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265" r:id="rId6"/>
    <p:sldId id="299" r:id="rId7"/>
    <p:sldId id="267" r:id="rId8"/>
    <p:sldId id="300" r:id="rId9"/>
    <p:sldId id="268" r:id="rId10"/>
    <p:sldId id="270" r:id="rId11"/>
    <p:sldId id="271" r:id="rId12"/>
    <p:sldId id="272" r:id="rId13"/>
    <p:sldId id="303" r:id="rId14"/>
    <p:sldId id="274" r:id="rId15"/>
    <p:sldId id="304" r:id="rId16"/>
    <p:sldId id="273" r:id="rId17"/>
    <p:sldId id="305" r:id="rId18"/>
    <p:sldId id="302" r:id="rId19"/>
    <p:sldId id="279" r:id="rId20"/>
    <p:sldId id="280" r:id="rId21"/>
    <p:sldId id="281" r:id="rId22"/>
    <p:sldId id="282" r:id="rId23"/>
    <p:sldId id="283" r:id="rId24"/>
    <p:sldId id="284" r:id="rId25"/>
    <p:sldId id="306" r:id="rId26"/>
    <p:sldId id="286" r:id="rId27"/>
    <p:sldId id="287" r:id="rId28"/>
    <p:sldId id="288" r:id="rId29"/>
    <p:sldId id="289" r:id="rId30"/>
    <p:sldId id="290" r:id="rId31"/>
    <p:sldId id="292" r:id="rId32"/>
    <p:sldId id="293" r:id="rId33"/>
    <p:sldId id="294" r:id="rId34"/>
    <p:sldId id="295" r:id="rId35"/>
    <p:sldId id="296"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AA2"/>
    <a:srgbClr val="D2B048"/>
    <a:srgbClr val="62A39F"/>
    <a:srgbClr val="42BA97"/>
    <a:srgbClr val="27CED7"/>
    <a:srgbClr val="00B0F0"/>
    <a:srgbClr val="2683C6"/>
    <a:srgbClr val="92D050"/>
    <a:srgbClr val="0070C0"/>
    <a:srgbClr val="3E88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3712" autoAdjust="0"/>
  </p:normalViewPr>
  <p:slideViewPr>
    <p:cSldViewPr snapToGrid="0" snapToObjects="1" showGuides="1">
      <p:cViewPr>
        <p:scale>
          <a:sx n="66" d="100"/>
          <a:sy n="66" d="100"/>
        </p:scale>
        <p:origin x="1296" y="828"/>
      </p:cViewPr>
      <p:guideLst>
        <p:guide orient="horz" pos="268"/>
        <p:guide pos="1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25" d="100"/>
          <a:sy n="125" d="100"/>
        </p:scale>
        <p:origin x="2868" y="-261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8/28/2020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8/28/2020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406400" y="4415789"/>
            <a:ext cx="6197600" cy="4414177"/>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100" kern="1200">
        <a:solidFill>
          <a:schemeClr val="tx1"/>
        </a:solidFill>
        <a:latin typeface="+mn-lt"/>
        <a:ea typeface="+mn-ea"/>
        <a:cs typeface="+mn-cs"/>
      </a:defRPr>
    </a:lvl2pPr>
    <a:lvl3pPr marL="914400" algn="l" defTabSz="457200" rtl="0" eaLnBrk="1" latinLnBrk="0" hangingPunct="1">
      <a:defRPr sz="1100" kern="1200">
        <a:solidFill>
          <a:schemeClr val="tx1"/>
        </a:solidFill>
        <a:latin typeface="+mn-lt"/>
        <a:ea typeface="+mn-ea"/>
        <a:cs typeface="+mn-cs"/>
      </a:defRPr>
    </a:lvl3pPr>
    <a:lvl4pPr marL="1371600" algn="l" defTabSz="457200" rtl="0" eaLnBrk="1" latinLnBrk="0" hangingPunct="1">
      <a:defRPr sz="1100" kern="1200">
        <a:solidFill>
          <a:schemeClr val="tx1"/>
        </a:solidFill>
        <a:latin typeface="+mn-lt"/>
        <a:ea typeface="+mn-ea"/>
        <a:cs typeface="+mn-cs"/>
      </a:defRPr>
    </a:lvl4pPr>
    <a:lvl5pPr marL="1828800" algn="l" defTabSz="457200" rtl="0" eaLnBrk="1" latinLnBrk="0" hangingPunct="1">
      <a:defRPr sz="11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mscx.org/Repository/OnePagers/SMCX_OnePager_First_Steps_When_Choosing_an_SMS_May2020.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mscx.org/Repository/OnePagers/SMCX_OnePager_First_Steps_When_Implementing_an_SMS_May2020.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mscx.org/repository/onepagers/SMCX_OnePager_SMART_Goals_Objectives_Jul19.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mscx.org/Repository/OnePagers/SMCX_OnePager_TypesOfContractorsInVPP_Jun2019.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ha.gov/enforcement/directives/csp-03-01-005"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osha.gov/vpp/challenge"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ebstore.ansi.org/Standards/ASSE/ANSIASSPZ102019"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smscx.org/pages/ansi.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a.gov/about/initiatives/sm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smscx.org/pages/faa.aspx" TargetMode="External"/><Relationship Id="rId5" Type="http://schemas.openxmlformats.org/officeDocument/2006/relationships/hyperlink" Target="https://www.ecfr.gov/cgi-bin/text-idx?SID=c79a8a321d504bbf147e491ad9eaca70&amp;mc=true&amp;tpl=/ecfrbrowse/Title14/14tab_02.tpl" TargetMode="External"/><Relationship Id="rId4" Type="http://schemas.openxmlformats.org/officeDocument/2006/relationships/hyperlink" Target="https://www.faa.gov/regulations_policies/advisory_circulars/index.cfm/go/document.information/documentID/1026670"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iso.org/iso-45001-occupational-health-and-safety.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smscx.org/pages/iso.aspx"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sd.whs.mil/Portals/54/Documents/DD/issuances/dodi/605501p.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smscx.org/Repository/OnePagers/SMCX_OnePager_The_Case_for_an_SMS_May2020.pdf" TargetMode="External"/><Relationship Id="rId4" Type="http://schemas.openxmlformats.org/officeDocument/2006/relationships/hyperlink" Target="https://www.osha.gov/laws-regs/regulations/standardnumber/1960/1960.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sha.gov/pls/oshaweb/owadisp.show_document?p_id=11269&amp;p_table=STANDAR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mscx.org/Repository/OnePagers/SMCX_OnePager_First_Steps_When_Choosing_an_SMS_May202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mscx.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This presentation describes</a:t>
            </a:r>
            <a:r>
              <a:rPr lang="en-US" kern="1200" baseline="0" dirty="0" smtClean="0">
                <a:solidFill>
                  <a:schemeClr val="tx1"/>
                </a:solidFill>
                <a:effectLst/>
              </a:rPr>
              <a:t> </a:t>
            </a:r>
            <a:r>
              <a:rPr lang="en-US" kern="1200" dirty="0" smtClean="0">
                <a:solidFill>
                  <a:schemeClr val="tx1"/>
                </a:solidFill>
                <a:effectLst/>
              </a:rPr>
              <a:t>a safety management system (SMS) and why your organization should implement an SMS, including cultural and business benefits. The presentation also provides information on several SMSs and guidance on how to select an appropriate SMS for your organization.</a:t>
            </a:r>
          </a:p>
          <a:p>
            <a:endParaRPr lang="en-US" kern="1200" dirty="0" smtClean="0">
              <a:solidFill>
                <a:schemeClr val="tx1"/>
              </a:solidFill>
              <a:effectLst/>
            </a:endParaRPr>
          </a:p>
          <a:p>
            <a:r>
              <a:rPr lang="en-US" kern="1200" dirty="0" smtClean="0">
                <a:solidFill>
                  <a:schemeClr val="tx1"/>
                </a:solidFill>
                <a:effectLst/>
              </a:rPr>
              <a:t>This presentation is beneficial to top, middle, and line managers looking to make a decision on an SMS model and understand why an SMS can improve an organization. It is also beneficial to safety and health professionals (S&amp;H) and employee representatives looking to make a business case to leadership regarding the implementation of an SMS.</a:t>
            </a:r>
          </a:p>
          <a:p>
            <a:endParaRPr lang="en-US" kern="1200" dirty="0" smtClean="0">
              <a:solidFill>
                <a:schemeClr val="tx1"/>
              </a:solidFill>
              <a:effectLst/>
            </a:endParaRPr>
          </a:p>
          <a:p>
            <a:pPr>
              <a:spcAft>
                <a:spcPts val="600"/>
              </a:spcAft>
            </a:pPr>
            <a:r>
              <a:rPr lang="en-US" kern="1200" dirty="0" smtClean="0">
                <a:solidFill>
                  <a:schemeClr val="tx1"/>
                </a:solidFill>
                <a:effectLst/>
              </a:rPr>
              <a:t>For the purpose of this presentation</a:t>
            </a:r>
            <a:r>
              <a:rPr lang="en-US" kern="1200" baseline="0" dirty="0" smtClean="0">
                <a:solidFill>
                  <a:schemeClr val="tx1"/>
                </a:solidFill>
                <a:effectLst/>
              </a:rPr>
              <a:t>, we use the following terms synonymously: </a:t>
            </a:r>
          </a:p>
          <a:p>
            <a:pPr marL="171450" indent="-171450">
              <a:spcAft>
                <a:spcPts val="600"/>
              </a:spcAft>
              <a:buFont typeface="Arial" panose="020B0604020202020204" pitchFamily="34" charset="0"/>
              <a:buChar char="•"/>
            </a:pPr>
            <a:r>
              <a:rPr lang="en-US" kern="1200" baseline="0" dirty="0" smtClean="0">
                <a:solidFill>
                  <a:schemeClr val="tx1"/>
                </a:solidFill>
                <a:effectLst/>
              </a:rPr>
              <a:t>“S&amp;H” and “safety and occupational health (SOH)”</a:t>
            </a:r>
          </a:p>
          <a:p>
            <a:pPr marL="171450" indent="-171450">
              <a:spcAft>
                <a:spcPts val="600"/>
              </a:spcAft>
              <a:buFont typeface="Arial" panose="020B0604020202020204" pitchFamily="34" charset="0"/>
              <a:buChar char="•"/>
            </a:pPr>
            <a:r>
              <a:rPr lang="en-US" kern="1200" baseline="0" dirty="0" smtClean="0">
                <a:solidFill>
                  <a:schemeClr val="tx1"/>
                </a:solidFill>
                <a:effectLst/>
              </a:rPr>
              <a:t>“SMS,” “safety and health management system (SHMS),” and “occupational health and safety management system (OHSMS)”</a:t>
            </a:r>
            <a:r>
              <a:rPr lang="en-US" dirty="0"/>
              <a:t>.</a:t>
            </a:r>
            <a:endParaRPr lang="en-US"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338433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6197600" cy="4183380"/>
          </a:xfrm>
        </p:spPr>
        <p:txBody>
          <a:bodyPr/>
          <a:lstStyle/>
          <a:p>
            <a:r>
              <a:rPr lang="en-US" kern="1200" dirty="0" smtClean="0">
                <a:solidFill>
                  <a:schemeClr val="tx1"/>
                </a:solidFill>
                <a:effectLst/>
                <a:latin typeface="+mn-lt"/>
                <a:ea typeface="+mn-ea"/>
                <a:cs typeface="+mn-cs"/>
              </a:rPr>
              <a:t>The slide</a:t>
            </a:r>
            <a:r>
              <a:rPr lang="en-US" kern="1200" baseline="0" dirty="0" smtClean="0">
                <a:solidFill>
                  <a:schemeClr val="tx1"/>
                </a:solidFill>
                <a:effectLst/>
                <a:latin typeface="+mn-lt"/>
                <a:ea typeface="+mn-ea"/>
                <a:cs typeface="+mn-cs"/>
              </a:rPr>
              <a:t> shows the areas of equivalency for several SMS models, using OSHA VPP as the basis for comparison. This slide shows similar topic areas for the “Plan” PDCA step.</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70394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6197600" cy="4183380"/>
          </a:xfrm>
        </p:spPr>
        <p:txBody>
          <a:bodyPr/>
          <a:lstStyle/>
          <a:p>
            <a:r>
              <a:rPr lang="en-US" kern="1200" dirty="0" smtClean="0">
                <a:solidFill>
                  <a:schemeClr val="tx1"/>
                </a:solidFill>
                <a:effectLst/>
                <a:latin typeface="+mn-lt"/>
                <a:ea typeface="+mn-ea"/>
                <a:cs typeface="+mn-cs"/>
              </a:rPr>
              <a:t>The slide</a:t>
            </a:r>
            <a:r>
              <a:rPr lang="en-US" kern="1200" baseline="0" dirty="0" smtClean="0">
                <a:solidFill>
                  <a:schemeClr val="tx1"/>
                </a:solidFill>
                <a:effectLst/>
                <a:latin typeface="+mn-lt"/>
                <a:ea typeface="+mn-ea"/>
                <a:cs typeface="+mn-cs"/>
              </a:rPr>
              <a:t> shows the areas of equivalency for several SMS models, using OSHA VPP as the basis for comparison. This slide shows similar topic areas for the “Do” PDCA step. Keep in mind, the exact verbiage used per SMS may vary, but the intent is the same.</a:t>
            </a:r>
            <a:endParaRPr lang="en-US"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183598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The slide</a:t>
            </a:r>
            <a:r>
              <a:rPr lang="en-US" kern="1200" baseline="0" dirty="0" smtClean="0">
                <a:solidFill>
                  <a:schemeClr val="tx1"/>
                </a:solidFill>
                <a:effectLst/>
                <a:latin typeface="+mn-lt"/>
                <a:ea typeface="+mn-ea"/>
                <a:cs typeface="+mn-cs"/>
              </a:rPr>
              <a:t> shows the areas of equivalency for several SMS models, using OSHA VPP as the basis for comparison. This slide shows similar topic areas for the “Check” and “Act” PDCA steps.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Image retrieved</a:t>
            </a:r>
            <a:r>
              <a:rPr lang="en-US" kern="1200" baseline="0" dirty="0" smtClean="0">
                <a:solidFill>
                  <a:schemeClr val="tx1"/>
                </a:solidFill>
                <a:effectLst/>
                <a:latin typeface="+mn-lt"/>
                <a:ea typeface="+mn-ea"/>
                <a:cs typeface="+mn-cs"/>
              </a:rPr>
              <a:t> from Bing Images (Creative Commons).</a:t>
            </a: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68568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The slide</a:t>
            </a:r>
            <a:r>
              <a:rPr lang="en-US" kern="1200" baseline="0" dirty="0" smtClean="0">
                <a:solidFill>
                  <a:schemeClr val="tx1"/>
                </a:solidFill>
                <a:effectLst/>
              </a:rPr>
              <a:t> shows key differences for several SMS models related to the “Plan” PDCA</a:t>
            </a:r>
            <a:r>
              <a:rPr lang="en-US" kern="1200" dirty="0" smtClean="0">
                <a:solidFill>
                  <a:schemeClr val="tx1"/>
                </a:solidFill>
                <a:effectLst/>
              </a:rPr>
              <a:t> step</a:t>
            </a:r>
            <a:r>
              <a:rPr lang="en-US" kern="1200" baseline="0" dirty="0" smtClean="0">
                <a:solidFill>
                  <a:schemeClr val="tx1"/>
                </a:solidFill>
                <a:effectLst/>
              </a:rPr>
              <a:t>, using OSHA VPP as the basis for comparison. A key difference is considered when three (3) or more SMS</a:t>
            </a:r>
            <a:r>
              <a:rPr lang="en-US" kern="1200" dirty="0" smtClean="0">
                <a:solidFill>
                  <a:schemeClr val="tx1"/>
                </a:solidFill>
                <a:effectLst/>
              </a:rPr>
              <a:t> models</a:t>
            </a:r>
            <a:r>
              <a:rPr lang="en-US" kern="1200" baseline="0" dirty="0" smtClean="0">
                <a:solidFill>
                  <a:schemeClr val="tx1"/>
                </a:solidFill>
                <a:effectLst/>
              </a:rPr>
              <a:t> do not have a check in the box for a particular sub-element.</a:t>
            </a:r>
            <a:endParaRPr lang="en-US" kern="1200" dirty="0" smtClean="0">
              <a:solidFill>
                <a:schemeClr val="tx1"/>
              </a:solidFill>
              <a:effectLst/>
            </a:endParaRPr>
          </a:p>
          <a:p>
            <a:endParaRPr lang="en-US" kern="1200" dirty="0" smtClean="0">
              <a:solidFill>
                <a:schemeClr val="tx1"/>
              </a:solidFill>
              <a:effectLst/>
            </a:endParaRPr>
          </a:p>
          <a:p>
            <a:pPr>
              <a:spcAft>
                <a:spcPts val="600"/>
              </a:spcAft>
            </a:pPr>
            <a:r>
              <a:rPr lang="en-US" kern="1200" dirty="0" smtClean="0">
                <a:solidFill>
                  <a:schemeClr val="tx1"/>
                </a:solidFill>
                <a:effectLst/>
              </a:rPr>
              <a:t>A summary of the key differences include:</a:t>
            </a:r>
          </a:p>
          <a:p>
            <a:pPr marL="171450" indent="-171450">
              <a:spcAft>
                <a:spcPts val="600"/>
              </a:spcAft>
              <a:buFont typeface="Arial" panose="020B0604020202020204" pitchFamily="34" charset="0"/>
              <a:buChar char="•"/>
            </a:pPr>
            <a:r>
              <a:rPr lang="en-US" kern="1200" dirty="0" smtClean="0">
                <a:solidFill>
                  <a:schemeClr val="tx1"/>
                </a:solidFill>
                <a:effectLst/>
              </a:rPr>
              <a:t>Union support</a:t>
            </a:r>
            <a:r>
              <a:rPr lang="en-US" kern="1200" baseline="0" dirty="0" smtClean="0">
                <a:solidFill>
                  <a:schemeClr val="tx1"/>
                </a:solidFill>
                <a:effectLst/>
              </a:rPr>
              <a:t> is required o</a:t>
            </a:r>
            <a:r>
              <a:rPr lang="en-US" kern="1200" dirty="0" smtClean="0">
                <a:solidFill>
                  <a:schemeClr val="tx1"/>
                </a:solidFill>
                <a:effectLst/>
              </a:rPr>
              <a:t>nly for OSHA VPP and Navy SMS</a:t>
            </a:r>
          </a:p>
          <a:p>
            <a:pPr marL="171450" indent="-171450">
              <a:spcAft>
                <a:spcPts val="600"/>
              </a:spcAft>
              <a:buFont typeface="Arial" panose="020B0604020202020204" pitchFamily="34" charset="0"/>
              <a:buChar char="•"/>
            </a:pPr>
            <a:r>
              <a:rPr lang="en-US" kern="1200" dirty="0" smtClean="0">
                <a:solidFill>
                  <a:schemeClr val="tx1"/>
                </a:solidFill>
                <a:effectLst/>
              </a:rPr>
              <a:t>Obtaining and tracking injury</a:t>
            </a:r>
            <a:r>
              <a:rPr lang="en-US" kern="1200" baseline="0" dirty="0" smtClean="0">
                <a:solidFill>
                  <a:schemeClr val="tx1"/>
                </a:solidFill>
                <a:effectLst/>
              </a:rPr>
              <a:t> and illness </a:t>
            </a:r>
            <a:r>
              <a:rPr lang="en-US" kern="1200" dirty="0" smtClean="0">
                <a:solidFill>
                  <a:schemeClr val="tx1"/>
                </a:solidFill>
                <a:effectLst/>
              </a:rPr>
              <a:t>rates below the average industry standard is required for only four (4) SMS models</a:t>
            </a:r>
          </a:p>
          <a:p>
            <a:pPr marL="171450" indent="-171450">
              <a:spcAft>
                <a:spcPts val="600"/>
              </a:spcAft>
              <a:buFont typeface="Arial" panose="020B0604020202020204" pitchFamily="34" charset="0"/>
              <a:buChar char="•"/>
            </a:pPr>
            <a:r>
              <a:rPr lang="en-US" kern="1200" dirty="0" smtClean="0">
                <a:solidFill>
                  <a:schemeClr val="tx1"/>
                </a:solidFill>
                <a:effectLst/>
              </a:rPr>
              <a:t>Striving for excellence in S&amp;H programs (going beyond minimum compliance requirements) is required for five (5) SMS models</a:t>
            </a:r>
          </a:p>
          <a:p>
            <a:pPr marL="171450" indent="-171450">
              <a:spcAft>
                <a:spcPts val="600"/>
              </a:spcAft>
              <a:buFont typeface="Arial" panose="020B0604020202020204" pitchFamily="34" charset="0"/>
              <a:buChar char="•"/>
            </a:pPr>
            <a:r>
              <a:rPr lang="en-US" kern="1200" dirty="0" smtClean="0">
                <a:solidFill>
                  <a:schemeClr val="tx1"/>
                </a:solidFill>
                <a:effectLst/>
              </a:rPr>
              <a:t>An employee reward </a:t>
            </a:r>
            <a:r>
              <a:rPr lang="en-US" dirty="0" smtClean="0"/>
              <a:t>or incentive system is expected for six (6) SMS models</a:t>
            </a:r>
          </a:p>
          <a:p>
            <a:pPr marL="171450" indent="-171450">
              <a:spcAft>
                <a:spcPts val="600"/>
              </a:spcAft>
              <a:buFont typeface="Arial" panose="020B0604020202020204" pitchFamily="34" charset="0"/>
              <a:buChar char="•"/>
            </a:pPr>
            <a:r>
              <a:rPr lang="en-US" kern="1200" dirty="0" smtClean="0">
                <a:solidFill>
                  <a:schemeClr val="tx1"/>
                </a:solidFill>
                <a:effectLst/>
              </a:rPr>
              <a:t>Quarterly workplace self-safety inspections are required for six</a:t>
            </a:r>
            <a:r>
              <a:rPr lang="en-US" kern="1200" baseline="0" dirty="0" smtClean="0">
                <a:solidFill>
                  <a:schemeClr val="tx1"/>
                </a:solidFill>
                <a:effectLst/>
              </a:rPr>
              <a:t> (</a:t>
            </a:r>
            <a:r>
              <a:rPr lang="en-US" kern="1200" dirty="0" smtClean="0">
                <a:solidFill>
                  <a:schemeClr val="tx1"/>
                </a:solidFill>
                <a:effectLst/>
              </a:rPr>
              <a:t>6) SMS </a:t>
            </a:r>
            <a:r>
              <a:rPr lang="en-US" dirty="0" smtClean="0"/>
              <a:t>models</a:t>
            </a:r>
          </a:p>
          <a:p>
            <a:pPr>
              <a:spcAft>
                <a:spcPts val="600"/>
              </a:spcAft>
            </a:pPr>
            <a:r>
              <a:rPr lang="en-US" dirty="0" smtClean="0"/>
              <a:t>	* </a:t>
            </a:r>
            <a:r>
              <a:rPr lang="en-US" b="1" dirty="0" smtClean="0"/>
              <a:t>Note</a:t>
            </a:r>
            <a:r>
              <a:rPr lang="en-US" b="1" dirty="0"/>
              <a:t>: ASOHMS/CE-SOHMS and ASHMS require participatory self-inspections, </a:t>
            </a:r>
            <a:r>
              <a:rPr lang="en-US" b="1" dirty="0" smtClean="0"/>
              <a:t>not necessarily quarterly</a:t>
            </a:r>
            <a:endParaRPr lang="en-US" b="1" kern="1200" dirty="0" smtClean="0">
              <a:solidFill>
                <a:schemeClr val="tx1"/>
              </a:solidFill>
              <a:effectLst/>
            </a:endParaRPr>
          </a:p>
          <a:p>
            <a:pPr marL="171450" indent="-171450">
              <a:spcAft>
                <a:spcPts val="600"/>
              </a:spcAft>
              <a:buFont typeface="Arial" panose="020B0604020202020204" pitchFamily="34" charset="0"/>
              <a:buChar char="•"/>
            </a:pPr>
            <a:r>
              <a:rPr lang="en-US" kern="1200" dirty="0" smtClean="0">
                <a:solidFill>
                  <a:schemeClr val="tx1"/>
                </a:solidFill>
                <a:effectLst/>
              </a:rPr>
              <a:t>Hazard analyses (e.g., job hazard analyses) and risk assessments for work tasks potentially presenting a hazard to workers are required for seven (7) SMS models</a:t>
            </a: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21166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slide shows key differences for several SMS </a:t>
            </a:r>
            <a:r>
              <a:rPr lang="en-US" dirty="0" smtClean="0"/>
              <a:t>models related to the “Do” PDCA step, </a:t>
            </a:r>
            <a:r>
              <a:rPr lang="en-US" dirty="0"/>
              <a:t>using OSHA VPP as the basis for comparison. </a:t>
            </a:r>
            <a:r>
              <a:rPr lang="en-US" dirty="0" smtClean="0"/>
              <a:t>A </a:t>
            </a:r>
            <a:r>
              <a:rPr lang="en-US" dirty="0"/>
              <a:t>key difference is considered when three (3) or more SMSs do not have a check in the box for a particular sub-element</a:t>
            </a:r>
            <a:r>
              <a:rPr lang="en-US" dirty="0" smtClean="0"/>
              <a:t>.</a:t>
            </a:r>
            <a:endParaRPr lang="en-US" dirty="0"/>
          </a:p>
          <a:p>
            <a:endParaRPr lang="en-US" kern="1200" dirty="0" smtClean="0">
              <a:solidFill>
                <a:schemeClr val="tx1"/>
              </a:solidFill>
              <a:effectLst/>
            </a:endParaRPr>
          </a:p>
          <a:p>
            <a:pPr>
              <a:spcAft>
                <a:spcPts val="600"/>
              </a:spcAft>
            </a:pPr>
            <a:r>
              <a:rPr lang="en-US" kern="1200" dirty="0" smtClean="0">
                <a:solidFill>
                  <a:schemeClr val="tx1"/>
                </a:solidFill>
                <a:effectLst/>
              </a:rPr>
              <a:t>A summary of the key differences include:</a:t>
            </a:r>
          </a:p>
          <a:p>
            <a:pPr marL="171450" indent="-171450">
              <a:spcAft>
                <a:spcPts val="600"/>
              </a:spcAft>
              <a:buFont typeface="Arial" panose="020B0604020202020204" pitchFamily="34" charset="0"/>
              <a:buChar char="•"/>
            </a:pPr>
            <a:r>
              <a:rPr lang="en-US" kern="1200" dirty="0" smtClean="0">
                <a:solidFill>
                  <a:schemeClr val="tx1"/>
                </a:solidFill>
                <a:effectLst/>
              </a:rPr>
              <a:t>Manager, supervisor, and employee accountability for S&amp;H with a disciplinary system is required for six (6) SMS models</a:t>
            </a:r>
            <a:endParaRPr lang="en-US" dirty="0"/>
          </a:p>
          <a:p>
            <a:pPr marL="171450" indent="-171450">
              <a:spcAft>
                <a:spcPts val="600"/>
              </a:spcAft>
              <a:buFont typeface="Arial" panose="020B0604020202020204" pitchFamily="34" charset="0"/>
              <a:buChar char="•"/>
            </a:pPr>
            <a:r>
              <a:rPr lang="en-US" kern="1200" dirty="0" smtClean="0">
                <a:solidFill>
                  <a:schemeClr val="tx1"/>
                </a:solidFill>
                <a:effectLst/>
              </a:rPr>
              <a:t>Minimum frequencies for workplace self-inspections are expected for six (6) SMSs</a:t>
            </a:r>
          </a:p>
          <a:p>
            <a:pPr marL="171450" indent="-171450">
              <a:spcAft>
                <a:spcPts val="600"/>
              </a:spcAft>
              <a:buFont typeface="Arial" panose="020B0604020202020204" pitchFamily="34" charset="0"/>
              <a:buChar char="•"/>
            </a:pPr>
            <a:r>
              <a:rPr lang="en-US" kern="1200" dirty="0" smtClean="0">
                <a:solidFill>
                  <a:schemeClr val="tx1"/>
                </a:solidFill>
                <a:effectLst/>
              </a:rPr>
              <a:t>Employee awareness of management SMS commitment statements is required in (six</a:t>
            </a:r>
            <a:r>
              <a:rPr lang="en-US" kern="1200" baseline="0" dirty="0" smtClean="0">
                <a:solidFill>
                  <a:schemeClr val="tx1"/>
                </a:solidFill>
                <a:effectLst/>
              </a:rPr>
              <a:t> (</a:t>
            </a:r>
            <a:r>
              <a:rPr lang="en-US" kern="1200" dirty="0" smtClean="0">
                <a:solidFill>
                  <a:schemeClr val="tx1"/>
                </a:solidFill>
                <a:effectLst/>
              </a:rPr>
              <a:t>6) SMS models</a:t>
            </a:r>
          </a:p>
          <a:p>
            <a:pPr marL="171450" indent="-171450">
              <a:spcAft>
                <a:spcPts val="600"/>
              </a:spcAft>
              <a:buFont typeface="Arial" panose="020B0604020202020204" pitchFamily="34" charset="0"/>
              <a:buChar char="•"/>
            </a:pPr>
            <a:r>
              <a:rPr lang="en-US" kern="1200" dirty="0" smtClean="0">
                <a:solidFill>
                  <a:schemeClr val="tx1"/>
                </a:solidFill>
                <a:effectLst/>
              </a:rPr>
              <a:t>Achieving Total Case Incident Rates</a:t>
            </a:r>
            <a:r>
              <a:rPr lang="en-US" kern="1200" baseline="0" dirty="0" smtClean="0">
                <a:solidFill>
                  <a:schemeClr val="tx1"/>
                </a:solidFill>
                <a:effectLst/>
              </a:rPr>
              <a:t> (TCIR)</a:t>
            </a:r>
            <a:r>
              <a:rPr lang="en-US" kern="1200" dirty="0" smtClean="0">
                <a:solidFill>
                  <a:schemeClr val="tx1"/>
                </a:solidFill>
                <a:effectLst/>
              </a:rPr>
              <a:t> and Days Away, Restricted, or Transferred (DART) rates </a:t>
            </a:r>
            <a:r>
              <a:rPr lang="en-US" dirty="0" smtClean="0"/>
              <a:t>is </a:t>
            </a:r>
            <a:r>
              <a:rPr lang="en-US" dirty="0"/>
              <a:t>required by </a:t>
            </a:r>
            <a:r>
              <a:rPr lang="en-US" dirty="0" smtClean="0"/>
              <a:t>four</a:t>
            </a:r>
            <a:r>
              <a:rPr lang="en-US" baseline="0" dirty="0" smtClean="0"/>
              <a:t> (</a:t>
            </a:r>
            <a:r>
              <a:rPr lang="en-US" dirty="0" smtClean="0"/>
              <a:t>4) </a:t>
            </a:r>
            <a:r>
              <a:rPr lang="en-US" dirty="0"/>
              <a:t>SMS models </a:t>
            </a:r>
            <a:r>
              <a:rPr lang="en-US" dirty="0" smtClean="0"/>
              <a:t>(i.e., OSHA </a:t>
            </a:r>
            <a:r>
              <a:rPr lang="en-US" dirty="0"/>
              <a:t>VPP, AFSMS, ASHMS, </a:t>
            </a:r>
            <a:r>
              <a:rPr lang="en-US" dirty="0" smtClean="0"/>
              <a:t>ASOHMS/CE-SOHMS)</a:t>
            </a:r>
          </a:p>
          <a:p>
            <a:pPr marL="171450" indent="-171450">
              <a:spcAft>
                <a:spcPts val="600"/>
              </a:spcAft>
              <a:buFont typeface="Arial" panose="020B0604020202020204" pitchFamily="34" charset="0"/>
              <a:buChar char="•"/>
            </a:pPr>
            <a:r>
              <a:rPr lang="en-US" kern="1200" dirty="0" smtClean="0">
                <a:solidFill>
                  <a:schemeClr val="tx1"/>
                </a:solidFill>
                <a:effectLst/>
              </a:rPr>
              <a:t>Organizational awareness of union support for the SMS is required by OSHA VPP and the Navy SMS</a:t>
            </a: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80232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slide shows key differences for several SMS </a:t>
            </a:r>
            <a:r>
              <a:rPr lang="en-US" dirty="0" smtClean="0"/>
              <a:t>models related to the “Check” and “Act” PDCA steps, </a:t>
            </a:r>
            <a:r>
              <a:rPr lang="en-US" dirty="0"/>
              <a:t>using OSHA VPP as the basis for comparison. </a:t>
            </a:r>
            <a:r>
              <a:rPr lang="en-US" dirty="0" smtClean="0"/>
              <a:t>A </a:t>
            </a:r>
            <a:r>
              <a:rPr lang="en-US" dirty="0"/>
              <a:t>key difference is considered when three (3) or more SMSs do not have a check in the box for a particular sub-element</a:t>
            </a:r>
            <a:r>
              <a:rPr lang="en-US" dirty="0" smtClean="0"/>
              <a:t>.</a:t>
            </a:r>
            <a:endParaRPr lang="en-US" dirty="0"/>
          </a:p>
          <a:p>
            <a:endParaRPr lang="en-US" kern="1200" dirty="0" smtClean="0">
              <a:solidFill>
                <a:schemeClr val="tx1"/>
              </a:solidFill>
              <a:effectLst/>
            </a:endParaRPr>
          </a:p>
          <a:p>
            <a:pPr>
              <a:spcAft>
                <a:spcPts val="600"/>
              </a:spcAft>
            </a:pPr>
            <a:r>
              <a:rPr lang="en-US" dirty="0"/>
              <a:t>A summary of the key </a:t>
            </a:r>
            <a:r>
              <a:rPr lang="en-US" dirty="0" smtClean="0"/>
              <a:t>differences for the “Check” step includes:</a:t>
            </a:r>
            <a:endParaRPr lang="en-US" dirty="0"/>
          </a:p>
          <a:p>
            <a:pPr marL="171450" indent="-171450">
              <a:spcAft>
                <a:spcPts val="600"/>
              </a:spcAft>
              <a:buFont typeface="Arial" panose="020B0604020202020204" pitchFamily="34" charset="0"/>
              <a:buChar char="•"/>
            </a:pPr>
            <a:r>
              <a:rPr lang="en-US" kern="1200" dirty="0" smtClean="0">
                <a:solidFill>
                  <a:schemeClr val="tx1"/>
                </a:solidFill>
                <a:effectLst/>
              </a:rPr>
              <a:t>OSHA VPP, OSHA Challenge, ASHMS, and ASOHMS/CE-SOHMS don’t specifically require internal audits conducted by personnel independent of the function audited; however, they do call for an annual self-assessment</a:t>
            </a:r>
          </a:p>
          <a:p>
            <a:pPr marL="171450" indent="-171450">
              <a:spcAft>
                <a:spcPts val="600"/>
              </a:spcAft>
              <a:buFont typeface="Arial" panose="020B0604020202020204" pitchFamily="34" charset="0"/>
              <a:buChar char="•"/>
            </a:pPr>
            <a:r>
              <a:rPr lang="en-US" kern="1200" dirty="0" smtClean="0">
                <a:solidFill>
                  <a:schemeClr val="tx1"/>
                </a:solidFill>
                <a:effectLst/>
              </a:rPr>
              <a:t>Independent internal audits are required by ANSI Z10, FAA SMS, ISO 45001, and Navy SMS</a:t>
            </a:r>
          </a:p>
          <a:p>
            <a:pPr marL="171450" indent="-171450">
              <a:spcAft>
                <a:spcPts val="600"/>
              </a:spcAft>
              <a:buFont typeface="Arial" panose="020B0604020202020204" pitchFamily="34" charset="0"/>
              <a:buChar char="•"/>
            </a:pPr>
            <a:r>
              <a:rPr lang="en-US" kern="1200" dirty="0" smtClean="0">
                <a:solidFill>
                  <a:schemeClr val="tx1"/>
                </a:solidFill>
                <a:effectLst/>
              </a:rPr>
              <a:t>VPP, OSHA Challenge, ANSI Z10, and ISO 45001 specifically require third-party certification for a site to claim certification or recognition</a:t>
            </a:r>
          </a:p>
          <a:p>
            <a:pPr marL="171450" indent="-171450">
              <a:spcAft>
                <a:spcPts val="600"/>
              </a:spcAft>
              <a:buFont typeface="Arial" panose="020B0604020202020204" pitchFamily="34" charset="0"/>
              <a:buChar char="•"/>
            </a:pPr>
            <a:r>
              <a:rPr lang="en-US" kern="1200" dirty="0" smtClean="0">
                <a:solidFill>
                  <a:schemeClr val="tx1"/>
                </a:solidFill>
                <a:effectLst/>
              </a:rPr>
              <a:t>FAA SMS does not require a comprehensive external certification, but provides for external audits including verification of FAA SMS criteria (with audit frequency based air traffic facility size/complexity or reported problems)</a:t>
            </a:r>
          </a:p>
          <a:p>
            <a:pPr>
              <a:spcAft>
                <a:spcPts val="600"/>
              </a:spcAft>
            </a:pPr>
            <a:r>
              <a:rPr lang="en-US" dirty="0"/>
              <a:t>A summary of the key </a:t>
            </a:r>
            <a:r>
              <a:rPr lang="en-US" dirty="0" smtClean="0"/>
              <a:t>difference </a:t>
            </a:r>
            <a:r>
              <a:rPr lang="en-US" dirty="0"/>
              <a:t>for the </a:t>
            </a:r>
            <a:r>
              <a:rPr lang="en-US" dirty="0" smtClean="0"/>
              <a:t>“Act” </a:t>
            </a:r>
            <a:r>
              <a:rPr lang="en-US" dirty="0"/>
              <a:t>step includes:</a:t>
            </a:r>
          </a:p>
          <a:p>
            <a:pPr marL="171450" indent="-171450">
              <a:spcAft>
                <a:spcPts val="600"/>
              </a:spcAft>
              <a:buFont typeface="Arial" panose="020B0604020202020204" pitchFamily="34" charset="0"/>
              <a:buChar char="•"/>
            </a:pPr>
            <a:r>
              <a:rPr lang="en-US" kern="1200" dirty="0" smtClean="0">
                <a:solidFill>
                  <a:schemeClr val="tx1"/>
                </a:solidFill>
                <a:effectLst/>
              </a:rPr>
              <a:t>ASHMS and ASOHMS/CE-SOHMS encourages the use of best practices and lessons learned; however, this expectation is not written as an SMS requirement</a:t>
            </a:r>
            <a:endParaRPr lang="en-US"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1155336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smtClean="0">
                <a:solidFill>
                  <a:schemeClr val="tx1"/>
                </a:solidFill>
              </a:rPr>
              <a:t>Think about your organization’s goals for an SMS. What are you trying to accomplish?</a:t>
            </a:r>
          </a:p>
          <a:p>
            <a:endParaRPr lang="en-US" b="0" i="0" u="none" strike="noStrike" kern="1200" baseline="0" dirty="0" smtClean="0">
              <a:solidFill>
                <a:schemeClr val="tx1"/>
              </a:solidFill>
            </a:endParaRPr>
          </a:p>
          <a:p>
            <a:r>
              <a:rPr lang="en-US" b="0" i="1" u="none" strike="noStrike" kern="1200" baseline="0" dirty="0" smtClean="0">
                <a:solidFill>
                  <a:schemeClr val="tx1"/>
                </a:solidFill>
              </a:rPr>
              <a:t>Do you simply want to have an SMS in place? Do you want to push employee involvement? Do you want to seek formal recognition from a third party? Is an SMS a priority at your organization? Is integrating S&amp;H into other business processes a priority or a need? Does the SMS align with your strategic plan?</a:t>
            </a:r>
          </a:p>
          <a:p>
            <a:endParaRPr lang="en-US" b="0" i="1" u="none" strike="noStrike" kern="1200" baseline="0" dirty="0" smtClean="0">
              <a:solidFill>
                <a:schemeClr val="tx1"/>
              </a:solidFill>
            </a:endParaRPr>
          </a:p>
          <a:p>
            <a:r>
              <a:rPr lang="en-US" b="0" i="0" u="none" strike="noStrike" kern="1200" baseline="0" dirty="0" smtClean="0">
                <a:solidFill>
                  <a:schemeClr val="tx1"/>
                </a:solidFill>
              </a:rPr>
              <a:t>Knowing what you want to accomplish helps you choose an SMS aligned with your aspirations.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446784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89"/>
            <a:ext cx="6197600" cy="4652011"/>
          </a:xfrm>
        </p:spPr>
        <p:txBody>
          <a:bodyPr/>
          <a:lstStyle/>
          <a:p>
            <a:r>
              <a:rPr lang="en-US" kern="1200" dirty="0" smtClean="0">
                <a:solidFill>
                  <a:schemeClr val="tx1"/>
                </a:solidFill>
                <a:effectLst/>
              </a:rPr>
              <a:t>Bring key stakeholders together to discuss which SMS model works best for your organization. Key stakeholders may include any</a:t>
            </a:r>
            <a:r>
              <a:rPr lang="en-US" kern="1200" baseline="0" dirty="0" smtClean="0">
                <a:solidFill>
                  <a:schemeClr val="tx1"/>
                </a:solidFill>
                <a:effectLst/>
              </a:rPr>
              <a:t> personnel </a:t>
            </a:r>
            <a:r>
              <a:rPr lang="en-US" kern="1200" dirty="0" smtClean="0">
                <a:solidFill>
                  <a:schemeClr val="tx1"/>
                </a:solidFill>
                <a:effectLst/>
              </a:rPr>
              <a:t>involved in implementing and managing a portion of the SMS or a related process, such as:  safety officers; facility managers; industrial hygienists; occupational health staff; S&amp;H trainers; safety committee members; Civilian Personnel Advisory Center/Human Resources personnel; and supervisors from different work areas in your organization.</a:t>
            </a:r>
          </a:p>
          <a:p>
            <a:endParaRPr lang="en-US" kern="1200" dirty="0" smtClean="0">
              <a:solidFill>
                <a:schemeClr val="tx1"/>
              </a:solidFill>
              <a:effectLst/>
            </a:endParaRPr>
          </a:p>
          <a:p>
            <a:r>
              <a:rPr lang="en-US" kern="1200" dirty="0" smtClean="0">
                <a:solidFill>
                  <a:schemeClr val="tx1"/>
                </a:solidFill>
                <a:effectLst/>
              </a:rPr>
              <a:t>Prepare for the discussion by reviewing the information you collected for each SMS model of interest. Discuss the highlights and benefits of each SMS model, why it would have a positive impact on your organization’s S&amp;H programs and safety culture, and any resources needed for implementation. Be upfront about the potential obstacles and concerns for implementing each set of criteria. Evaluate how each SMS model can facilitate continuous S&amp;H improvement at your organization. Discuss how the implementation of an SMS takes time to mature (i.e., crawl, walk, run).</a:t>
            </a:r>
          </a:p>
          <a:p>
            <a:endParaRPr lang="en-US" kern="1200" dirty="0" smtClean="0">
              <a:solidFill>
                <a:schemeClr val="tx1"/>
              </a:solidFill>
              <a:effectLst/>
            </a:endParaRPr>
          </a:p>
          <a:p>
            <a:r>
              <a:rPr lang="en-US" kern="1200" dirty="0" smtClean="0">
                <a:solidFill>
                  <a:schemeClr val="tx1"/>
                </a:solidFill>
                <a:effectLst/>
              </a:rPr>
              <a:t>Your Commander or Director must support the SMS model your</a:t>
            </a:r>
            <a:r>
              <a:rPr lang="en-US" kern="1200" baseline="0" dirty="0" smtClean="0">
                <a:solidFill>
                  <a:schemeClr val="tx1"/>
                </a:solidFill>
                <a:effectLst/>
              </a:rPr>
              <a:t> organization pursues. It is a good idea to get all key stakeholders on board with the SMS model too before implementation begins.</a:t>
            </a:r>
          </a:p>
          <a:p>
            <a:endParaRPr lang="en-US" kern="1200" baseline="0" dirty="0" smtClean="0">
              <a:solidFill>
                <a:schemeClr val="tx1"/>
              </a:solidFill>
              <a:effectLst/>
            </a:endParaRPr>
          </a:p>
          <a:p>
            <a:r>
              <a:rPr lang="en-US" kern="1200" dirty="0" smtClean="0">
                <a:solidFill>
                  <a:schemeClr val="tx1"/>
                </a:solidFill>
                <a:effectLst/>
              </a:rPr>
              <a:t>Once you determine which SMS model</a:t>
            </a:r>
            <a:r>
              <a:rPr lang="en-US" kern="1200" baseline="0" dirty="0" smtClean="0">
                <a:solidFill>
                  <a:schemeClr val="tx1"/>
                </a:solidFill>
                <a:effectLst/>
              </a:rPr>
              <a:t> to pursue</a:t>
            </a:r>
            <a:r>
              <a:rPr lang="en-US" kern="1200" dirty="0" smtClean="0">
                <a:solidFill>
                  <a:schemeClr val="tx1"/>
                </a:solidFill>
                <a:effectLst/>
              </a:rPr>
              <a:t>, move forward with implementing</a:t>
            </a:r>
            <a:r>
              <a:rPr lang="en-US" kern="1200" baseline="0" dirty="0" smtClean="0">
                <a:solidFill>
                  <a:schemeClr val="tx1"/>
                </a:solidFill>
                <a:effectLst/>
              </a:rPr>
              <a:t> the criteria at your organization.</a:t>
            </a:r>
          </a:p>
          <a:p>
            <a:endParaRPr lang="en-US" kern="1200" baseline="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rPr>
              <a:t>For additional information, view the SMCX One Pager: First Steps when Choosing an SMS at Your Organization at: </a:t>
            </a:r>
            <a:r>
              <a:rPr lang="en-US" u="sng" kern="1200" dirty="0" smtClean="0">
                <a:solidFill>
                  <a:schemeClr val="tx1"/>
                </a:solidFill>
                <a:effectLst/>
                <a:hlinkClick r:id="rId3"/>
              </a:rPr>
              <a:t>https://smscx.org/Repository/OnePagers/SMCX_OnePager_First_Steps_When_Choosing_an_SMS_May2020.pdf</a:t>
            </a:r>
            <a:r>
              <a:rPr lang="en-US" u="sng" kern="1200" dirty="0" smtClean="0">
                <a:solidFill>
                  <a:schemeClr val="tx1"/>
                </a:solidFill>
                <a:effectLst/>
              </a:rPr>
              <a: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08102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The slide lists key steps to consider as you begin to implement your 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The next</a:t>
            </a:r>
            <a:r>
              <a:rPr lang="en-US" kern="1200" baseline="0" dirty="0" smtClean="0">
                <a:solidFill>
                  <a:schemeClr val="tx1"/>
                </a:solidFill>
                <a:effectLst/>
                <a:latin typeface="+mn-lt"/>
                <a:ea typeface="+mn-ea"/>
                <a:cs typeface="+mn-cs"/>
              </a:rPr>
              <a:t> slides provide details on each step.</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For more details, view the </a:t>
            </a:r>
            <a:r>
              <a:rPr lang="en-US" kern="1200" baseline="0" dirty="0" smtClean="0">
                <a:solidFill>
                  <a:schemeClr val="tx1"/>
                </a:solidFill>
                <a:effectLst/>
                <a:latin typeface="+mn-lt"/>
                <a:ea typeface="+mn-ea"/>
                <a:cs typeface="+mn-cs"/>
              </a:rPr>
              <a:t>SMCX One Pager: First Steps When Implementing an SMS at Your Organization at: </a:t>
            </a:r>
            <a:r>
              <a:rPr lang="en-US" kern="1200" baseline="0" dirty="0" smtClean="0">
                <a:solidFill>
                  <a:schemeClr val="tx1"/>
                </a:solidFill>
                <a:effectLst/>
                <a:latin typeface="+mn-lt"/>
                <a:ea typeface="+mn-ea"/>
                <a:cs typeface="+mn-cs"/>
                <a:hlinkClick r:id="rId3"/>
              </a:rPr>
              <a:t>https://smscx.org/Repository/OnePagers/SMCX_OnePager_First_Steps_When_Implementing_an_SMS_May2020.pdf</a:t>
            </a:r>
            <a:r>
              <a:rPr lang="en-US" kern="1200" baseline="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256091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First, develop a plan to implement the SMS criteria. Your organization’s size may play a role in whether you implement the SMS throughout the whole organization at once or if you want to start with a particular group or work area. A benefit to implementing an</a:t>
            </a:r>
            <a:r>
              <a:rPr lang="en-US" kern="1200" baseline="0" dirty="0" smtClean="0">
                <a:solidFill>
                  <a:schemeClr val="tx1"/>
                </a:solidFill>
                <a:effectLst/>
              </a:rPr>
              <a:t> SMS</a:t>
            </a:r>
            <a:r>
              <a:rPr lang="en-US" kern="1200" dirty="0" smtClean="0">
                <a:solidFill>
                  <a:schemeClr val="tx1"/>
                </a:solidFill>
                <a:effectLst/>
              </a:rPr>
              <a:t> in small chunks is you can trial and error strategies and identify (and plan for) obstacles, before integrating concepts organization-wide.</a:t>
            </a:r>
          </a:p>
          <a:p>
            <a:endParaRPr lang="en-US" kern="1200" dirty="0" smtClean="0">
              <a:solidFill>
                <a:schemeClr val="tx1"/>
              </a:solidFill>
              <a:effectLst/>
            </a:endParaRPr>
          </a:p>
          <a:p>
            <a:r>
              <a:rPr lang="en-US" kern="1200" dirty="0" smtClean="0">
                <a:solidFill>
                  <a:schemeClr val="tx1"/>
                </a:solidFill>
                <a:effectLst/>
              </a:rPr>
              <a:t>An SMS champion is a key to successfully implementing your SMS. An SMS champion actively promotes the SMS and ensures employees</a:t>
            </a:r>
            <a:r>
              <a:rPr lang="en-US" kern="1200" baseline="0" dirty="0" smtClean="0">
                <a:solidFill>
                  <a:schemeClr val="tx1"/>
                </a:solidFill>
                <a:effectLst/>
              </a:rPr>
              <a:t> </a:t>
            </a:r>
            <a:r>
              <a:rPr lang="en-US" kern="1200" dirty="0" smtClean="0">
                <a:solidFill>
                  <a:schemeClr val="tx1"/>
                </a:solidFill>
                <a:effectLst/>
              </a:rPr>
              <a:t>participate in SMS initiatives. The SMS champion must be familiar with the organization, S&amp;H goals and objectives, and the SMS model. Both managers and employees need to respect a</a:t>
            </a:r>
            <a:r>
              <a:rPr lang="en-US" kern="1200" baseline="0" dirty="0" smtClean="0">
                <a:solidFill>
                  <a:schemeClr val="tx1"/>
                </a:solidFill>
                <a:effectLst/>
              </a:rPr>
              <a:t> selected SMS champion and have the ability to communicate to all levels of the workforce. Consider choosing a Commander’s Deputy as the SMS champion (a best practice shown to work at many organizations). </a:t>
            </a:r>
            <a:r>
              <a:rPr lang="en-US" b="0" i="0" u="none" strike="noStrike" kern="1200" baseline="0" dirty="0" smtClean="0">
                <a:solidFill>
                  <a:schemeClr val="tx1"/>
                </a:solidFill>
              </a:rPr>
              <a:t>Give the champion enough time to lead SMS tasks and actively promote SMS in the organization – don’t plan to keep them behind a desk all of the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Images retrieved</a:t>
            </a:r>
            <a:r>
              <a:rPr lang="en-US" kern="1200" baseline="0" dirty="0" smtClean="0">
                <a:solidFill>
                  <a:schemeClr val="tx1"/>
                </a:solidFill>
                <a:effectLst/>
              </a:rPr>
              <a:t>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412335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DoD = Department</a:t>
            </a:r>
            <a:r>
              <a:rPr lang="en-US" kern="1200" baseline="0" dirty="0" smtClean="0">
                <a:solidFill>
                  <a:schemeClr val="tx1"/>
                </a:solidFill>
                <a:effectLst/>
                <a:latin typeface="+mn-lt"/>
                <a:ea typeface="+mn-ea"/>
                <a:cs typeface="+mn-cs"/>
              </a:rPr>
              <a:t> of Defense</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53337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It’s imperative your highest ranking officer (e.g., Commander, Director) communicates their commitment to S&amp;H and your SMS.</a:t>
            </a:r>
          </a:p>
          <a:p>
            <a:endParaRPr lang="en-US" kern="1200" dirty="0" smtClean="0">
              <a:solidFill>
                <a:schemeClr val="tx1"/>
              </a:solidFill>
              <a:effectLst/>
            </a:endParaRPr>
          </a:p>
          <a:p>
            <a:pPr>
              <a:defRPr/>
            </a:pPr>
            <a:r>
              <a:rPr lang="en-US" kern="1200" dirty="0" smtClean="0">
                <a:solidFill>
                  <a:schemeClr val="tx1"/>
                </a:solidFill>
                <a:effectLst/>
              </a:rPr>
              <a:t>Have</a:t>
            </a:r>
            <a:r>
              <a:rPr lang="en-US" kern="1200" baseline="0" dirty="0" smtClean="0">
                <a:solidFill>
                  <a:schemeClr val="tx1"/>
                </a:solidFill>
                <a:effectLst/>
              </a:rPr>
              <a:t> your top leader write and </a:t>
            </a:r>
            <a:r>
              <a:rPr lang="en-US" kern="1200" dirty="0" smtClean="0">
                <a:solidFill>
                  <a:schemeClr val="tx1"/>
                </a:solidFill>
                <a:effectLst/>
              </a:rPr>
              <a:t>publish a S&amp;H policy or commitment statement. Post commitment statements in conspicuous workplace locations</a:t>
            </a:r>
            <a:r>
              <a:rPr lang="en-US" kern="1200" baseline="0" dirty="0" smtClean="0">
                <a:solidFill>
                  <a:schemeClr val="tx1"/>
                </a:solidFill>
                <a:effectLst/>
              </a:rPr>
              <a:t> (e.g., </a:t>
            </a:r>
            <a:r>
              <a:rPr lang="en-US" kern="1200" dirty="0" smtClean="0">
                <a:solidFill>
                  <a:schemeClr val="tx1"/>
                </a:solidFill>
                <a:effectLst/>
              </a:rPr>
              <a:t>safety boards) so your employees can easily review them</a:t>
            </a:r>
            <a:r>
              <a:rPr lang="en-US" dirty="0"/>
              <a:t>. </a:t>
            </a:r>
            <a:r>
              <a:rPr lang="en-US" dirty="0" smtClean="0"/>
              <a:t>An </a:t>
            </a:r>
            <a:r>
              <a:rPr lang="en-US" dirty="0"/>
              <a:t>internal </a:t>
            </a:r>
            <a:r>
              <a:rPr lang="en-US" dirty="0" smtClean="0"/>
              <a:t>website is </a:t>
            </a:r>
            <a:r>
              <a:rPr lang="en-US" dirty="0"/>
              <a:t>another good place to post SMS policy statements</a:t>
            </a:r>
            <a:r>
              <a:rPr lang="en-US" dirty="0" smtClean="0"/>
              <a:t>.</a:t>
            </a:r>
          </a:p>
          <a:p>
            <a:pPr>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Some organizations make S&amp;H commitment an event – where leadership and employees sign the commitment statement and agree to work together to maintain a safe and healthful work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r>
              <a:rPr lang="en-US" kern="1200" dirty="0" smtClean="0">
                <a:solidFill>
                  <a:schemeClr val="tx1"/>
                </a:solidFill>
                <a:effectLst/>
              </a:rPr>
              <a:t>Inform your</a:t>
            </a:r>
            <a:r>
              <a:rPr lang="en-US" kern="1200" baseline="0" dirty="0" smtClean="0">
                <a:solidFill>
                  <a:schemeClr val="tx1"/>
                </a:solidFill>
                <a:effectLst/>
              </a:rPr>
              <a:t> top leader, while having an S&amp;H policy or commitment statement shows support, it is essential for them to also </a:t>
            </a:r>
            <a:r>
              <a:rPr lang="en-US" kern="1200" dirty="0" smtClean="0">
                <a:solidFill>
                  <a:schemeClr val="tx1"/>
                </a:solidFill>
                <a:effectLst/>
              </a:rPr>
              <a:t>“walk the talk” and consistently demonstrate and articulate support and expectations for S&amp;H and the SMS. </a:t>
            </a:r>
            <a:r>
              <a:rPr lang="en-US" dirty="0"/>
              <a:t>Leader </a:t>
            </a:r>
            <a:r>
              <a:rPr lang="en-US" dirty="0" smtClean="0"/>
              <a:t>walkthroughs </a:t>
            </a:r>
            <a:r>
              <a:rPr lang="en-US" dirty="0"/>
              <a:t>and zone inspections are a great way to see workspaces and talk to employees to see how they are doing and get feedback on the SMS</a:t>
            </a:r>
            <a:r>
              <a:rPr lang="en-US" dirty="0" smtClean="0"/>
              <a:t>.</a:t>
            </a:r>
            <a:endParaRPr lang="en-US" kern="1200"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Get the message out about the SMS and top management</a:t>
            </a:r>
            <a:r>
              <a:rPr lang="en-US" kern="1200" baseline="0" dirty="0" smtClean="0">
                <a:solidFill>
                  <a:schemeClr val="tx1"/>
                </a:solidFill>
                <a:effectLst/>
              </a:rPr>
              <a:t> buy-in</a:t>
            </a:r>
            <a:r>
              <a:rPr lang="en-US" kern="1200" dirty="0" smtClean="0">
                <a:solidFill>
                  <a:schemeClr val="tx1"/>
                </a:solidFill>
                <a:effectLst/>
              </a:rPr>
              <a:t>. Every staff meeting, safety committee meeting, and organizational-wide event (e.g., safety stand-down, picnic) is a new forum to reinforce</a:t>
            </a:r>
            <a:r>
              <a:rPr lang="en-US" kern="1200" baseline="0" dirty="0" smtClean="0">
                <a:solidFill>
                  <a:schemeClr val="tx1"/>
                </a:solidFill>
                <a:effectLst/>
              </a:rPr>
              <a:t> the message</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Image</a:t>
            </a:r>
            <a:r>
              <a:rPr lang="en-US" kern="1200" baseline="0" dirty="0" smtClean="0">
                <a:solidFill>
                  <a:schemeClr val="tx1"/>
                </a:solidFill>
                <a:effectLst/>
              </a:rPr>
              <a:t> courtesy of Concurrent Technologies Corporation (CTC).</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1321675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An SMS committee is an excellent way to meaningfully involve employees in your SMS. Some</a:t>
            </a:r>
            <a:r>
              <a:rPr lang="en-US" kern="1200" baseline="0" dirty="0" smtClean="0">
                <a:solidFill>
                  <a:schemeClr val="tx1"/>
                </a:solidFill>
                <a:effectLst/>
                <a:latin typeface="+mn-lt"/>
                <a:ea typeface="+mn-ea"/>
                <a:cs typeface="+mn-cs"/>
              </a:rPr>
              <a:t> organizations create a committee specifically for the SMS, where other organizations utilize existing S&amp;H committees to discuss SMS items. </a:t>
            </a:r>
            <a:r>
              <a:rPr lang="en-US" kern="1200" dirty="0" smtClean="0">
                <a:solidFill>
                  <a:schemeClr val="tx1"/>
                </a:solidFill>
                <a:effectLst/>
                <a:latin typeface="+mn-lt"/>
                <a:ea typeface="+mn-ea"/>
                <a:cs typeface="+mn-cs"/>
              </a:rPr>
              <a:t>If the committees are separate, the SMS champion should lead the SMS committee, and top</a:t>
            </a:r>
            <a:r>
              <a:rPr lang="en-US" kern="1200" baseline="0" dirty="0" smtClean="0">
                <a:solidFill>
                  <a:schemeClr val="tx1"/>
                </a:solidFill>
                <a:effectLst/>
                <a:latin typeface="+mn-lt"/>
                <a:ea typeface="+mn-ea"/>
                <a:cs typeface="+mn-cs"/>
              </a:rPr>
              <a:t> leadership </a:t>
            </a:r>
            <a:r>
              <a:rPr lang="en-US" kern="1200" dirty="0" smtClean="0">
                <a:solidFill>
                  <a:schemeClr val="tx1"/>
                </a:solidFill>
                <a:effectLst/>
                <a:latin typeface="+mn-lt"/>
                <a:ea typeface="+mn-ea"/>
                <a:cs typeface="+mn-cs"/>
              </a:rPr>
              <a:t>should pop in</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unannounced</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from time to time</a:t>
            </a:r>
            <a:r>
              <a:rPr lang="en-US" kern="1200" baseline="0" dirty="0" smtClean="0">
                <a:solidFill>
                  <a:schemeClr val="tx1"/>
                </a:solidFill>
                <a:effectLst/>
                <a:latin typeface="+mn-lt"/>
                <a:ea typeface="+mn-ea"/>
                <a:cs typeface="+mn-cs"/>
              </a:rPr>
              <a:t> to show </a:t>
            </a:r>
            <a:r>
              <a:rPr lang="en-US" kern="1200" dirty="0" smtClean="0">
                <a:solidFill>
                  <a:schemeClr val="tx1"/>
                </a:solidFill>
                <a:effectLst/>
                <a:latin typeface="+mn-lt"/>
                <a:ea typeface="+mn-ea"/>
                <a:cs typeface="+mn-cs"/>
              </a:rPr>
              <a:t>the committee their work is important.</a:t>
            </a:r>
          </a:p>
          <a:p>
            <a:endParaRPr lang="en-US" dirty="0"/>
          </a:p>
          <a:p>
            <a:r>
              <a:rPr lang="en-US" kern="1200" dirty="0" smtClean="0">
                <a:solidFill>
                  <a:schemeClr val="tx1"/>
                </a:solidFill>
                <a:effectLst/>
                <a:latin typeface="+mn-lt"/>
                <a:ea typeface="+mn-ea"/>
                <a:cs typeface="+mn-cs"/>
              </a:rPr>
              <a:t>Seeking out volunteers</a:t>
            </a:r>
            <a:r>
              <a:rPr lang="en-US" kern="1200" baseline="0" dirty="0" smtClean="0">
                <a:solidFill>
                  <a:schemeClr val="tx1"/>
                </a:solidFill>
                <a:effectLst/>
                <a:latin typeface="+mn-lt"/>
                <a:ea typeface="+mn-ea"/>
                <a:cs typeface="+mn-cs"/>
              </a:rPr>
              <a:t> is a great idea for committees</a:t>
            </a:r>
            <a:r>
              <a:rPr lang="en-US" kern="1200" dirty="0" smtClean="0">
                <a:solidFill>
                  <a:schemeClr val="tx1"/>
                </a:solidFill>
                <a:effectLst/>
                <a:latin typeface="+mn-lt"/>
                <a:ea typeface="+mn-ea"/>
                <a:cs typeface="+mn-cs"/>
              </a:rPr>
              <a:t> </a:t>
            </a:r>
            <a:r>
              <a:rPr lang="en-US" kern="1200" baseline="0" dirty="0" smtClean="0">
                <a:solidFill>
                  <a:schemeClr val="tx1"/>
                </a:solidFill>
                <a:effectLst/>
                <a:latin typeface="+mn-lt"/>
                <a:ea typeface="+mn-ea"/>
                <a:cs typeface="+mn-cs"/>
              </a:rPr>
              <a:t>because it helps you select employees who want to participate and have their thoughts and ideas heard. Sometimes organizations have a difficult time finding volunteers though. If you have a difficult time, try to find a way to motivate employees. </a:t>
            </a:r>
            <a:r>
              <a:rPr lang="en-US" kern="1200" dirty="0" smtClean="0">
                <a:solidFill>
                  <a:schemeClr val="tx1"/>
                </a:solidFill>
                <a:effectLst/>
                <a:latin typeface="+mn-lt"/>
                <a:ea typeface="+mn-ea"/>
                <a:cs typeface="+mn-cs"/>
              </a:rPr>
              <a:t>What’s the motivator? It’s different for everyone - perhaps it’s the challenge of doing something different</a:t>
            </a:r>
            <a:r>
              <a:rPr lang="en-US" kern="1200" baseline="0" dirty="0" smtClean="0">
                <a:solidFill>
                  <a:schemeClr val="tx1"/>
                </a:solidFill>
                <a:effectLst/>
                <a:latin typeface="+mn-lt"/>
                <a:ea typeface="+mn-ea"/>
                <a:cs typeface="+mn-cs"/>
              </a:rPr>
              <a:t> or </a:t>
            </a:r>
            <a:r>
              <a:rPr lang="en-US" kern="1200" dirty="0" smtClean="0">
                <a:solidFill>
                  <a:schemeClr val="tx1"/>
                </a:solidFill>
                <a:effectLst/>
                <a:latin typeface="+mn-lt"/>
                <a:ea typeface="+mn-ea"/>
                <a:cs typeface="+mn-cs"/>
              </a:rPr>
              <a:t>finding a solution to a workplace problem.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r>
              <a:rPr lang="en-US" b="0" i="0" u="none" strike="noStrike" kern="1200" baseline="0" dirty="0" smtClean="0">
                <a:solidFill>
                  <a:schemeClr val="tx1"/>
                </a:solidFill>
                <a:latin typeface="+mn-lt"/>
                <a:ea typeface="+mn-ea"/>
                <a:cs typeface="+mn-cs"/>
              </a:rPr>
              <a:t>Ensure the committee is comprised of employees representing different parts of your organization, including leadership and supervisors, and possibly even contractors. </a:t>
            </a:r>
            <a:r>
              <a:rPr lang="en-US" kern="1200" baseline="0" dirty="0" smtClean="0">
                <a:solidFill>
                  <a:schemeClr val="tx1"/>
                </a:solidFill>
                <a:effectLst/>
                <a:latin typeface="+mn-lt"/>
                <a:ea typeface="+mn-ea"/>
                <a:cs typeface="+mn-cs"/>
              </a:rPr>
              <a:t>Having committee members from different backgrounds can give different perspectives on the SMS (e.g., what is beneficial, what will work) and may even have different opinions for implementing the criteria at your organization. </a:t>
            </a:r>
            <a:r>
              <a:rPr lang="en-US" b="0" i="0" u="none" strike="noStrike" kern="1200" baseline="0" dirty="0" smtClean="0">
                <a:solidFill>
                  <a:schemeClr val="tx1"/>
                </a:solidFill>
                <a:latin typeface="+mn-lt"/>
                <a:ea typeface="+mn-ea"/>
                <a:cs typeface="+mn-cs"/>
              </a:rPr>
              <a:t>A cross-functional team promotes communication and allows employees to have a feeling of ownership within your S&amp;H programs and processes.</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Be sure to create a formal charter for your</a:t>
            </a:r>
            <a:r>
              <a:rPr lang="en-US" kern="1200" baseline="0" dirty="0" smtClean="0">
                <a:solidFill>
                  <a:schemeClr val="tx1"/>
                </a:solidFill>
                <a:effectLst/>
                <a:latin typeface="+mn-lt"/>
                <a:ea typeface="+mn-ea"/>
                <a:cs typeface="+mn-cs"/>
              </a:rPr>
              <a:t> committee to state your purpose, responsibilities, and path forward. </a:t>
            </a:r>
            <a:r>
              <a:rPr lang="en-US" b="0" i="0" u="none" strike="noStrike" kern="1200" baseline="0" dirty="0" smtClean="0">
                <a:solidFill>
                  <a:schemeClr val="tx1"/>
                </a:solidFill>
                <a:latin typeface="+mn-lt"/>
                <a:ea typeface="+mn-ea"/>
                <a:cs typeface="+mn-cs"/>
              </a:rPr>
              <a:t>Put together agendas, hold periodic meetings, document meeting minutes, and take action on findings stemming from committee meetings too.</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3979853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The slide shows the SMART acronym, defining each letter and giving a short description for each component. SMART is a creative term to help you set effective goals and objectives meaningful to your organization.</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A successful SMS involves the creation, development, and achievement of S&amp;H goals and objectives </a:t>
            </a:r>
            <a:r>
              <a:rPr lang="en-US" kern="1200" dirty="0" smtClean="0">
                <a:solidFill>
                  <a:schemeClr val="tx1"/>
                </a:solidFill>
                <a:effectLst/>
              </a:rPr>
              <a:t>to improve your SMS and reduce risks. Review your headquarters goals, identified trends</a:t>
            </a:r>
            <a:r>
              <a:rPr lang="en-US" kern="1200" baseline="0" dirty="0" smtClean="0">
                <a:solidFill>
                  <a:schemeClr val="tx1"/>
                </a:solidFill>
                <a:effectLst/>
              </a:rPr>
              <a:t> related to </a:t>
            </a:r>
            <a:r>
              <a:rPr lang="en-US" kern="1200" dirty="0" smtClean="0">
                <a:solidFill>
                  <a:schemeClr val="tx1"/>
                </a:solidFill>
                <a:effectLst/>
              </a:rPr>
              <a:t>accidents, near-misses, hazard reports, and inspection findings, and any other pertinent</a:t>
            </a:r>
            <a:r>
              <a:rPr lang="en-US" kern="1200" baseline="0" dirty="0" smtClean="0">
                <a:solidFill>
                  <a:schemeClr val="tx1"/>
                </a:solidFill>
                <a:effectLst/>
              </a:rPr>
              <a:t> information related to your SMS (e.g., employee perception survey results, gap analysis findings)</a:t>
            </a:r>
            <a:r>
              <a:rPr lang="en-US" kern="1200" dirty="0" smtClean="0">
                <a:solidFill>
                  <a:schemeClr val="tx1"/>
                </a:solidFill>
                <a:effectLst/>
              </a:rPr>
              <a:t>. Use these sources to create some</a:t>
            </a:r>
            <a:r>
              <a:rPr lang="en-US" kern="1200" baseline="0" dirty="0" smtClean="0">
                <a:solidFill>
                  <a:schemeClr val="tx1"/>
                </a:solidFill>
                <a:effectLst/>
              </a:rPr>
              <a:t> site-specific S&amp;H goals and objectives for your organization and share them with top leadership.</a:t>
            </a:r>
            <a:endParaRPr lang="en-US" kern="1200"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Have top leadership review and approve</a:t>
            </a:r>
            <a:r>
              <a:rPr lang="en-US" kern="1200" baseline="0" dirty="0" smtClean="0">
                <a:solidFill>
                  <a:schemeClr val="tx1"/>
                </a:solidFill>
                <a:effectLst/>
              </a:rPr>
              <a:t> your S&amp;H </a:t>
            </a:r>
            <a:r>
              <a:rPr lang="en-US" kern="1200" dirty="0" smtClean="0">
                <a:solidFill>
                  <a:schemeClr val="tx1"/>
                </a:solidFill>
                <a:effectLst/>
              </a:rPr>
              <a:t>goals.</a:t>
            </a:r>
            <a:r>
              <a:rPr lang="en-US" kern="1200" baseline="0" dirty="0" smtClean="0">
                <a:solidFill>
                  <a:schemeClr val="tx1"/>
                </a:solidFill>
                <a:effectLst/>
              </a:rPr>
              <a:t> Then, w</a:t>
            </a:r>
            <a:r>
              <a:rPr lang="en-US" kern="1200" dirty="0" smtClean="0">
                <a:solidFill>
                  <a:schemeClr val="tx1"/>
                </a:solidFill>
                <a:effectLst/>
              </a:rPr>
              <a:t>ork together to develop objectives to meet each goal. Make sure goals and objectives are SMART. Emphasize goals regularly, and brief the</a:t>
            </a:r>
            <a:r>
              <a:rPr lang="en-US" kern="1200" baseline="0" dirty="0" smtClean="0">
                <a:solidFill>
                  <a:schemeClr val="tx1"/>
                </a:solidFill>
                <a:effectLst/>
              </a:rPr>
              <a:t> organization on the status of meeting each goal. </a:t>
            </a:r>
            <a:r>
              <a:rPr lang="en-US" kern="1200" dirty="0" smtClean="0">
                <a:solidFill>
                  <a:schemeClr val="tx1"/>
                </a:solidFill>
                <a:effectLst/>
              </a:rPr>
              <a:t>When you achieve</a:t>
            </a:r>
            <a:r>
              <a:rPr lang="en-US" kern="1200" baseline="0" dirty="0" smtClean="0">
                <a:solidFill>
                  <a:schemeClr val="tx1"/>
                </a:solidFill>
                <a:effectLst/>
              </a:rPr>
              <a:t> a </a:t>
            </a:r>
            <a:r>
              <a:rPr lang="en-US" kern="1200" dirty="0" smtClean="0">
                <a:solidFill>
                  <a:schemeClr val="tx1"/>
                </a:solidFill>
                <a:effectLst/>
              </a:rPr>
              <a:t>goal, celebrate and recognize</a:t>
            </a:r>
            <a:r>
              <a:rPr lang="en-US" kern="1200" baseline="0" dirty="0" smtClean="0">
                <a:solidFill>
                  <a:schemeClr val="tx1"/>
                </a:solidFill>
                <a:effectLst/>
              </a:rPr>
              <a:t> all involved</a:t>
            </a:r>
            <a:r>
              <a:rPr lang="en-US" kern="1200" dirty="0" smtClean="0">
                <a:solidFill>
                  <a:schemeClr val="tx1"/>
                </a:solidFill>
                <a:effectLst/>
              </a:rPr>
              <a:t> as it means your SMS is maturing.</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View the SMCX</a:t>
            </a:r>
            <a:r>
              <a:rPr lang="en-US" baseline="0" dirty="0" smtClean="0"/>
              <a:t> One Pager: SMART Goals and Objectives at: </a:t>
            </a:r>
            <a:r>
              <a:rPr lang="en-US" u="sng" kern="1200" dirty="0" smtClean="0">
                <a:solidFill>
                  <a:schemeClr val="tx1"/>
                </a:solidFill>
                <a:effectLst/>
                <a:hlinkClick r:id="rId3"/>
              </a:rPr>
              <a:t>https://smscx.org/repository/onepagers/SMCX_OnePager_SMART_Goals_Objectives_Jul19.pdf</a:t>
            </a:r>
            <a:r>
              <a:rPr lang="en-US" dirty="0"/>
              <a:t>.</a:t>
            </a:r>
            <a:endParaRPr lang="en-US"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4208800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6197600" cy="4878998"/>
          </a:xfrm>
        </p:spPr>
        <p:txBody>
          <a:bodyPr/>
          <a:lstStyle/>
          <a:p>
            <a:r>
              <a:rPr lang="en-US" kern="1200" dirty="0" smtClean="0">
                <a:solidFill>
                  <a:schemeClr val="tx1"/>
                </a:solidFill>
                <a:effectLst/>
              </a:rPr>
              <a:t>Create a communication and marketing plan to keep everyone informed about your SMS progress. </a:t>
            </a:r>
            <a:r>
              <a:rPr lang="en-US" b="0" i="0" u="none" strike="noStrike" kern="1200" baseline="0" dirty="0" smtClean="0">
                <a:solidFill>
                  <a:schemeClr val="tx1"/>
                </a:solidFill>
              </a:rPr>
              <a:t>Identify the target audience for each communication, determine the message you are sending, and identify the channels to distributing the message (e.g., safety topic talks, bulletin board post, email). </a:t>
            </a:r>
            <a:r>
              <a:rPr lang="en-US" kern="1200" dirty="0" smtClean="0">
                <a:solidFill>
                  <a:schemeClr val="tx1"/>
                </a:solidFill>
                <a:effectLst/>
              </a:rPr>
              <a:t>Your Public Affairs Office can help you develop messages and run features in the installation newspaper and other media. Additionally, most audiences respond positively if your SMS champion or top leader briefs them periodically on the SMS and praises progress in a public forum. Inform contractors about your SMS before the kick-off of</a:t>
            </a:r>
            <a:r>
              <a:rPr lang="en-US" kern="1200" baseline="0" dirty="0" smtClean="0">
                <a:solidFill>
                  <a:schemeClr val="tx1"/>
                </a:solidFill>
                <a:effectLst/>
              </a:rPr>
              <a:t> a contractor</a:t>
            </a:r>
            <a:r>
              <a:rPr lang="en-US" kern="1200" dirty="0" smtClean="0">
                <a:solidFill>
                  <a:schemeClr val="tx1"/>
                </a:solidFill>
                <a:effectLst/>
              </a:rPr>
              <a:t>. Consider</a:t>
            </a:r>
            <a:r>
              <a:rPr lang="en-US" kern="1200" baseline="0" dirty="0" smtClean="0">
                <a:solidFill>
                  <a:schemeClr val="tx1"/>
                </a:solidFill>
                <a:effectLst/>
              </a:rPr>
              <a:t> creating a</a:t>
            </a:r>
            <a:r>
              <a:rPr lang="en-US" kern="1200" dirty="0" smtClean="0">
                <a:solidFill>
                  <a:schemeClr val="tx1"/>
                </a:solidFill>
                <a:effectLst/>
              </a:rPr>
              <a:t> pamphlet outlining the SMS and contractor expectations.</a:t>
            </a:r>
          </a:p>
          <a:p>
            <a:endParaRPr lang="en-US" kern="1200" dirty="0" smtClean="0">
              <a:solidFill>
                <a:schemeClr val="tx1"/>
              </a:solidFill>
              <a:effectLst/>
            </a:endParaRPr>
          </a:p>
          <a:p>
            <a:r>
              <a:rPr lang="en-US" kern="1200" dirty="0" smtClean="0">
                <a:solidFill>
                  <a:schemeClr val="tx1"/>
                </a:solidFill>
                <a:effectLst/>
              </a:rPr>
              <a:t>Contractor involvement could be more integral</a:t>
            </a:r>
            <a:r>
              <a:rPr lang="en-US" kern="1200" baseline="0" dirty="0" smtClean="0">
                <a:solidFill>
                  <a:schemeClr val="tx1"/>
                </a:solidFill>
                <a:effectLst/>
              </a:rPr>
              <a:t> too, de</a:t>
            </a:r>
            <a:r>
              <a:rPr lang="en-US" kern="1200" dirty="0" smtClean="0">
                <a:solidFill>
                  <a:schemeClr val="tx1"/>
                </a:solidFill>
                <a:effectLst/>
              </a:rPr>
              <a:t>pending on your SMS</a:t>
            </a:r>
            <a:r>
              <a:rPr lang="en-US" kern="1200" baseline="0" dirty="0" smtClean="0">
                <a:solidFill>
                  <a:schemeClr val="tx1"/>
                </a:solidFill>
                <a:effectLst/>
              </a:rPr>
              <a:t> model</a:t>
            </a:r>
            <a:r>
              <a:rPr lang="en-US" kern="1200" dirty="0" smtClean="0">
                <a:solidFill>
                  <a:schemeClr val="tx1"/>
                </a:solidFill>
                <a:effectLst/>
              </a:rPr>
              <a:t>. For example, with OSHA VPP, the hours a contractor works at your site dictates requirements for injury and illness reporting.</a:t>
            </a:r>
          </a:p>
          <a:p>
            <a:endParaRPr lang="en-US" kern="1200" dirty="0" smtClean="0">
              <a:solidFill>
                <a:schemeClr val="tx1"/>
              </a:solidFill>
              <a:effectLst/>
            </a:endParaRPr>
          </a:p>
          <a:p>
            <a:r>
              <a:rPr lang="en-US" kern="1200" dirty="0" smtClean="0">
                <a:solidFill>
                  <a:schemeClr val="tx1"/>
                </a:solidFill>
                <a:effectLst/>
              </a:rPr>
              <a:t>For additional information, view the SMCX One Pager: Contractors</a:t>
            </a:r>
            <a:r>
              <a:rPr lang="en-US" kern="1200" baseline="0" dirty="0" smtClean="0">
                <a:solidFill>
                  <a:schemeClr val="tx1"/>
                </a:solidFill>
                <a:effectLst/>
              </a:rPr>
              <a:t> in OSHA VPP and What you Need to Know </a:t>
            </a:r>
            <a:r>
              <a:rPr lang="en-US" dirty="0" smtClean="0"/>
              <a:t>at: </a:t>
            </a:r>
            <a:r>
              <a:rPr lang="en-US" dirty="0" smtClean="0">
                <a:hlinkClick r:id="rId3"/>
              </a:rPr>
              <a:t>https</a:t>
            </a:r>
            <a:r>
              <a:rPr lang="en-US" dirty="0">
                <a:hlinkClick r:id="rId3"/>
              </a:rPr>
              <a:t>://</a:t>
            </a:r>
            <a:r>
              <a:rPr lang="en-US" dirty="0" smtClean="0">
                <a:hlinkClick r:id="rId3"/>
              </a:rPr>
              <a:t>www.smscx.org/Repository/OnePagers/SMCX_OnePager_TypesOfContractorsInVPP_Jun2019.pdf</a:t>
            </a:r>
            <a:r>
              <a:rPr lang="en-US" dirty="0" smtClean="0"/>
              <a:t>.</a:t>
            </a:r>
            <a:endParaRPr lang="en-US" kern="1200"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Reach out to your website folks to jazz up your S&amp;H page of the intranet, if applicable.</a:t>
            </a:r>
            <a:r>
              <a:rPr lang="en-US" kern="1200" baseline="0" dirty="0" smtClean="0">
                <a:solidFill>
                  <a:schemeClr val="tx1"/>
                </a:solidFill>
                <a:effectLst/>
              </a:rPr>
              <a:t> Ask them to </a:t>
            </a:r>
            <a:r>
              <a:rPr lang="en-US" kern="1200" dirty="0" smtClean="0">
                <a:solidFill>
                  <a:schemeClr val="tx1"/>
                </a:solidFill>
                <a:effectLst/>
              </a:rPr>
              <a:t>draw attention to the key SMS points or successes you want to drive home. An organization safety newsletter is also a great way to publicize S&amp;H goals and objectives, provide information on the SMS</a:t>
            </a:r>
            <a:r>
              <a:rPr lang="en-US" kern="1200" baseline="0" dirty="0" smtClean="0">
                <a:solidFill>
                  <a:schemeClr val="tx1"/>
                </a:solidFill>
                <a:effectLst/>
              </a:rPr>
              <a:t> and </a:t>
            </a:r>
            <a:r>
              <a:rPr lang="en-US" kern="1200" dirty="0" smtClean="0">
                <a:solidFill>
                  <a:schemeClr val="tx1"/>
                </a:solidFill>
                <a:effectLst/>
              </a:rPr>
              <a:t>implementation progress, and highlight employee involvement in the SMS. Some organizations post newsletters in restroom stalls. Emails are also a means of communication and can be a good reminder of important SMS information; however, people are busy and quite often just hit delete without reading beyond the subject line.</a:t>
            </a:r>
          </a:p>
          <a:p>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Images retrieved</a:t>
            </a:r>
            <a:r>
              <a:rPr lang="en-US" kern="1200" baseline="0" dirty="0" smtClean="0">
                <a:solidFill>
                  <a:schemeClr val="tx1"/>
                </a:solidFill>
                <a:effectLst/>
              </a:rPr>
              <a:t>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23</a:t>
            </a:fld>
            <a:endParaRPr lang="en-US" dirty="0"/>
          </a:p>
        </p:txBody>
      </p:sp>
    </p:spTree>
    <p:extLst>
      <p:ext uri="{BB962C8B-B14F-4D97-AF65-F5344CB8AC3E}">
        <p14:creationId xmlns:p14="http://schemas.microsoft.com/office/powerpoint/2010/main" val="1277780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A gap analysis validates how your organization and</a:t>
            </a:r>
            <a:r>
              <a:rPr lang="en-US" kern="1200" baseline="0" dirty="0" smtClean="0">
                <a:solidFill>
                  <a:schemeClr val="tx1"/>
                </a:solidFill>
                <a:effectLst/>
              </a:rPr>
              <a:t> your S&amp;H efforts are</a:t>
            </a:r>
            <a:r>
              <a:rPr lang="en-US" kern="1200" dirty="0" smtClean="0">
                <a:solidFill>
                  <a:schemeClr val="tx1"/>
                </a:solidFill>
                <a:effectLst/>
              </a:rPr>
              <a:t> doing against the selected SMS criteria.</a:t>
            </a:r>
          </a:p>
          <a:p>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A gap analysis consists of documentation reviews (e.g., policies, procedures, programs) followed by validation of how you</a:t>
            </a:r>
            <a:r>
              <a:rPr lang="en-US" kern="1200" baseline="0" dirty="0" smtClean="0">
                <a:solidFill>
                  <a:schemeClr val="tx1"/>
                </a:solidFill>
                <a:effectLst/>
              </a:rPr>
              <a:t> </a:t>
            </a:r>
            <a:r>
              <a:rPr lang="en-US" kern="1200" dirty="0" smtClean="0">
                <a:solidFill>
                  <a:schemeClr val="tx1"/>
                </a:solidFill>
                <a:effectLst/>
              </a:rPr>
              <a:t>implement</a:t>
            </a:r>
            <a:r>
              <a:rPr lang="en-US" kern="1200" baseline="0" dirty="0" smtClean="0">
                <a:solidFill>
                  <a:schemeClr val="tx1"/>
                </a:solidFill>
                <a:effectLst/>
              </a:rPr>
              <a:t> each</a:t>
            </a:r>
            <a:r>
              <a:rPr lang="en-US" kern="1200" dirty="0" smtClean="0">
                <a:solidFill>
                  <a:schemeClr val="tx1"/>
                </a:solidFill>
                <a:effectLst/>
              </a:rPr>
              <a:t> requirement. The validation process includes interviews with leaders, managers, supervisors, employees, contractors, and supporting services (e.g., occupational health, facilities, emergency services). Get their thoughts on how your site implements the SMS and if it is working well or needs improvement. Work area walkthroughs validate compliance with OSHA standards and organization requirements, as</a:t>
            </a:r>
            <a:r>
              <a:rPr lang="en-US" kern="1200" baseline="0" dirty="0" smtClean="0">
                <a:solidFill>
                  <a:schemeClr val="tx1"/>
                </a:solidFill>
                <a:effectLst/>
              </a:rPr>
              <a:t> well as show where your organization goes above and beyond expectations</a:t>
            </a:r>
            <a:r>
              <a:rPr lang="en-US" kern="1200" dirty="0" smtClean="0">
                <a:solidFill>
                  <a:schemeClr val="tx1"/>
                </a:solidFill>
                <a:effectLst/>
              </a:rPr>
              <a:t>. Make sure your top leader(s) support a gap analysis and encourage an honest and thorough review to establish an accurate baseline. You can bring</a:t>
            </a:r>
            <a:r>
              <a:rPr lang="en-US" kern="1200" baseline="0" dirty="0" smtClean="0">
                <a:solidFill>
                  <a:schemeClr val="tx1"/>
                </a:solidFill>
                <a:effectLst/>
              </a:rPr>
              <a:t> in an assessment team from the outside (e.g., DoD SMCX) or use internal resources (e.g., SMS committee members) to conduct the gap analysis. </a:t>
            </a:r>
            <a:r>
              <a:rPr lang="en-US" kern="1200" dirty="0" smtClean="0">
                <a:solidFill>
                  <a:schemeClr val="tx1"/>
                </a:solidFill>
                <a:effectLst/>
              </a:rPr>
              <a:t>The headquarters command may even come and do your gap analysis for you.</a:t>
            </a:r>
          </a:p>
          <a:p>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Document the gap analysis</a:t>
            </a:r>
            <a:r>
              <a:rPr lang="en-US" kern="1200" baseline="0" dirty="0" smtClean="0">
                <a:solidFill>
                  <a:schemeClr val="tx1"/>
                </a:solidFill>
                <a:effectLst/>
              </a:rPr>
              <a:t> using </a:t>
            </a:r>
            <a:r>
              <a:rPr lang="en-US" kern="1200" dirty="0" smtClean="0">
                <a:solidFill>
                  <a:schemeClr val="tx1"/>
                </a:solidFill>
                <a:effectLst/>
              </a:rPr>
              <a:t>a checklist or a more sophisticated electronic tool. The tool you use depends on your SMS model and your headquarters command requirements. Identify areas</a:t>
            </a:r>
            <a:r>
              <a:rPr lang="en-US" kern="1200" baseline="0" dirty="0" smtClean="0">
                <a:solidFill>
                  <a:schemeClr val="tx1"/>
                </a:solidFill>
                <a:effectLst/>
              </a:rPr>
              <a:t> meeting SMS criteria and those needing improved. </a:t>
            </a:r>
            <a:r>
              <a:rPr lang="en-US" kern="1200" dirty="0" smtClean="0">
                <a:solidFill>
                  <a:schemeClr val="tx1"/>
                </a:solidFill>
                <a:effectLst/>
              </a:rPr>
              <a:t>Examples of common gaps include:  lack of developed policies/procedures; limited employee involvement; lack of fully functional S&amp;H award program; and no alignment of SMS committee or working group efforts.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r>
              <a:rPr lang="en-US" kern="1200" dirty="0" smtClean="0">
                <a:solidFill>
                  <a:schemeClr val="tx1"/>
                </a:solidFill>
                <a:effectLst/>
              </a:rPr>
              <a:t>Once you identify gaps between what you are doing and what is required by the SMS, create an action plan.</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24</a:t>
            </a:fld>
            <a:endParaRPr lang="en-US" dirty="0"/>
          </a:p>
        </p:txBody>
      </p:sp>
    </p:spTree>
    <p:extLst>
      <p:ext uri="{BB962C8B-B14F-4D97-AF65-F5344CB8AC3E}">
        <p14:creationId xmlns:p14="http://schemas.microsoft.com/office/powerpoint/2010/main" val="3420997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An action plan establishes the steps or actions you need</a:t>
            </a:r>
            <a:r>
              <a:rPr lang="en-US" kern="1200" baseline="0" dirty="0" smtClean="0">
                <a:solidFill>
                  <a:schemeClr val="tx1"/>
                </a:solidFill>
                <a:effectLst/>
              </a:rPr>
              <a:t> to take to implement the SMS criteria</a:t>
            </a:r>
            <a:r>
              <a:rPr lang="en-US" kern="1200" dirty="0" smtClean="0">
                <a:solidFill>
                  <a:schemeClr val="tx1"/>
                </a:solidFill>
                <a:effectLst/>
              </a:rPr>
              <a:t>, what resources you need, and an estimated timeline. Be flexible with timeline forecasting,</a:t>
            </a:r>
            <a:r>
              <a:rPr lang="en-US" kern="1200" baseline="0" dirty="0" smtClean="0">
                <a:solidFill>
                  <a:schemeClr val="tx1"/>
                </a:solidFill>
                <a:effectLst/>
              </a:rPr>
              <a:t> as implementation sometimes takes longer than intended when you run into obstacles – you can also shorten the timeline when you are making </a:t>
            </a:r>
            <a:r>
              <a:rPr lang="en-US" kern="1200" dirty="0" smtClean="0">
                <a:solidFill>
                  <a:schemeClr val="tx1"/>
                </a:solidFill>
                <a:effectLst/>
              </a:rPr>
              <a:t>headway in closing</a:t>
            </a:r>
            <a:r>
              <a:rPr lang="en-US" kern="1200" baseline="0" dirty="0" smtClean="0">
                <a:solidFill>
                  <a:schemeClr val="tx1"/>
                </a:solidFill>
                <a:effectLst/>
              </a:rPr>
              <a:t> an</a:t>
            </a:r>
            <a:r>
              <a:rPr lang="en-US" kern="1200" dirty="0" smtClean="0">
                <a:solidFill>
                  <a:schemeClr val="tx1"/>
                </a:solidFill>
                <a:effectLst/>
              </a:rPr>
              <a:t> action item. Having an</a:t>
            </a:r>
            <a:r>
              <a:rPr lang="en-US" kern="1200" baseline="0" dirty="0" smtClean="0">
                <a:solidFill>
                  <a:schemeClr val="tx1"/>
                </a:solidFill>
                <a:effectLst/>
              </a:rPr>
              <a:t> SMS </a:t>
            </a:r>
            <a:r>
              <a:rPr lang="en-US" kern="1200" dirty="0" smtClean="0">
                <a:solidFill>
                  <a:schemeClr val="tx1"/>
                </a:solidFill>
                <a:effectLst/>
              </a:rPr>
              <a:t>champion is key to keeping action plan items on track and holding individuals accountable for</a:t>
            </a:r>
            <a:r>
              <a:rPr lang="en-US" kern="1200" baseline="0" dirty="0" smtClean="0">
                <a:solidFill>
                  <a:schemeClr val="tx1"/>
                </a:solidFill>
                <a:effectLst/>
              </a:rPr>
              <a:t> assignments</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Evaluate action plan progress on a regular basis and make adjustments if warranted. Don’t fall into the trap of granting routine extensions</a:t>
            </a:r>
            <a:r>
              <a:rPr lang="en-US" kern="1200" baseline="0" dirty="0" smtClean="0">
                <a:solidFill>
                  <a:schemeClr val="tx1"/>
                </a:solidFill>
                <a:effectLst/>
              </a:rPr>
              <a:t> for </a:t>
            </a:r>
            <a:r>
              <a:rPr lang="en-US" kern="1200" dirty="0" smtClean="0">
                <a:solidFill>
                  <a:schemeClr val="tx1"/>
                </a:solidFill>
                <a:effectLst/>
              </a:rPr>
              <a:t>action item deadlines without good cause.</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25</a:t>
            </a:fld>
            <a:endParaRPr lang="en-US" dirty="0"/>
          </a:p>
        </p:txBody>
      </p:sp>
    </p:spTree>
    <p:extLst>
      <p:ext uri="{BB962C8B-B14F-4D97-AF65-F5344CB8AC3E}">
        <p14:creationId xmlns:p14="http://schemas.microsoft.com/office/powerpoint/2010/main" val="1458259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26</a:t>
            </a:fld>
            <a:endParaRPr lang="en-US" dirty="0"/>
          </a:p>
        </p:txBody>
      </p:sp>
    </p:spTree>
    <p:extLst>
      <p:ext uri="{BB962C8B-B14F-4D97-AF65-F5344CB8AC3E}">
        <p14:creationId xmlns:p14="http://schemas.microsoft.com/office/powerpoint/2010/main" val="931553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27</a:t>
            </a:fld>
            <a:endParaRPr lang="en-US" dirty="0"/>
          </a:p>
        </p:txBody>
      </p:sp>
    </p:spTree>
    <p:extLst>
      <p:ext uri="{BB962C8B-B14F-4D97-AF65-F5344CB8AC3E}">
        <p14:creationId xmlns:p14="http://schemas.microsoft.com/office/powerpoint/2010/main" val="3682437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OSHA VPP recognizes employers and workers in the private sector and federal government who have implemented effective SMSs and maintain</a:t>
            </a:r>
            <a:r>
              <a:rPr lang="en-US" kern="1200" baseline="0" dirty="0" smtClean="0">
                <a:solidFill>
                  <a:schemeClr val="tx1"/>
                </a:solidFill>
                <a:effectLst/>
              </a:rPr>
              <a:t> injury and illness</a:t>
            </a:r>
            <a:r>
              <a:rPr lang="en-US" kern="1200" dirty="0" smtClean="0">
                <a:solidFill>
                  <a:schemeClr val="tx1"/>
                </a:solidFill>
                <a:effectLst/>
              </a:rPr>
              <a:t> rates below the national Bureau of Labor Statistics averages for their industries. OSHA VPP is a third-party recognition, organized and conducted by the Department of Labor, OSHA. It involves an initial onsite evaluation to validate certification, an annual self-evaluation due to OSHA by the 15th of February, and recertification every 3–5 years. VPP participants are exempt from OSHA programmed inspections. The assessment criteria are found in OSHA Instruction CSP 03-01-005, Voluntary Protection Programs (VPP): Policies and Procedures Manual. For more information and to access the manual, visit: </a:t>
            </a:r>
            <a:r>
              <a:rPr lang="en-US" kern="1200" dirty="0" smtClean="0">
                <a:solidFill>
                  <a:schemeClr val="tx1"/>
                </a:solidFill>
                <a:effectLst/>
                <a:hlinkClick r:id="rId3"/>
              </a:rPr>
              <a:t>https://www.osha.gov/enforcement/directives/csp-03-01-005</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OSHA Challenge offers a three-stage process for organizations lacking a solid foundational safety program and affords recognition at the completion of each stage. The process involves the site working with a Challenge coordinator and administrator. The coordinator acts as a mentor and helps the site implement the three stages. The administrator approves the sites stage completion and sends documentation forward to OSHA for approval. The site completing the OSHA Challenge program can then apply for VPP Star recognition if they so choose. For more information, go to the OSHA Challenge website at: </a:t>
            </a:r>
            <a:r>
              <a:rPr lang="en-US" u="sng" kern="1200" dirty="0" smtClean="0">
                <a:solidFill>
                  <a:schemeClr val="tx1"/>
                </a:solidFill>
                <a:effectLst/>
                <a:hlinkClick r:id="rId4"/>
              </a:rPr>
              <a:t>https://www.osha.gov/vpp/challenge</a:t>
            </a:r>
            <a:endParaRPr lang="en-US" u="sng" kern="1200" dirty="0" smtClean="0">
              <a:solidFill>
                <a:schemeClr val="tx1"/>
              </a:solidFill>
              <a:effectLst/>
            </a:endParaRPr>
          </a:p>
          <a:p>
            <a:endParaRPr lang="en-US" u="sng"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Top image retrieved</a:t>
            </a:r>
            <a:r>
              <a:rPr lang="en-US" kern="1200" baseline="0" dirty="0" smtClean="0">
                <a:solidFill>
                  <a:schemeClr val="tx1"/>
                </a:solidFill>
                <a:effectLst/>
              </a:rPr>
              <a:t> from Bing Images (Creative Commons).</a:t>
            </a:r>
          </a:p>
          <a:p>
            <a:pPr marL="0" marR="0" indent="0" algn="l" defTabSz="4572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rPr>
              <a:t>Bottom image retrieved from OSHA at: </a:t>
            </a:r>
            <a:r>
              <a:rPr lang="en-US" dirty="0" smtClean="0">
                <a:hlinkClick r:id="rId4"/>
              </a:rPr>
              <a:t>https://www.osha.gov/vpp/challenge</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28</a:t>
            </a:fld>
            <a:endParaRPr lang="en-US" dirty="0"/>
          </a:p>
        </p:txBody>
      </p:sp>
    </p:spTree>
    <p:extLst>
      <p:ext uri="{BB962C8B-B14F-4D97-AF65-F5344CB8AC3E}">
        <p14:creationId xmlns:p14="http://schemas.microsoft.com/office/powerpoint/2010/main" val="1863236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ANSI Z10 is a national (U.S.) consensus standard. The standard does not require third-party verification or certification</a:t>
            </a:r>
            <a:r>
              <a:rPr lang="en-US" dirty="0" smtClean="0"/>
              <a:t>, but it is an option if your organization is interested.</a:t>
            </a:r>
            <a:endParaRPr lang="en-US" dirty="0" smtClean="0">
              <a:effectLst/>
            </a:endParaRPr>
          </a:p>
          <a:p>
            <a:endParaRPr lang="en-US" kern="1200" dirty="0" smtClean="0">
              <a:solidFill>
                <a:schemeClr val="tx1"/>
              </a:solidFill>
              <a:effectLst/>
            </a:endParaRPr>
          </a:p>
          <a:p>
            <a:r>
              <a:rPr lang="en-US" kern="1200" dirty="0" smtClean="0">
                <a:solidFill>
                  <a:schemeClr val="tx1"/>
                </a:solidFill>
                <a:effectLst/>
              </a:rPr>
              <a:t>ANSI Z10 requirements are similar to other SMS models. ANSI Z10 focuses on processes, and is more of a performance standard than a specification standard. Except for an annual management review, ANSI Z10 does not specify the frequency of monitoring and measuring activities or set minimum requirements for injury</a:t>
            </a:r>
            <a:r>
              <a:rPr lang="en-US" kern="1200" baseline="0" dirty="0" smtClean="0">
                <a:solidFill>
                  <a:schemeClr val="tx1"/>
                </a:solidFill>
                <a:effectLst/>
              </a:rPr>
              <a:t> and illness</a:t>
            </a:r>
            <a:r>
              <a:rPr lang="en-US" kern="1200" dirty="0" smtClean="0">
                <a:solidFill>
                  <a:schemeClr val="tx1"/>
                </a:solidFill>
                <a:effectLst/>
              </a:rPr>
              <a:t> rates. ANSI Z10 takes into consideration how organizations conform to requirements of the standard using methods best fitting the organization. Organizations desiring to implement ANSI Z10 should not question the scope or comprehensiveness of the standard. ANSI Z10 uses recognized management system principles in order to be compatible with quality and environmental management system standards (e.g., ISO 9000, ISO 14000</a:t>
            </a:r>
            <a:r>
              <a:rPr lang="en-US" dirty="0" smtClean="0"/>
              <a:t>).</a:t>
            </a:r>
            <a:endParaRPr lang="en-US" dirty="0" smtClean="0">
              <a:effectLst/>
            </a:endParaRPr>
          </a:p>
          <a:p>
            <a:r>
              <a:rPr lang="en-US" kern="1200" dirty="0" smtClean="0">
                <a:solidFill>
                  <a:schemeClr val="tx1"/>
                </a:solidFill>
                <a:effectLst/>
              </a:rPr>
              <a:t> </a:t>
            </a:r>
            <a:endParaRPr lang="en-US" dirty="0" smtClean="0">
              <a:effectLst/>
            </a:endParaRPr>
          </a:p>
          <a:p>
            <a:r>
              <a:rPr lang="en-US" kern="1200" dirty="0" smtClean="0">
                <a:solidFill>
                  <a:schemeClr val="tx1"/>
                </a:solidFill>
                <a:effectLst/>
              </a:rPr>
              <a:t>For</a:t>
            </a:r>
            <a:r>
              <a:rPr lang="en-US" kern="1200" baseline="0" dirty="0" smtClean="0">
                <a:solidFill>
                  <a:schemeClr val="tx1"/>
                </a:solidFill>
                <a:effectLst/>
              </a:rPr>
              <a:t> more information </a:t>
            </a:r>
            <a:r>
              <a:rPr lang="en-US" kern="1200" dirty="0" smtClean="0">
                <a:solidFill>
                  <a:schemeClr val="tx1"/>
                </a:solidFill>
                <a:effectLst/>
              </a:rPr>
              <a:t>on ANSI Z10, view: </a:t>
            </a:r>
            <a:r>
              <a:rPr lang="en-US" u="sng" kern="1200" dirty="0" smtClean="0">
                <a:solidFill>
                  <a:schemeClr val="tx1"/>
                </a:solidFill>
                <a:effectLst/>
                <a:hlinkClick r:id="rId3"/>
              </a:rPr>
              <a:t>https://webstore.ansi.org/Standards/ASSE/ANSIASSPZ102019</a:t>
            </a:r>
            <a:r>
              <a:rPr lang="en-US" u="sng" kern="1200" dirty="0" smtClean="0">
                <a:solidFill>
                  <a:schemeClr val="tx1"/>
                </a:solidFill>
                <a:effectLst/>
              </a:rPr>
              <a:t>.</a:t>
            </a:r>
          </a:p>
          <a:p>
            <a:endParaRPr lang="en-US" dirty="0" smtClean="0">
              <a:effectLst/>
            </a:endParaRPr>
          </a:p>
          <a:p>
            <a:r>
              <a:rPr lang="en-US" kern="1200" dirty="0" smtClean="0">
                <a:solidFill>
                  <a:schemeClr val="tx1"/>
                </a:solidFill>
                <a:effectLst/>
              </a:rPr>
              <a:t>Additional</a:t>
            </a:r>
            <a:r>
              <a:rPr lang="en-US" kern="1200" baseline="0" dirty="0" smtClean="0">
                <a:solidFill>
                  <a:schemeClr val="tx1"/>
                </a:solidFill>
                <a:effectLst/>
              </a:rPr>
              <a:t> resources are available from t</a:t>
            </a:r>
            <a:r>
              <a:rPr lang="en-US" kern="1200" dirty="0" smtClean="0">
                <a:solidFill>
                  <a:schemeClr val="tx1"/>
                </a:solidFill>
                <a:effectLst/>
              </a:rPr>
              <a:t>he SMCX at: </a:t>
            </a:r>
            <a:r>
              <a:rPr lang="en-US" u="sng" kern="1200" dirty="0" smtClean="0">
                <a:solidFill>
                  <a:schemeClr val="tx1"/>
                </a:solidFill>
                <a:effectLst/>
                <a:hlinkClick r:id="rId4"/>
              </a:rPr>
              <a:t>https://smscx.org/pages/ansi.aspx</a:t>
            </a:r>
            <a:r>
              <a:rPr lang="en-US" dirty="0"/>
              <a:t>.</a:t>
            </a:r>
            <a:endParaRPr lang="en-US" dirty="0" smtClean="0">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29</a:t>
            </a:fld>
            <a:endParaRPr lang="en-US" dirty="0"/>
          </a:p>
        </p:txBody>
      </p:sp>
    </p:spTree>
    <p:extLst>
      <p:ext uri="{BB962C8B-B14F-4D97-AF65-F5344CB8AC3E}">
        <p14:creationId xmlns:p14="http://schemas.microsoft.com/office/powerpoint/2010/main" val="64299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smtClean="0">
                <a:solidFill>
                  <a:schemeClr val="tx1"/>
                </a:solidFill>
                <a:effectLst/>
                <a:latin typeface="+mn-lt"/>
                <a:ea typeface="+mn-ea"/>
                <a:cs typeface="+mn-cs"/>
              </a:rPr>
              <a:t>SMS</a:t>
            </a:r>
            <a:r>
              <a:rPr lang="en-US" kern="1200" dirty="0" smtClean="0">
                <a:solidFill>
                  <a:schemeClr val="tx1"/>
                </a:solidFill>
                <a:effectLst/>
                <a:latin typeface="+mn-lt"/>
                <a:ea typeface="+mn-ea"/>
                <a:cs typeface="+mn-cs"/>
              </a:rPr>
              <a:t>: Organization-wide processes used to manage S&amp;H risks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including setting goals and objectives</a:t>
            </a:r>
            <a:r>
              <a:rPr lang="en-US" kern="1200" baseline="0" dirty="0" smtClean="0">
                <a:solidFill>
                  <a:schemeClr val="tx1"/>
                </a:solidFill>
                <a:effectLst/>
                <a:latin typeface="+mn-lt"/>
                <a:ea typeface="+mn-ea"/>
                <a:cs typeface="+mn-cs"/>
              </a:rPr>
              <a:t> and </a:t>
            </a:r>
            <a:r>
              <a:rPr lang="en-US" kern="1200" dirty="0" smtClean="0">
                <a:solidFill>
                  <a:schemeClr val="tx1"/>
                </a:solidFill>
                <a:effectLst/>
                <a:latin typeface="+mn-lt"/>
                <a:ea typeface="+mn-ea"/>
                <a:cs typeface="+mn-cs"/>
              </a:rPr>
              <a:t>developing systematic policies, processes, and procedures driving continuous risk review and S&amp;H</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performance improvements.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The slide lists the attributes of an SMS.</a:t>
            </a:r>
          </a:p>
          <a:p>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Any organization can implement an SMS. A</a:t>
            </a:r>
            <a:r>
              <a:rPr lang="en-US" kern="1200" baseline="0" dirty="0" smtClean="0">
                <a:solidFill>
                  <a:schemeClr val="tx1"/>
                </a:solidFill>
                <a:effectLst/>
                <a:latin typeface="+mn-lt"/>
                <a:ea typeface="+mn-ea"/>
                <a:cs typeface="+mn-cs"/>
              </a:rPr>
              <a:t> successfully implemented SMS moves your organization</a:t>
            </a:r>
            <a:r>
              <a:rPr lang="en-US" kern="1200" dirty="0" smtClean="0">
                <a:solidFill>
                  <a:schemeClr val="tx1"/>
                </a:solidFill>
                <a:effectLst/>
                <a:latin typeface="+mn-lt"/>
                <a:ea typeface="+mn-ea"/>
                <a:cs typeface="+mn-cs"/>
              </a:rPr>
              <a:t> beyond minimum compliance and toward continuous risk reduction. You must implement an SMS using a systematic approach, which includes an overarching S&amp;H policy</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supported by workplace procedures and organization-wide</a:t>
            </a:r>
            <a:r>
              <a:rPr lang="en-US" kern="1200" baseline="0" dirty="0" smtClean="0">
                <a:solidFill>
                  <a:schemeClr val="tx1"/>
                </a:solidFill>
                <a:effectLst/>
                <a:latin typeface="+mn-lt"/>
                <a:ea typeface="+mn-ea"/>
                <a:cs typeface="+mn-cs"/>
              </a:rPr>
              <a:t> S&amp;H</a:t>
            </a:r>
            <a:r>
              <a:rPr lang="en-US" kern="1200" dirty="0" smtClean="0">
                <a:solidFill>
                  <a:schemeClr val="tx1"/>
                </a:solidFill>
                <a:effectLst/>
                <a:latin typeface="+mn-lt"/>
                <a:ea typeface="+mn-ea"/>
                <a:cs typeface="+mn-cs"/>
              </a:rPr>
              <a:t> goals and objectives. First and foremost, an</a:t>
            </a:r>
            <a:r>
              <a:rPr lang="en-US" kern="1200" baseline="0" dirty="0" smtClean="0">
                <a:solidFill>
                  <a:schemeClr val="tx1"/>
                </a:solidFill>
                <a:effectLst/>
                <a:latin typeface="+mn-lt"/>
                <a:ea typeface="+mn-ea"/>
                <a:cs typeface="+mn-cs"/>
              </a:rPr>
              <a:t> SMS</a:t>
            </a:r>
            <a:r>
              <a:rPr lang="en-US" kern="1200" dirty="0" smtClean="0">
                <a:solidFill>
                  <a:schemeClr val="tx1"/>
                </a:solidFill>
                <a:effectLst/>
                <a:latin typeface="+mn-lt"/>
                <a:ea typeface="+mn-ea"/>
                <a:cs typeface="+mn-cs"/>
              </a:rPr>
              <a:t> requires your leadership and management commitment to drive organization-wide participation</a:t>
            </a:r>
            <a:r>
              <a:rPr lang="en-US" dirty="0" smtClean="0"/>
              <a:t>. </a:t>
            </a: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Your SMS needs to promote continuous improvement to help overcome the hurdle of focusing o</a:t>
            </a:r>
            <a:r>
              <a:rPr lang="en-US" kern="1200" baseline="0" dirty="0" smtClean="0">
                <a:solidFill>
                  <a:schemeClr val="tx1"/>
                </a:solidFill>
                <a:effectLst/>
                <a:latin typeface="+mn-lt"/>
                <a:ea typeface="+mn-ea"/>
                <a:cs typeface="+mn-cs"/>
              </a:rPr>
              <a:t>n compliance with S&amp;H regulations and letting your safety officers and industrial hygienists take on all S&amp;H responsibilities. </a:t>
            </a:r>
            <a:r>
              <a:rPr lang="en-US" kern="1200" dirty="0" smtClean="0">
                <a:solidFill>
                  <a:schemeClr val="tx1"/>
                </a:solidFill>
                <a:effectLst/>
                <a:latin typeface="+mn-lt"/>
                <a:ea typeface="+mn-ea"/>
                <a:cs typeface="+mn-cs"/>
              </a:rPr>
              <a:t>Participation </a:t>
            </a:r>
            <a:r>
              <a:rPr lang="en-US" dirty="0" smtClean="0"/>
              <a:t>in and responsibilities for </a:t>
            </a:r>
            <a:r>
              <a:rPr lang="en-US" kern="1200" dirty="0" smtClean="0">
                <a:solidFill>
                  <a:schemeClr val="tx1"/>
                </a:solidFill>
                <a:effectLst/>
                <a:latin typeface="+mn-lt"/>
                <a:ea typeface="+mn-ea"/>
                <a:cs typeface="+mn-cs"/>
              </a:rPr>
              <a:t>S&amp;H</a:t>
            </a:r>
            <a:r>
              <a:rPr lang="en-US" kern="1200" baseline="0" dirty="0" smtClean="0">
                <a:solidFill>
                  <a:schemeClr val="tx1"/>
                </a:solidFill>
                <a:effectLst/>
                <a:latin typeface="+mn-lt"/>
                <a:ea typeface="+mn-ea"/>
                <a:cs typeface="+mn-cs"/>
              </a:rPr>
              <a:t> needs to extend to all employees at your organization, going </a:t>
            </a:r>
            <a:r>
              <a:rPr lang="en-US" u="sng" kern="1200" baseline="0" dirty="0" smtClean="0">
                <a:solidFill>
                  <a:schemeClr val="tx1"/>
                </a:solidFill>
                <a:effectLst/>
                <a:latin typeface="+mn-lt"/>
                <a:ea typeface="+mn-ea"/>
                <a:cs typeface="+mn-cs"/>
              </a:rPr>
              <a:t>beyond</a:t>
            </a:r>
            <a:r>
              <a:rPr lang="en-US" kern="1200" baseline="0" dirty="0" smtClean="0">
                <a:solidFill>
                  <a:schemeClr val="tx1"/>
                </a:solidFill>
                <a:effectLst/>
                <a:latin typeface="+mn-lt"/>
                <a:ea typeface="+mn-ea"/>
                <a:cs typeface="+mn-cs"/>
              </a:rPr>
              <a:t> the safety officers and industrial hygienists. </a:t>
            </a:r>
            <a:r>
              <a:rPr lang="en-US" kern="1200" dirty="0" smtClean="0">
                <a:solidFill>
                  <a:schemeClr val="tx1"/>
                </a:solidFill>
                <a:effectLst/>
                <a:latin typeface="+mn-lt"/>
                <a:ea typeface="+mn-ea"/>
                <a:cs typeface="+mn-cs"/>
              </a:rPr>
              <a:t>Your</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S&amp;H efforts and the SMS need to be an integral part of </a:t>
            </a:r>
            <a:r>
              <a:rPr lang="en-US" u="sng" kern="1200" dirty="0" smtClean="0">
                <a:solidFill>
                  <a:schemeClr val="tx1"/>
                </a:solidFill>
                <a:effectLst/>
                <a:latin typeface="+mn-lt"/>
                <a:ea typeface="+mn-ea"/>
                <a:cs typeface="+mn-cs"/>
              </a:rPr>
              <a:t>all</a:t>
            </a:r>
            <a:r>
              <a:rPr lang="en-US" kern="1200" dirty="0" smtClean="0">
                <a:solidFill>
                  <a:schemeClr val="tx1"/>
                </a:solidFill>
                <a:effectLst/>
                <a:latin typeface="+mn-lt"/>
                <a:ea typeface="+mn-ea"/>
                <a:cs typeface="+mn-cs"/>
              </a:rPr>
              <a:t> business processes and included in your</a:t>
            </a:r>
            <a:r>
              <a:rPr lang="en-US" kern="1200" baseline="0" dirty="0" smtClean="0">
                <a:solidFill>
                  <a:schemeClr val="tx1"/>
                </a:solidFill>
                <a:effectLst/>
                <a:latin typeface="+mn-lt"/>
                <a:ea typeface="+mn-ea"/>
                <a:cs typeface="+mn-cs"/>
              </a:rPr>
              <a:t> organization or Command’s </a:t>
            </a:r>
            <a:r>
              <a:rPr lang="en-US" kern="1200" dirty="0" smtClean="0">
                <a:solidFill>
                  <a:schemeClr val="tx1"/>
                </a:solidFill>
                <a:effectLst/>
                <a:latin typeface="+mn-lt"/>
                <a:ea typeface="+mn-ea"/>
                <a:cs typeface="+mn-cs"/>
              </a:rPr>
              <a:t>strategic plan. </a:t>
            </a:r>
            <a:endParaRPr lang="en-US" kern="1200" baseline="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Know</a:t>
            </a:r>
            <a:r>
              <a:rPr lang="en-US" kern="1200" baseline="0" dirty="0" smtClean="0">
                <a:solidFill>
                  <a:schemeClr val="tx1"/>
                </a:solidFill>
                <a:effectLst/>
                <a:latin typeface="+mn-lt"/>
                <a:ea typeface="+mn-ea"/>
                <a:cs typeface="+mn-cs"/>
              </a:rPr>
              <a:t> yo</a:t>
            </a:r>
            <a:r>
              <a:rPr lang="en-US" kern="1200" dirty="0" smtClean="0">
                <a:solidFill>
                  <a:schemeClr val="tx1"/>
                </a:solidFill>
                <a:effectLst/>
                <a:latin typeface="+mn-lt"/>
                <a:ea typeface="+mn-ea"/>
                <a:cs typeface="+mn-cs"/>
              </a:rPr>
              <a:t>u can tailor the SMS to meet your S&amp;H needs too (e.g., through the development of specific policy, procedures, audits/reviews), no matter the size of your organization. </a:t>
            </a: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287129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ICAO =The International Civil Aviation Organization</a:t>
            </a:r>
          </a:p>
          <a:p>
            <a:endParaRPr lang="en-US" kern="1200" dirty="0" smtClean="0">
              <a:solidFill>
                <a:schemeClr val="tx1"/>
              </a:solidFill>
              <a:effectLst/>
            </a:endParaRPr>
          </a:p>
          <a:p>
            <a:r>
              <a:rPr lang="en-US" kern="1200" dirty="0" smtClean="0">
                <a:solidFill>
                  <a:schemeClr val="tx1"/>
                </a:solidFill>
                <a:effectLst/>
              </a:rPr>
              <a:t>The FAA SMS was the introduction of an evolutionary process in system safety and safety management to aviation industry organizations both internal and external to the FAA. It is a structured process compelling organizations to treat safety management with the same priority as other core business practices.</a:t>
            </a:r>
          </a:p>
          <a:p>
            <a:endParaRPr lang="en-US" kern="1200" dirty="0" smtClean="0">
              <a:solidFill>
                <a:schemeClr val="tx1"/>
              </a:solidFill>
              <a:effectLst/>
            </a:endParaRPr>
          </a:p>
          <a:p>
            <a:r>
              <a:rPr lang="en-US" kern="1200" dirty="0" smtClean="0">
                <a:solidFill>
                  <a:schemeClr val="tx1"/>
                </a:solidFill>
                <a:effectLst/>
              </a:rPr>
              <a:t>The SMS is described in 14 CFR Part 5 and Advisory Circular (AC) 120-92B. Specific information based on aviation service provided is found in other parts of 14 CFR (e.g., Part 121-commercial, Part 135-charter, Part 139-airports, Part 145-maintenance). This SMS model, as outlined in the 14 CFR, does not apply to U.S. Government agencies including the DoD. Government agencies must comply with their established aviation SMSs or programs.</a:t>
            </a:r>
          </a:p>
          <a:p>
            <a:endParaRPr lang="en-US" kern="1200" dirty="0" smtClean="0">
              <a:solidFill>
                <a:schemeClr val="tx1"/>
              </a:solidFill>
              <a:effectLst/>
            </a:endParaRPr>
          </a:p>
          <a:p>
            <a:r>
              <a:rPr lang="en-US" kern="1200" dirty="0" smtClean="0">
                <a:solidFill>
                  <a:schemeClr val="tx1"/>
                </a:solidFill>
                <a:effectLst/>
              </a:rPr>
              <a:t>For more information on the FAA SMS, view: </a:t>
            </a:r>
            <a:r>
              <a:rPr lang="en-US" u="sng" kern="1200" dirty="0" smtClean="0">
                <a:solidFill>
                  <a:schemeClr val="tx1"/>
                </a:solidFill>
                <a:effectLst/>
                <a:hlinkClick r:id="rId3"/>
              </a:rPr>
              <a:t>https://www.faa.gov/about/initiatives/sms/</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Review,</a:t>
            </a:r>
            <a:r>
              <a:rPr lang="en-US" kern="1200" baseline="0" dirty="0" smtClean="0">
                <a:solidFill>
                  <a:schemeClr val="tx1"/>
                </a:solidFill>
                <a:effectLst/>
              </a:rPr>
              <a:t> “</a:t>
            </a:r>
            <a:r>
              <a:rPr lang="en-US" kern="1200" dirty="0" smtClean="0">
                <a:solidFill>
                  <a:schemeClr val="tx1"/>
                </a:solidFill>
                <a:effectLst/>
              </a:rPr>
              <a:t>AC 120-92B – Safety Management Systems for Aviation Service Providers,” at: </a:t>
            </a:r>
            <a:r>
              <a:rPr lang="en-US" u="sng" kern="1200" dirty="0" smtClean="0">
                <a:solidFill>
                  <a:schemeClr val="tx1"/>
                </a:solidFill>
                <a:effectLst/>
                <a:hlinkClick r:id="rId4"/>
              </a:rPr>
              <a:t>https://www.faa.gov/regulations_policies/advisory_circulars/index.cfm/go/document.information/documentID/1026670</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Review, “Title 14, Aeronautics and Space,” at: </a:t>
            </a:r>
            <a:r>
              <a:rPr lang="en-US" u="sng" kern="1200" dirty="0" smtClean="0">
                <a:solidFill>
                  <a:schemeClr val="tx1"/>
                </a:solidFill>
                <a:effectLst/>
                <a:hlinkClick r:id="rId5"/>
              </a:rPr>
              <a:t>https://www.ecfr.gov/cgi-bin/text-idx?SID=c79a8a321d504bbf147e491ad9eaca70&amp;mc=true&amp;tpl=/ecfrbrowse/Title14/14tab_02.tpl</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Additional</a:t>
            </a:r>
            <a:r>
              <a:rPr lang="en-US" kern="1200" baseline="0" dirty="0" smtClean="0">
                <a:solidFill>
                  <a:schemeClr val="tx1"/>
                </a:solidFill>
                <a:effectLst/>
              </a:rPr>
              <a:t> resources are available from t</a:t>
            </a:r>
            <a:r>
              <a:rPr lang="en-US" kern="1200" dirty="0" smtClean="0">
                <a:solidFill>
                  <a:schemeClr val="tx1"/>
                </a:solidFill>
                <a:effectLst/>
              </a:rPr>
              <a:t>he SMCX at: </a:t>
            </a:r>
            <a:r>
              <a:rPr lang="en-US" u="sng" kern="1200" dirty="0" smtClean="0">
                <a:solidFill>
                  <a:schemeClr val="tx1"/>
                </a:solidFill>
                <a:effectLst/>
                <a:hlinkClick r:id="rId6"/>
              </a:rPr>
              <a:t>https://smscx.org/pages/faa.aspx</a:t>
            </a:r>
            <a:r>
              <a:rPr lang="en-US" dirty="0"/>
              <a:t>.</a:t>
            </a:r>
            <a:endParaRPr lang="en-US"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30</a:t>
            </a:fld>
            <a:endParaRPr lang="en-US" dirty="0"/>
          </a:p>
        </p:txBody>
      </p:sp>
    </p:spTree>
    <p:extLst>
      <p:ext uri="{BB962C8B-B14F-4D97-AF65-F5344CB8AC3E}">
        <p14:creationId xmlns:p14="http://schemas.microsoft.com/office/powerpoint/2010/main" val="4132811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89"/>
            <a:ext cx="6197600" cy="4621531"/>
          </a:xfrm>
        </p:spPr>
        <p:txBody>
          <a:bodyPr/>
          <a:lstStyle/>
          <a:p>
            <a:r>
              <a:rPr lang="en-US" kern="1200" dirty="0" smtClean="0">
                <a:solidFill>
                  <a:schemeClr val="tx1"/>
                </a:solidFill>
                <a:effectLst/>
              </a:rPr>
              <a:t>If your organization has ISO certifications</a:t>
            </a:r>
            <a:r>
              <a:rPr lang="en-US" dirty="0"/>
              <a:t> </a:t>
            </a:r>
            <a:r>
              <a:rPr lang="en-US" dirty="0" smtClean="0"/>
              <a:t>(e.g., </a:t>
            </a:r>
            <a:r>
              <a:rPr lang="en-US" kern="1200" dirty="0" smtClean="0">
                <a:solidFill>
                  <a:schemeClr val="tx1"/>
                </a:solidFill>
                <a:effectLst/>
              </a:rPr>
              <a:t>ISO 9001, ISO 14001), does international business, or is a working capital fund organization, then implementing ISO 45001 might be a good option. ISO 45001 is the only international consensus standard for an SMS. ISO 45001 officially takes the place of OHSAS 18001 in March 2021.</a:t>
            </a:r>
          </a:p>
          <a:p>
            <a:endParaRPr lang="en-US" kern="1200" dirty="0" smtClean="0">
              <a:solidFill>
                <a:schemeClr val="tx1"/>
              </a:solidFill>
              <a:effectLst/>
            </a:endParaRPr>
          </a:p>
          <a:p>
            <a:r>
              <a:rPr lang="en-US" kern="1200" dirty="0" smtClean="0">
                <a:solidFill>
                  <a:schemeClr val="tx1"/>
                </a:solidFill>
                <a:effectLst/>
              </a:rPr>
              <a:t>To become certified, your organization must reach out to an ISO registrar to evaluate your SMS and determine if all ISO requirements are implemented for ISO 45001 certification.</a:t>
            </a:r>
          </a:p>
          <a:p>
            <a:endParaRPr lang="en-US" kern="1200" dirty="0" smtClean="0">
              <a:solidFill>
                <a:schemeClr val="tx1"/>
              </a:solidFill>
              <a:effectLst/>
            </a:endParaRPr>
          </a:p>
          <a:p>
            <a:r>
              <a:rPr lang="en-US" kern="1200" dirty="0" smtClean="0">
                <a:solidFill>
                  <a:schemeClr val="tx1"/>
                </a:solidFill>
                <a:effectLst/>
              </a:rPr>
              <a:t>The first part of the certification process requires two audits. The first audit is a preliminary assessment to see how prepared the organization is for a more in-depth assessment of their SMS. The second audit is more comprehensive and results in certification of the SMS.</a:t>
            </a:r>
          </a:p>
          <a:p>
            <a:endParaRPr lang="en-US" kern="1200" dirty="0" smtClean="0">
              <a:solidFill>
                <a:schemeClr val="tx1"/>
              </a:solidFill>
              <a:effectLst/>
            </a:endParaRPr>
          </a:p>
          <a:p>
            <a:r>
              <a:rPr lang="en-US" kern="1200" dirty="0" smtClean="0">
                <a:solidFill>
                  <a:schemeClr val="tx1"/>
                </a:solidFill>
                <a:effectLst/>
              </a:rPr>
              <a:t>Once certified, the ISO registrar conducts regular surveillance audits (usually annually) to evaluate the SMS.</a:t>
            </a:r>
          </a:p>
          <a:p>
            <a:endParaRPr lang="en-US" kern="1200" dirty="0" smtClean="0">
              <a:solidFill>
                <a:schemeClr val="tx1"/>
              </a:solidFill>
              <a:effectLst/>
            </a:endParaRPr>
          </a:p>
          <a:p>
            <a:r>
              <a:rPr lang="en-US" kern="1200" dirty="0" smtClean="0">
                <a:solidFill>
                  <a:schemeClr val="tx1"/>
                </a:solidFill>
                <a:effectLst/>
              </a:rPr>
              <a:t>After surveillance audits, the ISO registrar leaves a list of recommendations to improve the SMS and a list of non-conformances. The non-conformances are classified into Minor (i.e., a lapse has occurred) or Major (i.e., a breakdown in the system).</a:t>
            </a:r>
          </a:p>
          <a:p>
            <a:endParaRPr lang="en-US" kern="1200" dirty="0" smtClean="0">
              <a:solidFill>
                <a:schemeClr val="tx1"/>
              </a:solidFill>
              <a:effectLst/>
            </a:endParaRPr>
          </a:p>
          <a:p>
            <a:r>
              <a:rPr lang="en-US" kern="1200" dirty="0" smtClean="0">
                <a:solidFill>
                  <a:schemeClr val="tx1"/>
                </a:solidFill>
                <a:effectLst/>
              </a:rPr>
              <a:t>Recertification of the SMS is required every three years.</a:t>
            </a:r>
          </a:p>
          <a:p>
            <a:endParaRPr lang="en-US" kern="1200" dirty="0" smtClean="0">
              <a:solidFill>
                <a:schemeClr val="tx1"/>
              </a:solidFill>
              <a:effectLst/>
            </a:endParaRPr>
          </a:p>
          <a:p>
            <a:r>
              <a:rPr lang="en-US" kern="1200" dirty="0" smtClean="0">
                <a:solidFill>
                  <a:schemeClr val="tx1"/>
                </a:solidFill>
                <a:effectLst/>
              </a:rPr>
              <a:t>Additional information about ISO 45001 is available at: </a:t>
            </a:r>
            <a:r>
              <a:rPr lang="en-US" u="sng" kern="1200" dirty="0" smtClean="0">
                <a:solidFill>
                  <a:schemeClr val="tx1"/>
                </a:solidFill>
                <a:effectLst/>
                <a:hlinkClick r:id="rId3"/>
              </a:rPr>
              <a:t>https://www.iso.org/iso-45001-occupational-health-and-safety.html</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Additional</a:t>
            </a:r>
            <a:r>
              <a:rPr lang="en-US" kern="1200" baseline="0" dirty="0" smtClean="0">
                <a:solidFill>
                  <a:schemeClr val="tx1"/>
                </a:solidFill>
                <a:effectLst/>
              </a:rPr>
              <a:t> resources are available from t</a:t>
            </a:r>
            <a:r>
              <a:rPr lang="en-US" kern="1200" dirty="0" smtClean="0">
                <a:solidFill>
                  <a:schemeClr val="tx1"/>
                </a:solidFill>
                <a:effectLst/>
              </a:rPr>
              <a:t>he SMCX at: </a:t>
            </a:r>
            <a:r>
              <a:rPr lang="en-US" u="sng" kern="1200" dirty="0" smtClean="0">
                <a:solidFill>
                  <a:schemeClr val="tx1"/>
                </a:solidFill>
                <a:effectLst/>
                <a:hlinkClick r:id="rId4"/>
              </a:rPr>
              <a:t>https://smscx.org/pages/iso.aspx</a:t>
            </a:r>
            <a:r>
              <a:rPr lang="en-US" kern="1200" dirty="0" smtClean="0">
                <a:solidFill>
                  <a:schemeClr val="tx1"/>
                </a:solidFill>
                <a:effectLst/>
              </a:rPr>
              <a:t>.</a:t>
            </a:r>
          </a:p>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31</a:t>
            </a:fld>
            <a:endParaRPr lang="en-US" dirty="0"/>
          </a:p>
        </p:txBody>
      </p:sp>
    </p:spTree>
    <p:extLst>
      <p:ext uri="{BB962C8B-B14F-4D97-AF65-F5344CB8AC3E}">
        <p14:creationId xmlns:p14="http://schemas.microsoft.com/office/powerpoint/2010/main" val="3033411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MEDCOM = U.S. Army Medical Command</a:t>
            </a:r>
          </a:p>
          <a:p>
            <a:endParaRPr lang="en-US" kern="1200" dirty="0" smtClean="0">
              <a:solidFill>
                <a:schemeClr val="tx1"/>
              </a:solidFill>
              <a:effectLst/>
            </a:endParaRPr>
          </a:p>
          <a:p>
            <a:r>
              <a:rPr lang="en-US" kern="1200" dirty="0" smtClean="0">
                <a:solidFill>
                  <a:schemeClr val="tx1"/>
                </a:solidFill>
                <a:effectLst/>
              </a:rPr>
              <a:t>ASHMS and ASOHMS are specific to Army and are very similar to VPP without the requirement for union approval letters.</a:t>
            </a:r>
          </a:p>
          <a:p>
            <a:endParaRPr lang="en-US" kern="1200" dirty="0" smtClean="0">
              <a:solidFill>
                <a:schemeClr val="tx1"/>
              </a:solidFill>
              <a:effectLst/>
            </a:endParaRPr>
          </a:p>
          <a:p>
            <a:r>
              <a:rPr lang="en-US" kern="1200" dirty="0" smtClean="0">
                <a:solidFill>
                  <a:schemeClr val="tx1"/>
                </a:solidFill>
                <a:effectLst/>
              </a:rPr>
              <a:t>CE-SOHMS is specific to the U.S. Army Corps of Engineers and contains many of the requirements listed in VPP.</a:t>
            </a:r>
          </a:p>
          <a:p>
            <a:endParaRPr lang="en-US" kern="1200" dirty="0" smtClean="0">
              <a:solidFill>
                <a:schemeClr val="tx1"/>
              </a:solidFill>
              <a:effectLst/>
            </a:endParaRPr>
          </a:p>
          <a:p>
            <a:r>
              <a:rPr lang="en-US" kern="1200" dirty="0" smtClean="0">
                <a:solidFill>
                  <a:schemeClr val="tx1"/>
                </a:solidFill>
                <a:effectLst/>
              </a:rPr>
              <a:t>AFSMS is specific to the Air Force and integrated into Air Force Instruction 91-202, </a:t>
            </a:r>
            <a:r>
              <a:rPr lang="en-US" i="1" kern="1200" dirty="0" smtClean="0">
                <a:solidFill>
                  <a:schemeClr val="tx1"/>
                </a:solidFill>
                <a:effectLst/>
              </a:rPr>
              <a:t>USAF Mishap Prevention Program</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The Department of the Navy in SECNAVINST 5100.10K, </a:t>
            </a:r>
            <a:r>
              <a:rPr lang="en-US" i="1" kern="1200" dirty="0" smtClean="0">
                <a:solidFill>
                  <a:schemeClr val="tx1"/>
                </a:solidFill>
                <a:effectLst/>
              </a:rPr>
              <a:t>Department of the Navy Safety Program</a:t>
            </a:r>
            <a:r>
              <a:rPr lang="en-US" kern="1200" dirty="0" smtClean="0">
                <a:solidFill>
                  <a:schemeClr val="tx1"/>
                </a:solidFill>
                <a:effectLst/>
              </a:rPr>
              <a:t> (May 2015), recognizes established management systems improve safety performance, but doesn’t require or specify</a:t>
            </a:r>
            <a:r>
              <a:rPr lang="en-US" kern="1200" baseline="0" dirty="0" smtClean="0">
                <a:solidFill>
                  <a:schemeClr val="tx1"/>
                </a:solidFill>
                <a:effectLst/>
              </a:rPr>
              <a:t> </a:t>
            </a:r>
            <a:r>
              <a:rPr lang="en-US" kern="1200" dirty="0" smtClean="0">
                <a:solidFill>
                  <a:schemeClr val="tx1"/>
                </a:solidFill>
                <a:effectLst/>
              </a:rPr>
              <a:t>a particular SMS. The instruction also provides management system construct guidelines in the selection of an SMS (Enclosure (3)).</a:t>
            </a:r>
          </a:p>
          <a:p>
            <a:endParaRPr lang="en-US" kern="1200" dirty="0" smtClean="0">
              <a:solidFill>
                <a:schemeClr val="tx1"/>
              </a:solidFill>
              <a:effectLst/>
            </a:endParaRPr>
          </a:p>
          <a:p>
            <a:r>
              <a:rPr lang="en-US" kern="1200" dirty="0" smtClean="0">
                <a:solidFill>
                  <a:schemeClr val="tx1"/>
                </a:solidFill>
                <a:effectLst/>
              </a:rPr>
              <a:t>The U.S. Navy published in the Advance Change of OPNAVINST 5100.23H (May 2019) the Navy SMS, which is based on the pillars of the FAA SMS. The U.S. Marine Corps has not formally published SMS requirements.</a:t>
            </a:r>
          </a:p>
        </p:txBody>
      </p:sp>
      <p:sp>
        <p:nvSpPr>
          <p:cNvPr id="4" name="Slide Number Placeholder 3"/>
          <p:cNvSpPr>
            <a:spLocks noGrp="1"/>
          </p:cNvSpPr>
          <p:nvPr>
            <p:ph type="sldNum" sz="quarter" idx="10"/>
          </p:nvPr>
        </p:nvSpPr>
        <p:spPr/>
        <p:txBody>
          <a:bodyPr/>
          <a:lstStyle/>
          <a:p>
            <a:fld id="{EEDEC144-5708-524F-8182-C7FC24335BD2}" type="slidenum">
              <a:rPr lang="en-US" smtClean="0"/>
              <a:t>32</a:t>
            </a:fld>
            <a:endParaRPr lang="en-US" dirty="0"/>
          </a:p>
        </p:txBody>
      </p:sp>
    </p:spTree>
    <p:extLst>
      <p:ext uri="{BB962C8B-B14F-4D97-AF65-F5344CB8AC3E}">
        <p14:creationId xmlns:p14="http://schemas.microsoft.com/office/powerpoint/2010/main" val="369679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DoDI</a:t>
            </a:r>
            <a:r>
              <a:rPr lang="en-US" kern="1200" baseline="0" dirty="0" smtClean="0">
                <a:solidFill>
                  <a:schemeClr val="tx1"/>
                </a:solidFill>
                <a:effectLst/>
              </a:rPr>
              <a:t> = </a:t>
            </a:r>
            <a:r>
              <a:rPr lang="en-US" kern="1200" dirty="0" smtClean="0">
                <a:solidFill>
                  <a:schemeClr val="tx1"/>
                </a:solidFill>
                <a:effectLst/>
              </a:rPr>
              <a:t>Department of Defense</a:t>
            </a:r>
            <a:r>
              <a:rPr lang="en-US" kern="1200" baseline="0" dirty="0" smtClean="0">
                <a:solidFill>
                  <a:schemeClr val="tx1"/>
                </a:solidFill>
                <a:effectLst/>
              </a:rPr>
              <a:t> Instruction </a:t>
            </a:r>
          </a:p>
          <a:p>
            <a:r>
              <a:rPr lang="en-US" kern="1200" baseline="0" dirty="0" smtClean="0">
                <a:solidFill>
                  <a:schemeClr val="tx1"/>
                </a:solidFill>
                <a:effectLst/>
              </a:rPr>
              <a:t>CFR = Code of Federal Regulations</a:t>
            </a:r>
          </a:p>
          <a:p>
            <a:endParaRPr lang="en-US" kern="1200" dirty="0" smtClean="0">
              <a:solidFill>
                <a:schemeClr val="tx1"/>
              </a:solidFill>
              <a:effectLst/>
            </a:endParaRPr>
          </a:p>
          <a:p>
            <a:r>
              <a:rPr lang="en-US" kern="1200" baseline="0" dirty="0" smtClean="0">
                <a:solidFill>
                  <a:schemeClr val="tx1"/>
                </a:solidFill>
                <a:effectLst/>
              </a:rPr>
              <a:t>DoDI 6055.01, </a:t>
            </a:r>
            <a:r>
              <a:rPr lang="en-US" i="1" kern="1200" baseline="0" dirty="0" smtClean="0">
                <a:solidFill>
                  <a:schemeClr val="tx1"/>
                </a:solidFill>
                <a:effectLst/>
              </a:rPr>
              <a:t>DoD SOH Programs</a:t>
            </a:r>
            <a:r>
              <a:rPr lang="en-US" kern="1200" baseline="0" dirty="0" smtClean="0">
                <a:solidFill>
                  <a:schemeClr val="tx1"/>
                </a:solidFill>
                <a:effectLst/>
              </a:rPr>
              <a:t>, </a:t>
            </a:r>
            <a:r>
              <a:rPr lang="en-US" kern="1200" dirty="0" smtClean="0">
                <a:solidFill>
                  <a:schemeClr val="tx1"/>
                </a:solidFill>
                <a:effectLst/>
              </a:rPr>
              <a:t>requires organizations to have an SMS. DoD organizations </a:t>
            </a:r>
            <a:r>
              <a:rPr lang="en-US" kern="1200" baseline="0" dirty="0" smtClean="0">
                <a:solidFill>
                  <a:schemeClr val="tx1"/>
                </a:solidFill>
                <a:effectLst/>
              </a:rPr>
              <a:t>need to have an </a:t>
            </a:r>
            <a:r>
              <a:rPr lang="en-US" kern="1200" dirty="0" smtClean="0">
                <a:solidFill>
                  <a:schemeClr val="tx1"/>
                </a:solidFill>
                <a:effectLst/>
              </a:rPr>
              <a:t>independent, external audit </a:t>
            </a:r>
            <a:r>
              <a:rPr lang="en-US" kern="1200" baseline="0" dirty="0" smtClean="0">
                <a:solidFill>
                  <a:schemeClr val="tx1"/>
                </a:solidFill>
                <a:effectLst/>
              </a:rPr>
              <a:t>conducted every four (4) years to confirm there is an SMS in place meeting </a:t>
            </a:r>
            <a:r>
              <a:rPr lang="en-US" kern="1200" dirty="0" smtClean="0">
                <a:solidFill>
                  <a:schemeClr val="tx1"/>
                </a:solidFill>
                <a:effectLst/>
              </a:rPr>
              <a:t>DoD Component assessment criteria. Review the DoDI 6055.01 at: </a:t>
            </a:r>
            <a:r>
              <a:rPr lang="en-US" kern="1200" dirty="0" smtClean="0">
                <a:solidFill>
                  <a:schemeClr val="tx1"/>
                </a:solidFill>
                <a:effectLst/>
                <a:hlinkClick r:id="rId3"/>
              </a:rPr>
              <a:t>https://www.esd.whs.mil/Portals/54/Documents/DD/issuances/dodi/605501p.pdf</a:t>
            </a:r>
            <a:endParaRPr lang="en-US" kern="1200"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Title 29</a:t>
            </a:r>
            <a:r>
              <a:rPr lang="en-US" kern="1200" baseline="0" dirty="0" smtClean="0">
                <a:solidFill>
                  <a:schemeClr val="tx1"/>
                </a:solidFill>
                <a:effectLst/>
              </a:rPr>
              <a:t> CFR, Part 1960.8, </a:t>
            </a:r>
            <a:r>
              <a:rPr lang="en-US" i="1" kern="1200" baseline="0" dirty="0" smtClean="0">
                <a:solidFill>
                  <a:schemeClr val="tx1"/>
                </a:solidFill>
                <a:effectLst/>
              </a:rPr>
              <a:t>Agency Responsibilities</a:t>
            </a:r>
            <a:r>
              <a:rPr lang="en-US" kern="1200" baseline="0" dirty="0" smtClean="0">
                <a:solidFill>
                  <a:schemeClr val="tx1"/>
                </a:solidFill>
                <a:effectLst/>
              </a:rPr>
              <a:t>, and DoDI 6055.01 set a </a:t>
            </a:r>
            <a:r>
              <a:rPr lang="en-US" kern="1200" dirty="0" smtClean="0">
                <a:solidFill>
                  <a:schemeClr val="tx1"/>
                </a:solidFill>
                <a:effectLst/>
              </a:rPr>
              <a:t>legal responsibility for management to provide a safe and healthful workplace for employees</a:t>
            </a:r>
            <a:r>
              <a:rPr lang="en-US" kern="1200" baseline="0" dirty="0" smtClean="0">
                <a:solidFill>
                  <a:schemeClr val="tx1"/>
                </a:solidFill>
                <a:effectLst/>
              </a:rPr>
              <a:t>. </a:t>
            </a:r>
            <a:r>
              <a:rPr lang="en-US" kern="1200" dirty="0" smtClean="0">
                <a:solidFill>
                  <a:schemeClr val="tx1"/>
                </a:solidFill>
                <a:effectLst/>
              </a:rPr>
              <a:t>Review 29 CFR 1960.8 at: </a:t>
            </a:r>
            <a:r>
              <a:rPr lang="en-US" kern="1200" dirty="0" smtClean="0">
                <a:solidFill>
                  <a:schemeClr val="tx1"/>
                </a:solidFill>
                <a:effectLst/>
                <a:hlinkClick r:id="rId4"/>
              </a:rPr>
              <a:t>https://www.osha.gov/laws-regs/regulations/standardnumber/1960/1960.8</a:t>
            </a:r>
            <a:endParaRPr lang="en-US" kern="1200"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Sometimes Service,</a:t>
            </a:r>
            <a:r>
              <a:rPr lang="en-US" kern="1200" baseline="0" dirty="0" smtClean="0">
                <a:solidFill>
                  <a:schemeClr val="tx1"/>
                </a:solidFill>
                <a:effectLst/>
              </a:rPr>
              <a:t> </a:t>
            </a:r>
            <a:r>
              <a:rPr lang="en-US" kern="1200" dirty="0" smtClean="0">
                <a:solidFill>
                  <a:schemeClr val="tx1"/>
                </a:solidFill>
                <a:effectLst/>
              </a:rPr>
              <a:t>Agency, Major Command, or other higher headquarters choose an SMS model for organizations</a:t>
            </a:r>
            <a:r>
              <a:rPr lang="en-US" kern="1200" baseline="0" dirty="0" smtClean="0">
                <a:solidFill>
                  <a:schemeClr val="tx1"/>
                </a:solidFill>
                <a:effectLst/>
              </a:rPr>
              <a:t> </a:t>
            </a:r>
            <a:r>
              <a:rPr lang="en-US" kern="1200" dirty="0" smtClean="0">
                <a:solidFill>
                  <a:schemeClr val="tx1"/>
                </a:solidFill>
                <a:effectLst/>
              </a:rPr>
              <a:t>to support these DoD and</a:t>
            </a:r>
            <a:r>
              <a:rPr lang="en-US" kern="1200" baseline="0" dirty="0" smtClean="0">
                <a:solidFill>
                  <a:schemeClr val="tx1"/>
                </a:solidFill>
                <a:effectLst/>
              </a:rPr>
              <a:t> 29 CFR requirements. Other times they allow organizations to select their own SMS model. See if there are any requirements your organization is expected to follow. </a:t>
            </a:r>
          </a:p>
          <a:p>
            <a:endParaRPr lang="en-US" kern="1200" baseline="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For additional information, vi</a:t>
            </a:r>
            <a:r>
              <a:rPr lang="en-US" kern="1200" baseline="0" dirty="0" smtClean="0">
                <a:solidFill>
                  <a:schemeClr val="tx1"/>
                </a:solidFill>
                <a:effectLst/>
              </a:rPr>
              <a:t>ew the S</a:t>
            </a:r>
            <a:r>
              <a:rPr lang="en-US" kern="1200" dirty="0" smtClean="0">
                <a:solidFill>
                  <a:schemeClr val="tx1"/>
                </a:solidFill>
                <a:effectLst/>
              </a:rPr>
              <a:t>MCX One</a:t>
            </a:r>
            <a:r>
              <a:rPr lang="en-US" kern="1200" baseline="0" dirty="0" smtClean="0">
                <a:solidFill>
                  <a:schemeClr val="tx1"/>
                </a:solidFill>
                <a:effectLst/>
              </a:rPr>
              <a:t> Pager: The Case for an SMS at: </a:t>
            </a:r>
            <a:r>
              <a:rPr lang="en-US" kern="1200" baseline="0" dirty="0" smtClean="0">
                <a:solidFill>
                  <a:schemeClr val="tx1"/>
                </a:solidFill>
                <a:effectLst/>
                <a:hlinkClick r:id="rId5"/>
              </a:rPr>
              <a:t>https://smscx.org/Repository/OnePagers/SMCX_OnePager_The_Case_for_an_SMS_May2020.pdf</a:t>
            </a:r>
            <a:r>
              <a:rPr lang="en-US" kern="1200" baseline="0" dirty="0" smtClean="0">
                <a:solidFill>
                  <a:schemeClr val="tx1"/>
                </a:solidFill>
                <a:effectLst/>
              </a:rPr>
              <a:t>.</a:t>
            </a:r>
          </a:p>
          <a:p>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Images retrieved</a:t>
            </a:r>
            <a:r>
              <a:rPr lang="en-US" kern="1200" baseline="0" dirty="0" smtClean="0">
                <a:solidFill>
                  <a:schemeClr val="tx1"/>
                </a:solidFill>
                <a:effectLst/>
              </a:rPr>
              <a:t>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242768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FECA = Federal Employee Compensation Act</a:t>
            </a:r>
          </a:p>
          <a:p>
            <a:endParaRPr lang="en-US" kern="1200" dirty="0" smtClean="0">
              <a:solidFill>
                <a:schemeClr val="tx1"/>
              </a:solidFill>
              <a:effectLst/>
            </a:endParaRPr>
          </a:p>
          <a:p>
            <a:r>
              <a:rPr lang="en-US" kern="1200" dirty="0" smtClean="0">
                <a:solidFill>
                  <a:schemeClr val="tx1"/>
                </a:solidFill>
                <a:effectLst/>
              </a:rPr>
              <a:t>The slide lists benefits your organization may experience from implementing an SMS. </a:t>
            </a:r>
          </a:p>
          <a:p>
            <a:endParaRPr lang="en-US" kern="1200" dirty="0" smtClean="0">
              <a:solidFill>
                <a:schemeClr val="tx1"/>
              </a:solidFill>
              <a:effectLst/>
            </a:endParaRPr>
          </a:p>
          <a:p>
            <a:r>
              <a:rPr lang="en-US" kern="1200" dirty="0" smtClean="0">
                <a:solidFill>
                  <a:schemeClr val="tx1"/>
                </a:solidFill>
                <a:effectLst/>
              </a:rPr>
              <a:t>In an SMS, your organization goes beyond basic</a:t>
            </a:r>
            <a:r>
              <a:rPr lang="en-US" kern="1200" baseline="0" dirty="0" smtClean="0">
                <a:solidFill>
                  <a:schemeClr val="tx1"/>
                </a:solidFill>
                <a:effectLst/>
              </a:rPr>
              <a:t> </a:t>
            </a:r>
            <a:r>
              <a:rPr lang="en-US" kern="1200" dirty="0" smtClean="0">
                <a:solidFill>
                  <a:schemeClr val="tx1"/>
                </a:solidFill>
                <a:effectLst/>
              </a:rPr>
              <a:t>compliance with S&amp;H regulations and becomes proactive in terms of S&amp;H with an emphasis on continuous improvement. </a:t>
            </a:r>
          </a:p>
          <a:p>
            <a:endParaRPr lang="en-US" kern="1200" dirty="0" smtClean="0">
              <a:solidFill>
                <a:schemeClr val="tx1"/>
              </a:solidFill>
              <a:effectLst/>
            </a:endParaRPr>
          </a:p>
          <a:p>
            <a:r>
              <a:rPr lang="en-US" kern="1200" dirty="0" smtClean="0">
                <a:solidFill>
                  <a:schemeClr val="tx1"/>
                </a:solidFill>
                <a:effectLst/>
              </a:rPr>
              <a:t>Leadership, management, and employees are engaged and work together; morale increases and absenteeism and employee turnover decline. Administrative costs for hiring and training new employees decreases. Productivity and quality are known to increase, thereby enhancing the mission and furthering the organization’s competitive edge. These are important considerations in a Working Capital Fund environment where reputation and price may be key deciding factors in tight contract competition.</a:t>
            </a:r>
          </a:p>
          <a:p>
            <a:endParaRPr lang="en-US" kern="1200" dirty="0" smtClean="0">
              <a:solidFill>
                <a:schemeClr val="tx1"/>
              </a:solidFill>
              <a:effectLst/>
            </a:endParaRPr>
          </a:p>
          <a:p>
            <a:r>
              <a:rPr lang="en-US" kern="1200" dirty="0" smtClean="0">
                <a:solidFill>
                  <a:schemeClr val="tx1"/>
                </a:solidFill>
                <a:effectLst/>
              </a:rPr>
              <a:t>Additionally,</a:t>
            </a:r>
            <a:r>
              <a:rPr lang="en-US" kern="1200" baseline="0" dirty="0" smtClean="0">
                <a:solidFill>
                  <a:schemeClr val="tx1"/>
                </a:solidFill>
                <a:effectLst/>
              </a:rPr>
              <a:t> h</a:t>
            </a:r>
            <a:r>
              <a:rPr lang="en-US" kern="1200" dirty="0" smtClean="0">
                <a:solidFill>
                  <a:schemeClr val="tx1"/>
                </a:solidFill>
                <a:effectLst/>
              </a:rPr>
              <a:t>azard and near-miss reporting increases, as do corrective actions taken (on a proactive level) to fix hazards or unsafe acts,</a:t>
            </a:r>
            <a:r>
              <a:rPr lang="en-US" kern="1200" baseline="0" dirty="0" smtClean="0">
                <a:solidFill>
                  <a:schemeClr val="tx1"/>
                </a:solidFill>
                <a:effectLst/>
              </a:rPr>
              <a:t> which </a:t>
            </a:r>
            <a:r>
              <a:rPr lang="en-US" kern="1200" dirty="0" smtClean="0">
                <a:solidFill>
                  <a:schemeClr val="tx1"/>
                </a:solidFill>
                <a:effectLst/>
              </a:rPr>
              <a:t>translates to fewer occupational injuries</a:t>
            </a:r>
            <a:r>
              <a:rPr lang="en-US" kern="1200" baseline="0" dirty="0" smtClean="0">
                <a:solidFill>
                  <a:schemeClr val="tx1"/>
                </a:solidFill>
                <a:effectLst/>
              </a:rPr>
              <a:t> and </a:t>
            </a:r>
            <a:r>
              <a:rPr lang="en-US" kern="1200" dirty="0" smtClean="0">
                <a:solidFill>
                  <a:schemeClr val="tx1"/>
                </a:solidFill>
                <a:effectLst/>
              </a:rPr>
              <a:t>illnesses, resulting</a:t>
            </a:r>
            <a:r>
              <a:rPr lang="en-US" kern="1200" baseline="0" dirty="0" smtClean="0">
                <a:solidFill>
                  <a:schemeClr val="tx1"/>
                </a:solidFill>
                <a:effectLst/>
              </a:rPr>
              <a:t> in</a:t>
            </a:r>
            <a:r>
              <a:rPr lang="en-US" kern="1200" dirty="0" smtClean="0">
                <a:solidFill>
                  <a:schemeClr val="tx1"/>
                </a:solidFill>
                <a:effectLst/>
              </a:rPr>
              <a:t> less lost time and decreases in workers’ compensation costs. The SMCX has seen</a:t>
            </a:r>
            <a:r>
              <a:rPr lang="en-US" kern="1200" baseline="0" dirty="0" smtClean="0">
                <a:solidFill>
                  <a:schemeClr val="tx1"/>
                </a:solidFill>
                <a:effectLst/>
              </a:rPr>
              <a:t> a </a:t>
            </a:r>
            <a:r>
              <a:rPr lang="en-US" kern="1200" dirty="0" smtClean="0">
                <a:solidFill>
                  <a:schemeClr val="tx1"/>
                </a:solidFill>
                <a:effectLst/>
              </a:rPr>
              <a:t>62% average reduction in mishaps across DoD in organizations with a fully implemented SMS.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194825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6197600" cy="4728210"/>
          </a:xfrm>
        </p:spPr>
        <p:txBody>
          <a:bodyPr/>
          <a:lstStyle/>
          <a:p>
            <a:r>
              <a:rPr lang="en-US" kern="1200" dirty="0" smtClean="0">
                <a:solidFill>
                  <a:schemeClr val="tx1"/>
                </a:solidFill>
                <a:effectLst/>
              </a:rPr>
              <a:t>An</a:t>
            </a:r>
            <a:r>
              <a:rPr lang="en-US" kern="1200" baseline="0" dirty="0" smtClean="0">
                <a:solidFill>
                  <a:schemeClr val="tx1"/>
                </a:solidFill>
                <a:effectLst/>
              </a:rPr>
              <a:t> SMS influences your organization’s safety culture.</a:t>
            </a:r>
          </a:p>
          <a:p>
            <a:endParaRPr lang="en-US" kern="1200" baseline="0" dirty="0" smtClean="0">
              <a:solidFill>
                <a:schemeClr val="tx1"/>
              </a:solidFill>
              <a:effectLst/>
            </a:endParaRPr>
          </a:p>
          <a:p>
            <a:r>
              <a:rPr lang="en-US" kern="1200" dirty="0" smtClean="0">
                <a:solidFill>
                  <a:schemeClr val="tx1"/>
                </a:solidFill>
                <a:effectLst/>
              </a:rPr>
              <a:t>Safety culture begins with leadership and management buy-in. Leadership and management must commit to a systematic approach to making workplace S&amp;H a priority across your organization and</a:t>
            </a:r>
            <a:r>
              <a:rPr lang="en-US" kern="1200" baseline="0" dirty="0" smtClean="0">
                <a:solidFill>
                  <a:schemeClr val="tx1"/>
                </a:solidFill>
                <a:effectLst/>
              </a:rPr>
              <a:t> in all business processes; o</a:t>
            </a:r>
            <a:r>
              <a:rPr lang="en-US" kern="1200" dirty="0" smtClean="0">
                <a:solidFill>
                  <a:schemeClr val="tx1"/>
                </a:solidFill>
                <a:effectLst/>
              </a:rPr>
              <a:t>therwise, S&amp;H will always compete with core business operations. Leadership must require your workforce to consider</a:t>
            </a:r>
            <a:r>
              <a:rPr lang="en-US" kern="1200" baseline="0" dirty="0" smtClean="0">
                <a:solidFill>
                  <a:schemeClr val="tx1"/>
                </a:solidFill>
                <a:effectLst/>
              </a:rPr>
              <a:t> and integrate S&amp;H for </a:t>
            </a:r>
            <a:r>
              <a:rPr lang="en-US" kern="1200" dirty="0" smtClean="0">
                <a:solidFill>
                  <a:schemeClr val="tx1"/>
                </a:solidFill>
                <a:effectLst/>
              </a:rPr>
              <a:t>all processes across the organization.</a:t>
            </a:r>
          </a:p>
          <a:p>
            <a:endParaRPr lang="en-US" kern="1200" dirty="0" smtClean="0">
              <a:solidFill>
                <a:schemeClr val="tx1"/>
              </a:solidFill>
              <a:effectLst/>
            </a:endParaRPr>
          </a:p>
          <a:p>
            <a:r>
              <a:rPr lang="en-US" kern="1200" dirty="0" smtClean="0">
                <a:solidFill>
                  <a:schemeClr val="tx1"/>
                </a:solidFill>
                <a:effectLst/>
              </a:rPr>
              <a:t>Employee engagement in S&amp;H increases as your safety culture strengthens, which gives employees a sense of ownership for their S&amp;H. Employees must understand why leadership puts S&amp;H requirements in place to protect them, and they have the responsibility to follow those requirements. The strongest and most effective safety cultures are those where safety is a shared responsibility between leadership, management, and employees. Employee engagement is key to the success of any SMS since it builds morale and safety ownership. Employees should also have the opportunity to participate in S&amp;H activities (e.g., training, workplace inspections) to strengthen the program and make the workplace safer.</a:t>
            </a:r>
            <a:r>
              <a:rPr lang="en-US" kern="1200" baseline="0" dirty="0" smtClean="0">
                <a:solidFill>
                  <a:schemeClr val="tx1"/>
                </a:solidFill>
                <a:effectLst/>
              </a:rPr>
              <a:t> </a:t>
            </a:r>
            <a:endParaRPr lang="en-US" kern="1200" dirty="0" smtClean="0">
              <a:solidFill>
                <a:schemeClr val="tx1"/>
              </a:solidFill>
              <a:effectLst/>
            </a:endParaRPr>
          </a:p>
          <a:p>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When safety is truly a shared responsibility, employees actively report hazards and look for ways to improve the processes. Organizations tend to experience a true safety culture when the SMS is mature. Review 29</a:t>
            </a:r>
            <a:r>
              <a:rPr lang="en-US" kern="1200" baseline="0" dirty="0" smtClean="0">
                <a:solidFill>
                  <a:schemeClr val="tx1"/>
                </a:solidFill>
                <a:effectLst/>
              </a:rPr>
              <a:t> CFR 1960.10, Employee Responsibilities and Rights at: </a:t>
            </a:r>
            <a:r>
              <a:rPr lang="en-US" kern="1200" baseline="0" dirty="0" smtClean="0">
                <a:solidFill>
                  <a:schemeClr val="tx1"/>
                </a:solidFill>
                <a:effectLst/>
                <a:hlinkClick r:id="rId3"/>
              </a:rPr>
              <a:t>https://www.osha.gov/pls/oshaweb/owadisp.show_document?p_id=11269&amp;p_table=STANDARDS</a:t>
            </a:r>
            <a:endParaRPr lang="en-US" kern="1200" baseline="0"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The natural outflow of a strong safety culture is continual improvement. Most employees and management strive to make the workplace safer using the elements of the selected SMS model.</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66393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Now, your organization</a:t>
            </a:r>
            <a:r>
              <a:rPr lang="en-US" kern="1200" baseline="0" dirty="0" smtClean="0">
                <a:solidFill>
                  <a:schemeClr val="tx1"/>
                </a:solidFill>
                <a:effectLst/>
              </a:rPr>
              <a:t> must move forward with choosing an SMS model if your organization hasn’t already selected one for you.</a:t>
            </a:r>
          </a:p>
          <a:p>
            <a:endParaRPr lang="en-US" kern="1200" baseline="0" dirty="0" smtClean="0">
              <a:solidFill>
                <a:schemeClr val="tx1"/>
              </a:solidFill>
              <a:effectLst/>
            </a:endParaRPr>
          </a:p>
          <a:p>
            <a:r>
              <a:rPr lang="en-US" kern="1200" baseline="0" dirty="0" smtClean="0">
                <a:solidFill>
                  <a:schemeClr val="tx1"/>
                </a:solidFill>
                <a:effectLst/>
              </a:rPr>
              <a:t>The slide lists steps you should take before selecting an SMS. The following slides cover each step in more detail.</a:t>
            </a:r>
          </a:p>
          <a:p>
            <a:endParaRPr lang="en-US" kern="1200" baseline="0" dirty="0" smtClean="0">
              <a:solidFill>
                <a:schemeClr val="tx1"/>
              </a:solidFill>
              <a:effectLst/>
            </a:endParaRPr>
          </a:p>
          <a:p>
            <a:r>
              <a:rPr lang="en-US" kern="1200" dirty="0" smtClean="0">
                <a:solidFill>
                  <a:schemeClr val="tx1"/>
                </a:solidFill>
                <a:effectLst/>
              </a:rPr>
              <a:t>For additional information, view the SMCX One</a:t>
            </a:r>
            <a:r>
              <a:rPr lang="en-US" kern="1200" baseline="0" dirty="0" smtClean="0">
                <a:solidFill>
                  <a:schemeClr val="tx1"/>
                </a:solidFill>
                <a:effectLst/>
              </a:rPr>
              <a:t> Pager: </a:t>
            </a:r>
            <a:r>
              <a:rPr lang="en-US" kern="1200" dirty="0" smtClean="0">
                <a:solidFill>
                  <a:schemeClr val="tx1"/>
                </a:solidFill>
                <a:effectLst/>
              </a:rPr>
              <a:t>First Steps When Choosing an</a:t>
            </a:r>
            <a:r>
              <a:rPr lang="en-US" kern="1200" baseline="0" dirty="0" smtClean="0">
                <a:solidFill>
                  <a:schemeClr val="tx1"/>
                </a:solidFill>
                <a:effectLst/>
              </a:rPr>
              <a:t> SMS at</a:t>
            </a:r>
            <a:r>
              <a:rPr lang="en-US" kern="1200" dirty="0" smtClean="0">
                <a:solidFill>
                  <a:schemeClr val="tx1"/>
                </a:solidFill>
                <a:effectLst/>
              </a:rPr>
              <a:t>: </a:t>
            </a:r>
            <a:r>
              <a:rPr lang="en-US" kern="1200" dirty="0" smtClean="0">
                <a:solidFill>
                  <a:schemeClr val="tx1"/>
                </a:solidFill>
                <a:effectLst/>
                <a:hlinkClick r:id="rId3"/>
              </a:rPr>
              <a:t>https://smscx.org/Repository/OnePagers/SMCX_OnePager_First_Steps_When_Choosing_an_SMS_May2020.pdf</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Image retrieved</a:t>
            </a:r>
            <a:r>
              <a:rPr lang="en-US" kern="1200" baseline="0" dirty="0" smtClean="0">
                <a:solidFill>
                  <a:schemeClr val="tx1"/>
                </a:solidFill>
                <a:effectLst/>
              </a:rPr>
              <a:t>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336268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OSHA VPP = Occupational Safety and Health Administration Voluntary Protection Programs</a:t>
            </a:r>
          </a:p>
          <a:p>
            <a:r>
              <a:rPr lang="en-US" kern="1200" dirty="0" smtClean="0">
                <a:solidFill>
                  <a:schemeClr val="tx1"/>
                </a:solidFill>
                <a:effectLst/>
              </a:rPr>
              <a:t>OSHA Challenge = Occupational Safety and Health Administration Challenge (Program)</a:t>
            </a:r>
          </a:p>
          <a:p>
            <a:r>
              <a:rPr lang="en-US" kern="1200" dirty="0" smtClean="0">
                <a:solidFill>
                  <a:schemeClr val="tx1"/>
                </a:solidFill>
                <a:effectLst/>
              </a:rPr>
              <a:t>ANSI = American National Standards Institute</a:t>
            </a:r>
          </a:p>
          <a:p>
            <a:r>
              <a:rPr lang="en-US" kern="1200" dirty="0" smtClean="0">
                <a:solidFill>
                  <a:schemeClr val="tx1"/>
                </a:solidFill>
                <a:effectLst/>
              </a:rPr>
              <a:t>ASSP = American Society of Safety Professionals</a:t>
            </a:r>
          </a:p>
          <a:p>
            <a:r>
              <a:rPr lang="en-US" kern="1200" dirty="0" smtClean="0">
                <a:solidFill>
                  <a:schemeClr val="tx1"/>
                </a:solidFill>
                <a:effectLst/>
              </a:rPr>
              <a:t>FAA = Federal Aviation Administration</a:t>
            </a:r>
          </a:p>
          <a:p>
            <a:r>
              <a:rPr lang="en-US" kern="1200" dirty="0" smtClean="0">
                <a:solidFill>
                  <a:schemeClr val="tx1"/>
                </a:solidFill>
                <a:effectLst/>
              </a:rPr>
              <a:t>ISO = International Organization for Standardization</a:t>
            </a:r>
          </a:p>
          <a:p>
            <a:r>
              <a:rPr lang="en-US" kern="1200" dirty="0" smtClean="0">
                <a:solidFill>
                  <a:schemeClr val="tx1"/>
                </a:solidFill>
                <a:effectLst/>
              </a:rPr>
              <a:t>AFSMS = Air Force Safety Management System</a:t>
            </a:r>
          </a:p>
          <a:p>
            <a:r>
              <a:rPr lang="en-US" kern="1200" dirty="0" smtClean="0">
                <a:effectLst/>
              </a:rPr>
              <a:t>ASHMS</a:t>
            </a:r>
            <a:r>
              <a:rPr lang="en-US" kern="1200" baseline="0" dirty="0" smtClean="0">
                <a:effectLst/>
              </a:rPr>
              <a:t> = Army Safety and Health Management System</a:t>
            </a:r>
            <a:endParaRPr lang="en-US" kern="1200" dirty="0" smtClean="0">
              <a:effectLst/>
            </a:endParaRPr>
          </a:p>
          <a:p>
            <a:r>
              <a:rPr lang="en-US" kern="1200" dirty="0" smtClean="0">
                <a:solidFill>
                  <a:schemeClr val="tx1"/>
                </a:solidFill>
                <a:effectLst/>
              </a:rPr>
              <a:t>ASOHMS/CE-SOHMS = Army Safety and Occupational Health Management System/Corps of Engineers SOHMS</a:t>
            </a:r>
          </a:p>
          <a:p>
            <a:endParaRPr lang="en-US" kern="1200" dirty="0" smtClean="0">
              <a:solidFill>
                <a:schemeClr val="tx1"/>
              </a:solidFill>
              <a:effectLst/>
            </a:endParaRPr>
          </a:p>
          <a:p>
            <a:r>
              <a:rPr lang="en-US" kern="1200" dirty="0" smtClean="0">
                <a:solidFill>
                  <a:schemeClr val="tx1"/>
                </a:solidFill>
                <a:effectLst/>
              </a:rPr>
              <a:t>The slide lists various SMS models you can consider implementing</a:t>
            </a:r>
            <a:r>
              <a:rPr lang="en-US" kern="1200" baseline="0" dirty="0" smtClean="0">
                <a:solidFill>
                  <a:schemeClr val="tx1"/>
                </a:solidFill>
                <a:effectLst/>
              </a:rPr>
              <a:t> at your organization. Each SMS is</a:t>
            </a:r>
            <a:r>
              <a:rPr lang="en-US" kern="1200" dirty="0" smtClean="0">
                <a:solidFill>
                  <a:schemeClr val="tx1"/>
                </a:solidFill>
                <a:effectLst/>
              </a:rPr>
              <a:t> based on Deming’s Plan-Do-Check-Act (PDCA) cycle for continuous improvement.</a:t>
            </a:r>
          </a:p>
          <a:p>
            <a:endParaRPr lang="en-US" kern="1200" dirty="0" smtClean="0">
              <a:solidFill>
                <a:schemeClr val="tx1"/>
              </a:solidFill>
              <a:effectLst/>
            </a:endParaRPr>
          </a:p>
          <a:p>
            <a:r>
              <a:rPr lang="en-US" kern="1200" dirty="0" smtClean="0">
                <a:solidFill>
                  <a:schemeClr val="tx1"/>
                </a:solidFill>
                <a:effectLst/>
              </a:rPr>
              <a:t>For additional information on each SMS, visit the DoD SMCX </a:t>
            </a:r>
            <a:r>
              <a:rPr lang="en-US" kern="1200" baseline="0" dirty="0" smtClean="0">
                <a:solidFill>
                  <a:schemeClr val="tx1"/>
                </a:solidFill>
                <a:effectLst/>
              </a:rPr>
              <a:t>under “</a:t>
            </a:r>
            <a:r>
              <a:rPr lang="en-US" kern="1200" dirty="0" smtClean="0">
                <a:solidFill>
                  <a:schemeClr val="tx1"/>
                </a:solidFill>
                <a:effectLst/>
              </a:rPr>
              <a:t>Supported SMSs” at:</a:t>
            </a:r>
            <a:r>
              <a:rPr lang="en-US" kern="1200" baseline="0" dirty="0" smtClean="0">
                <a:solidFill>
                  <a:schemeClr val="tx1"/>
                </a:solidFill>
                <a:effectLst/>
              </a:rPr>
              <a:t> </a:t>
            </a:r>
            <a:r>
              <a:rPr lang="en-US" kern="1200" baseline="0" dirty="0" smtClean="0">
                <a:solidFill>
                  <a:schemeClr val="tx1"/>
                </a:solidFill>
                <a:effectLst/>
                <a:hlinkClick r:id="rId3"/>
              </a:rPr>
              <a:t>https://smscx.org/</a:t>
            </a:r>
            <a:r>
              <a:rPr lang="en-US" kern="1200" baseline="0" dirty="0" smtClean="0">
                <a:solidFill>
                  <a:schemeClr val="tx1"/>
                </a:solidFill>
                <a:effectLst/>
              </a:rPr>
              <a:t>.</a:t>
            </a:r>
          </a:p>
          <a:p>
            <a:endParaRPr lang="en-US" kern="1200" baseline="0" dirty="0" smtClean="0">
              <a:solidFill>
                <a:schemeClr val="tx1"/>
              </a:solidFill>
              <a:effectLst/>
            </a:endParaRPr>
          </a:p>
          <a:p>
            <a:r>
              <a:rPr lang="en-US" kern="1200" baseline="0" dirty="0" smtClean="0">
                <a:solidFill>
                  <a:schemeClr val="tx1"/>
                </a:solidFill>
                <a:effectLst/>
              </a:rPr>
              <a:t>Image created by the DoD SMCX.</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2308042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While many SMS models have similar elements, there are also differences between each</a:t>
            </a:r>
            <a:r>
              <a:rPr lang="en-US" kern="1200" baseline="0" dirty="0" smtClean="0">
                <a:solidFill>
                  <a:schemeClr val="tx1"/>
                </a:solidFill>
                <a:effectLst/>
                <a:latin typeface="+mn-lt"/>
                <a:ea typeface="+mn-ea"/>
                <a:cs typeface="+mn-cs"/>
              </a:rPr>
              <a:t> model too. You need to investigate each SMS model to determine which is best for your organization.</a:t>
            </a: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The next slides show the equivalencies and differences across the SMS models. </a:t>
            </a:r>
            <a:r>
              <a:rPr lang="en-US" b="0" i="0" u="none" strike="noStrike" kern="1200" baseline="0" dirty="0" smtClean="0">
                <a:solidFill>
                  <a:schemeClr val="tx1"/>
                </a:solidFill>
                <a:latin typeface="+mn-lt"/>
                <a:ea typeface="+mn-ea"/>
                <a:cs typeface="+mn-cs"/>
              </a:rPr>
              <a:t>Look at the criteria to determine if the SMS supports your organizational goals and priorities. Also, consider reaching out to other organizations who have successfully implemented the SMS model to discuss implementation, possible obstacles, and experienced benefits.</a:t>
            </a:r>
          </a:p>
          <a:p>
            <a:endParaRPr lang="en-US" b="0" i="0" u="none" strike="noStrike" kern="1200" baseline="0" dirty="0" smtClean="0">
              <a:solidFill>
                <a:schemeClr val="tx1"/>
              </a:solidFill>
              <a:effectLst/>
              <a:latin typeface="+mn-lt"/>
              <a:ea typeface="+mn-ea"/>
              <a:cs typeface="+mn-cs"/>
            </a:endParaRPr>
          </a:p>
          <a:p>
            <a:r>
              <a:rPr lang="en-US" b="0" i="0" u="none" strike="noStrike" kern="1200" baseline="0" dirty="0" smtClean="0">
                <a:solidFill>
                  <a:schemeClr val="tx1"/>
                </a:solidFill>
                <a:effectLst/>
                <a:latin typeface="+mn-lt"/>
                <a:ea typeface="+mn-ea"/>
                <a:cs typeface="+mn-cs"/>
              </a:rPr>
              <a:t>Reach out to the SMCX for a crosswalk showing the similarities and differences in greater detail.</a:t>
            </a: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Images retrieved</a:t>
            </a:r>
            <a:r>
              <a:rPr lang="en-US" kern="1200" baseline="0" dirty="0" smtClean="0">
                <a:solidFill>
                  <a:schemeClr val="tx1"/>
                </a:solidFill>
                <a:effectLst/>
                <a:latin typeface="+mn-lt"/>
                <a:ea typeface="+mn-ea"/>
                <a:cs typeface="+mn-cs"/>
              </a:rPr>
              <a:t> from Bing Images (Creative Commons).</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38214112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xt.sharepoint.ctc.com/NDCEE_Team/VPP_CX/VPP%20CX%20Image%20Library/Banner%20Signing/Edwards%20AFB%20commitment%20sighning.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263634"/>
            <a:ext cx="11274552" cy="1371600"/>
          </a:xfrm>
        </p:spPr>
        <p:txBody>
          <a:bodyPr/>
          <a:lstStyle/>
          <a:p>
            <a:r>
              <a:rPr lang="en-US" sz="3600" dirty="0" smtClean="0"/>
              <a:t>The Case for a Safety Management System</a:t>
            </a:r>
            <a:br>
              <a:rPr lang="en-US" sz="3600" dirty="0" smtClean="0"/>
            </a:br>
            <a:r>
              <a:rPr lang="en-US" sz="3600" dirty="0" smtClean="0"/>
              <a:t>and Next Steps</a:t>
            </a:r>
            <a:endParaRPr lang="en-US" sz="3600" dirty="0"/>
          </a:p>
        </p:txBody>
      </p:sp>
      <p:sp>
        <p:nvSpPr>
          <p:cNvPr id="4" name="Subtitle 2"/>
          <p:cNvSpPr txBox="1">
            <a:spLocks/>
          </p:cNvSpPr>
          <p:nvPr/>
        </p:nvSpPr>
        <p:spPr>
          <a:xfrm>
            <a:off x="457200" y="4206240"/>
            <a:ext cx="11277600"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September 2020</a:t>
            </a:r>
            <a:endParaRPr lang="en-US" sz="1600" dirty="0">
              <a:solidFill>
                <a:schemeClr val="tx1">
                  <a:lumMod val="85000"/>
                  <a:lumOff val="15000"/>
                </a:schemeClr>
              </a:solidFill>
            </a:endParaRPr>
          </a:p>
        </p:txBody>
      </p:sp>
      <p:sp>
        <p:nvSpPr>
          <p:cNvPr id="5" name="TextBox 4"/>
          <p:cNvSpPr txBox="1"/>
          <p:nvPr/>
        </p:nvSpPr>
        <p:spPr>
          <a:xfrm>
            <a:off x="11540490" y="6536692"/>
            <a:ext cx="463391" cy="123111"/>
          </a:xfrm>
          <a:prstGeom prst="rect">
            <a:avLst/>
          </a:prstGeom>
          <a:noFill/>
        </p:spPr>
        <p:txBody>
          <a:bodyPr wrap="square" lIns="0" tIns="0" rIns="0" bIns="0" rtlCol="0">
            <a:spAutoFit/>
          </a:bodyPr>
          <a:lstStyle/>
          <a:p>
            <a:pPr algn="r"/>
            <a:r>
              <a:rPr lang="en-US" sz="800" i="1" dirty="0" smtClean="0">
                <a:solidFill>
                  <a:schemeClr val="bg1">
                    <a:lumMod val="50000"/>
                  </a:schemeClr>
                </a:solidFill>
              </a:rPr>
              <a:t>Sep</a:t>
            </a:r>
            <a:r>
              <a:rPr lang="en-US" sz="800" i="1" dirty="0" smtClean="0">
                <a:solidFill>
                  <a:schemeClr val="bg1">
                    <a:lumMod val="50000"/>
                  </a:schemeClr>
                </a:solidFill>
              </a:rPr>
              <a:t> </a:t>
            </a:r>
            <a:r>
              <a:rPr lang="en-US" sz="800" i="1" dirty="0" smtClean="0">
                <a:solidFill>
                  <a:schemeClr val="bg1">
                    <a:lumMod val="50000"/>
                  </a:schemeClr>
                </a:solidFill>
              </a:rPr>
              <a:t>2020</a:t>
            </a:r>
            <a:endParaRPr lang="en-US" sz="800" i="1" dirty="0">
              <a:solidFill>
                <a:schemeClr val="bg1">
                  <a:lumMod val="50000"/>
                </a:schemeClr>
              </a:solidFill>
            </a:endParaRPr>
          </a:p>
        </p:txBody>
      </p:sp>
      <p:sp>
        <p:nvSpPr>
          <p:cNvPr id="7" name="TextBox 6"/>
          <p:cNvSpPr txBox="1"/>
          <p:nvPr/>
        </p:nvSpPr>
        <p:spPr>
          <a:xfrm>
            <a:off x="457199" y="4572000"/>
            <a:ext cx="11274552" cy="707886"/>
          </a:xfrm>
          <a:prstGeom prst="rect">
            <a:avLst/>
          </a:prstGeom>
          <a:noFill/>
        </p:spPr>
        <p:txBody>
          <a:bodyPr wrap="square" rtlCol="0">
            <a:spAutoFit/>
          </a:bodyPr>
          <a:lstStyle/>
          <a:p>
            <a:r>
              <a:rPr lang="en-US" sz="800" dirty="0">
                <a:solidFill>
                  <a:schemeClr val="bg1">
                    <a:lumMod val="50000"/>
                  </a:schemeClr>
                </a:solidFill>
              </a:rPr>
              <a:t>DISTRIBUTION STATEMENT D: Distribution authorized to the DoD and U.S. DoD contractors only; </a:t>
            </a:r>
            <a:r>
              <a:rPr lang="en-US" sz="800" dirty="0" smtClean="0">
                <a:solidFill>
                  <a:schemeClr val="bg1">
                    <a:lumMod val="50000"/>
                  </a:schemeClr>
                </a:solidFill>
              </a:rPr>
              <a:t>September 30, 2020. </a:t>
            </a:r>
            <a:r>
              <a:rPr lang="en-US" sz="800" dirty="0">
                <a:solidFill>
                  <a:schemeClr val="bg1">
                    <a:lumMod val="50000"/>
                  </a:schemeClr>
                </a:solidFill>
              </a:rPr>
              <a:t>Other requests shall be referred to: Director, Operational Safety, OUSD(P&amp;R), 4000 Defense Pentagon, 2E580, Washington, DC 20301.</a:t>
            </a:r>
          </a:p>
          <a:p>
            <a:endParaRPr lang="en-US" sz="800" dirty="0">
              <a:solidFill>
                <a:schemeClr val="bg1">
                  <a:lumMod val="50000"/>
                </a:schemeClr>
              </a:solidFill>
            </a:endParaRPr>
          </a:p>
          <a:p>
            <a:r>
              <a:rPr lang="en-US" sz="800" dirty="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p:txBody>
      </p:sp>
    </p:spTree>
    <p:extLst>
      <p:ext uri="{BB962C8B-B14F-4D97-AF65-F5344CB8AC3E}">
        <p14:creationId xmlns:p14="http://schemas.microsoft.com/office/powerpoint/2010/main" val="2940189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Areas of Equivalency – PDCA Step </a:t>
            </a:r>
            <a:r>
              <a:rPr lang="en-US" dirty="0" smtClean="0"/>
              <a:t>“Plan”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5285285"/>
              </p:ext>
            </p:extLst>
          </p:nvPr>
        </p:nvGraphicFramePr>
        <p:xfrm>
          <a:off x="151260" y="986366"/>
          <a:ext cx="11914288" cy="4969936"/>
        </p:xfrm>
        <a:graphic>
          <a:graphicData uri="http://schemas.openxmlformats.org/drawingml/2006/table">
            <a:tbl>
              <a:tblPr bandRow="1">
                <a:effectLst>
                  <a:innerShdw blurRad="114300">
                    <a:prstClr val="black"/>
                  </a:innerShdw>
                </a:effectLst>
                <a:tableStyleId>{5C22544A-7EE6-4342-B048-85BDC9FD1C3A}</a:tableStyleId>
              </a:tblPr>
              <a:tblGrid>
                <a:gridCol w="2978572">
                  <a:extLst>
                    <a:ext uri="{9D8B030D-6E8A-4147-A177-3AD203B41FA5}">
                      <a16:colId xmlns:a16="http://schemas.microsoft.com/office/drawing/2014/main" val="2857700818"/>
                    </a:ext>
                  </a:extLst>
                </a:gridCol>
                <a:gridCol w="2978572">
                  <a:extLst>
                    <a:ext uri="{9D8B030D-6E8A-4147-A177-3AD203B41FA5}">
                      <a16:colId xmlns:a16="http://schemas.microsoft.com/office/drawing/2014/main" val="1370490896"/>
                    </a:ext>
                  </a:extLst>
                </a:gridCol>
                <a:gridCol w="2978572">
                  <a:extLst>
                    <a:ext uri="{9D8B030D-6E8A-4147-A177-3AD203B41FA5}">
                      <a16:colId xmlns:a16="http://schemas.microsoft.com/office/drawing/2014/main" val="2927589214"/>
                    </a:ext>
                  </a:extLst>
                </a:gridCol>
                <a:gridCol w="2978572">
                  <a:extLst>
                    <a:ext uri="{9D8B030D-6E8A-4147-A177-3AD203B41FA5}">
                      <a16:colId xmlns:a16="http://schemas.microsoft.com/office/drawing/2014/main" val="2476359240"/>
                    </a:ext>
                  </a:extLst>
                </a:gridCol>
              </a:tblGrid>
              <a:tr h="1242484">
                <a:tc>
                  <a:txBody>
                    <a:bodyPr/>
                    <a:lstStyle/>
                    <a:p>
                      <a:pPr algn="ctr"/>
                      <a:r>
                        <a:rPr lang="en-US" sz="1800" dirty="0" smtClean="0"/>
                        <a:t>Written policy and procedures</a:t>
                      </a:r>
                      <a:endParaRPr lang="en-US" sz="1800" dirty="0"/>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US" sz="1800" dirty="0" smtClean="0"/>
                        <a:t>Management policy</a:t>
                      </a:r>
                      <a:r>
                        <a:rPr lang="en-US" sz="1800" baseline="0" dirty="0" smtClean="0"/>
                        <a:t> and/or commitment statement – S&amp;H</a:t>
                      </a:r>
                      <a:endParaRPr lang="en-US" sz="1800" dirty="0"/>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US" sz="1800" dirty="0" smtClean="0"/>
                        <a:t>Setting goals,</a:t>
                      </a:r>
                      <a:r>
                        <a:rPr lang="en-US" sz="1800" baseline="0" dirty="0" smtClean="0"/>
                        <a:t> </a:t>
                      </a:r>
                      <a:r>
                        <a:rPr lang="en-US" sz="1800" dirty="0" smtClean="0"/>
                        <a:t>objectives,</a:t>
                      </a:r>
                      <a:r>
                        <a:rPr lang="en-US" sz="1800" baseline="0" dirty="0" smtClean="0"/>
                        <a:t> and </a:t>
                      </a:r>
                      <a:r>
                        <a:rPr lang="en-US" sz="1800" dirty="0" smtClean="0"/>
                        <a:t>targets</a:t>
                      </a:r>
                      <a:r>
                        <a:rPr lang="en-US" sz="1800" baseline="0" dirty="0" smtClean="0"/>
                        <a:t> based on site strategy and performance</a:t>
                      </a:r>
                      <a:endParaRPr lang="en-US" sz="1800" dirty="0"/>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US" sz="1800" dirty="0" smtClean="0"/>
                        <a:t>Top management provision</a:t>
                      </a:r>
                      <a:r>
                        <a:rPr lang="en-US" sz="1800" baseline="0" dirty="0" smtClean="0"/>
                        <a:t> </a:t>
                      </a:r>
                      <a:r>
                        <a:rPr lang="en-US" sz="1800" dirty="0" smtClean="0"/>
                        <a:t>of needed resources</a:t>
                      </a:r>
                      <a:endParaRPr lang="en-US" sz="1800" dirty="0"/>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0446710"/>
                  </a:ext>
                </a:extLst>
              </a:tr>
              <a:tr h="1242484">
                <a:tc>
                  <a:txBody>
                    <a:bodyPr/>
                    <a:lstStyle/>
                    <a:p>
                      <a:pPr algn="ctr"/>
                      <a:r>
                        <a:rPr lang="en-US" sz="1800" dirty="0" smtClean="0"/>
                        <a:t>S&amp;H accountability at all levels (VPP – performance management element for managers</a:t>
                      </a:r>
                      <a:r>
                        <a:rPr lang="en-US" sz="1800" baseline="0" dirty="0" smtClean="0"/>
                        <a:t> and </a:t>
                      </a:r>
                      <a:r>
                        <a:rPr lang="en-US" sz="1800" dirty="0" smtClean="0"/>
                        <a:t>supervisors)</a:t>
                      </a:r>
                      <a:endParaRPr lang="en-US" sz="1800" dirty="0"/>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r>
                        <a:rPr lang="en-US" sz="1800" kern="1200" dirty="0" smtClean="0"/>
                        <a:t>Emergency response planning and drills</a:t>
                      </a:r>
                      <a:endParaRPr lang="en-US" sz="1800" kern="1200" dirty="0">
                        <a:solidFill>
                          <a:schemeClr val="dk1"/>
                        </a:solidFill>
                        <a:latin typeface="+mn-lt"/>
                        <a:ea typeface="+mn-ea"/>
                        <a:cs typeface="+mn-cs"/>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marL="0" algn="ctr" defTabSz="457200" rtl="0" eaLnBrk="1" latinLnBrk="0" hangingPunct="1"/>
                      <a:r>
                        <a:rPr lang="en-US" sz="1800" kern="1200" dirty="0" smtClean="0"/>
                        <a:t>Hazard reporting procedures</a:t>
                      </a:r>
                      <a:endParaRPr lang="en-US" sz="1800" kern="1200" dirty="0">
                        <a:solidFill>
                          <a:schemeClr val="dk1"/>
                        </a:solidFill>
                        <a:latin typeface="+mn-lt"/>
                        <a:ea typeface="+mn-ea"/>
                        <a:cs typeface="+mn-cs"/>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marL="0" marR="0" algn="ctr" defTabSz="457200" rtl="0" eaLnBrk="1" latinLnBrk="0" hangingPunct="1">
                        <a:lnSpc>
                          <a:spcPct val="107000"/>
                        </a:lnSpc>
                        <a:spcBef>
                          <a:spcPts val="300"/>
                        </a:spcBef>
                        <a:spcAft>
                          <a:spcPts val="300"/>
                        </a:spcAft>
                      </a:pPr>
                      <a:r>
                        <a:rPr lang="en-US" sz="1800" kern="1200" dirty="0" smtClean="0">
                          <a:solidFill>
                            <a:schemeClr val="dk1"/>
                          </a:solidFill>
                          <a:latin typeface="+mn-lt"/>
                          <a:ea typeface="+mn-ea"/>
                          <a:cs typeface="+mn-cs"/>
                        </a:rPr>
                        <a:t>Assessment and prioritization of hazards</a:t>
                      </a:r>
                      <a:r>
                        <a:rPr lang="en-US" sz="1800" kern="1200" baseline="0" dirty="0" smtClean="0">
                          <a:solidFill>
                            <a:schemeClr val="dk1"/>
                          </a:solidFill>
                          <a:latin typeface="+mn-lt"/>
                          <a:ea typeface="+mn-ea"/>
                          <a:cs typeface="+mn-cs"/>
                        </a:rPr>
                        <a:t> and </a:t>
                      </a:r>
                      <a:r>
                        <a:rPr lang="en-US" sz="1800" kern="1200" dirty="0" smtClean="0">
                          <a:solidFill>
                            <a:schemeClr val="dk1"/>
                          </a:solidFill>
                          <a:latin typeface="+mn-lt"/>
                          <a:ea typeface="+mn-ea"/>
                          <a:cs typeface="+mn-cs"/>
                        </a:rPr>
                        <a:t>risks</a:t>
                      </a: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96083321"/>
                  </a:ext>
                </a:extLst>
              </a:tr>
              <a:tr h="1242484">
                <a:tc>
                  <a:txBody>
                    <a:bodyPr/>
                    <a:lstStyle/>
                    <a:p>
                      <a:pPr marL="0" marR="0" algn="ctr" defTabSz="457200" rtl="0" eaLnBrk="1" latinLnBrk="0" hangingPunct="1">
                        <a:lnSpc>
                          <a:spcPct val="107000"/>
                        </a:lnSpc>
                        <a:spcBef>
                          <a:spcPts val="300"/>
                        </a:spcBef>
                        <a:spcAft>
                          <a:spcPts val="300"/>
                        </a:spcAft>
                      </a:pPr>
                      <a:r>
                        <a:rPr lang="en-US" sz="1800" kern="1200" dirty="0" smtClean="0">
                          <a:solidFill>
                            <a:schemeClr val="dk1"/>
                          </a:solidFill>
                          <a:latin typeface="+mn-lt"/>
                          <a:ea typeface="+mn-ea"/>
                          <a:cs typeface="+mn-cs"/>
                        </a:rPr>
                        <a:t>Corrective or preventive actions </a:t>
                      </a:r>
                      <a:endParaRPr lang="en-US" sz="1800" kern="1200" dirty="0">
                        <a:solidFill>
                          <a:schemeClr val="dk1"/>
                        </a:solidFill>
                        <a:latin typeface="+mn-lt"/>
                        <a:ea typeface="+mn-ea"/>
                        <a:cs typeface="+mn-cs"/>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marL="0" marR="0" algn="ctr" defTabSz="457200" rtl="0" eaLnBrk="1" latinLnBrk="0" hangingPunct="1">
                        <a:lnSpc>
                          <a:spcPct val="107000"/>
                        </a:lnSpc>
                        <a:spcBef>
                          <a:spcPts val="300"/>
                        </a:spcBef>
                        <a:spcAft>
                          <a:spcPts val="300"/>
                        </a:spcAft>
                      </a:pPr>
                      <a:r>
                        <a:rPr lang="en-US" sz="1800" kern="1200" dirty="0" smtClean="0">
                          <a:solidFill>
                            <a:schemeClr val="dk1"/>
                          </a:solidFill>
                          <a:latin typeface="+mn-lt"/>
                          <a:ea typeface="+mn-ea"/>
                          <a:cs typeface="+mn-cs"/>
                        </a:rPr>
                        <a:t>Identification of training and knowledge needs</a:t>
                      </a:r>
                      <a:endParaRPr lang="en-US" sz="1800" kern="1200" dirty="0">
                        <a:solidFill>
                          <a:schemeClr val="dk1"/>
                        </a:solidFill>
                        <a:latin typeface="+mn-lt"/>
                        <a:ea typeface="+mn-ea"/>
                        <a:cs typeface="+mn-cs"/>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marL="0" marR="0" algn="ctr" defTabSz="457200" rtl="0" eaLnBrk="1" latinLnBrk="0" hangingPunct="1">
                        <a:lnSpc>
                          <a:spcPct val="107000"/>
                        </a:lnSpc>
                        <a:spcBef>
                          <a:spcPts val="300"/>
                        </a:spcBef>
                        <a:spcAft>
                          <a:spcPts val="300"/>
                        </a:spcAft>
                      </a:pPr>
                      <a:r>
                        <a:rPr lang="en-US" sz="1800" kern="1200" dirty="0" smtClean="0">
                          <a:solidFill>
                            <a:schemeClr val="dk1"/>
                          </a:solidFill>
                          <a:latin typeface="+mn-lt"/>
                          <a:ea typeface="+mn-ea"/>
                          <a:cs typeface="+mn-cs"/>
                        </a:rPr>
                        <a:t>Process for S&amp;H management of contractors</a:t>
                      </a:r>
                      <a:endParaRPr lang="en-US" sz="1800" kern="1200" dirty="0">
                        <a:solidFill>
                          <a:schemeClr val="dk1"/>
                        </a:solidFill>
                        <a:latin typeface="+mn-lt"/>
                        <a:ea typeface="+mn-ea"/>
                        <a:cs typeface="+mn-cs"/>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marL="0" marR="0" algn="ctr" defTabSz="457200" rtl="0" eaLnBrk="1" latinLnBrk="0" hangingPunct="1">
                        <a:lnSpc>
                          <a:spcPct val="107000"/>
                        </a:lnSpc>
                        <a:spcBef>
                          <a:spcPts val="300"/>
                        </a:spcBef>
                        <a:spcAft>
                          <a:spcPts val="300"/>
                        </a:spcAft>
                      </a:pPr>
                      <a:r>
                        <a:rPr lang="en-US" sz="1800" kern="1200" dirty="0" smtClean="0">
                          <a:solidFill>
                            <a:schemeClr val="dk1"/>
                          </a:solidFill>
                          <a:latin typeface="+mn-lt"/>
                          <a:ea typeface="+mn-ea"/>
                          <a:cs typeface="+mn-cs"/>
                        </a:rPr>
                        <a:t>Required frequency of goals</a:t>
                      </a:r>
                      <a:r>
                        <a:rPr lang="en-US" sz="1800" kern="1200" baseline="0" dirty="0" smtClean="0">
                          <a:solidFill>
                            <a:schemeClr val="dk1"/>
                          </a:solidFill>
                          <a:latin typeface="+mn-lt"/>
                          <a:ea typeface="+mn-ea"/>
                          <a:cs typeface="+mn-cs"/>
                        </a:rPr>
                        <a:t> and </a:t>
                      </a:r>
                      <a:r>
                        <a:rPr lang="en-US" sz="1800" kern="1200" dirty="0" smtClean="0">
                          <a:solidFill>
                            <a:schemeClr val="dk1"/>
                          </a:solidFill>
                          <a:latin typeface="+mn-lt"/>
                          <a:ea typeface="+mn-ea"/>
                          <a:cs typeface="+mn-cs"/>
                        </a:rPr>
                        <a:t>objectives (VPP–annual, others – periodic)</a:t>
                      </a:r>
                      <a:endParaRPr lang="en-US" sz="1800" kern="1200" dirty="0">
                        <a:solidFill>
                          <a:schemeClr val="dk1"/>
                        </a:solidFill>
                        <a:latin typeface="+mn-lt"/>
                        <a:ea typeface="+mn-ea"/>
                        <a:cs typeface="+mn-cs"/>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1503789"/>
                  </a:ext>
                </a:extLst>
              </a:tr>
              <a:tr h="1242484">
                <a:tc>
                  <a:txBody>
                    <a:bodyPr/>
                    <a:lstStyle/>
                    <a:p>
                      <a:pPr marL="0" marR="0" algn="ctr" defTabSz="457200" rtl="0" eaLnBrk="1" latinLnBrk="0" hangingPunct="1">
                        <a:lnSpc>
                          <a:spcPct val="107000"/>
                        </a:lnSpc>
                        <a:spcBef>
                          <a:spcPts val="300"/>
                        </a:spcBef>
                        <a:spcAft>
                          <a:spcPts val="300"/>
                        </a:spcAft>
                      </a:pPr>
                      <a:r>
                        <a:rPr lang="en-US" sz="1800" kern="1200" dirty="0" smtClean="0">
                          <a:solidFill>
                            <a:schemeClr val="dk1"/>
                          </a:solidFill>
                          <a:latin typeface="+mn-lt"/>
                          <a:ea typeface="+mn-ea"/>
                          <a:cs typeface="+mn-cs"/>
                        </a:rPr>
                        <a:t>S&amp;H analysis of routine,</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new,</a:t>
                      </a:r>
                      <a:r>
                        <a:rPr lang="en-US" sz="1800" kern="1200" baseline="0" dirty="0" smtClean="0">
                          <a:solidFill>
                            <a:schemeClr val="dk1"/>
                          </a:solidFill>
                          <a:latin typeface="+mn-lt"/>
                          <a:ea typeface="+mn-ea"/>
                          <a:cs typeface="+mn-cs"/>
                        </a:rPr>
                        <a:t> and </a:t>
                      </a:r>
                      <a:r>
                        <a:rPr lang="en-US" sz="1800" kern="1200" dirty="0" smtClean="0">
                          <a:solidFill>
                            <a:schemeClr val="dk1"/>
                          </a:solidFill>
                          <a:latin typeface="+mn-lt"/>
                          <a:ea typeface="+mn-ea"/>
                          <a:cs typeface="+mn-cs"/>
                        </a:rPr>
                        <a:t>changed processes</a:t>
                      </a:r>
                      <a:endParaRPr lang="en-US" sz="1800" kern="1200" dirty="0">
                        <a:solidFill>
                          <a:schemeClr val="dk1"/>
                        </a:solidFill>
                        <a:latin typeface="+mn-lt"/>
                        <a:ea typeface="+mn-ea"/>
                        <a:cs typeface="+mn-cs"/>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marL="0" marR="0" algn="ctr" defTabSz="457200" rtl="0" eaLnBrk="1" latinLnBrk="0" hangingPunct="1">
                        <a:lnSpc>
                          <a:spcPct val="107000"/>
                        </a:lnSpc>
                        <a:spcBef>
                          <a:spcPts val="300"/>
                        </a:spcBef>
                        <a:spcAft>
                          <a:spcPts val="300"/>
                        </a:spcAft>
                      </a:pPr>
                      <a:r>
                        <a:rPr lang="en-US" sz="1800" kern="1200" dirty="0" smtClean="0">
                          <a:solidFill>
                            <a:schemeClr val="dk1"/>
                          </a:solidFill>
                          <a:latin typeface="+mn-lt"/>
                          <a:ea typeface="+mn-ea"/>
                          <a:cs typeface="+mn-cs"/>
                        </a:rPr>
                        <a:t>Active supervisor and employee involvement in S&amp;H</a:t>
                      </a:r>
                      <a:endParaRPr lang="en-US" sz="1800" kern="1200" dirty="0">
                        <a:solidFill>
                          <a:schemeClr val="dk1"/>
                        </a:solidFill>
                        <a:latin typeface="+mn-lt"/>
                        <a:ea typeface="+mn-ea"/>
                        <a:cs typeface="+mn-cs"/>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48942729"/>
                  </a:ext>
                </a:extLst>
              </a:tr>
            </a:tbl>
          </a:graphicData>
        </a:graphic>
      </p:graphicFrame>
    </p:spTree>
    <p:extLst>
      <p:ext uri="{BB962C8B-B14F-4D97-AF65-F5344CB8AC3E}">
        <p14:creationId xmlns:p14="http://schemas.microsoft.com/office/powerpoint/2010/main" val="2004584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Areas of Equivalency – PDCA Step </a:t>
            </a:r>
            <a:r>
              <a:rPr lang="en-US" dirty="0" smtClean="0"/>
              <a:t>“Do”</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65810177"/>
              </p:ext>
            </p:extLst>
          </p:nvPr>
        </p:nvGraphicFramePr>
        <p:xfrm>
          <a:off x="151260" y="986366"/>
          <a:ext cx="11914288" cy="4969936"/>
        </p:xfrm>
        <a:graphic>
          <a:graphicData uri="http://schemas.openxmlformats.org/drawingml/2006/table">
            <a:tbl>
              <a:tblPr bandRow="1">
                <a:effectLst>
                  <a:innerShdw blurRad="63500" dist="50800" dir="8100000">
                    <a:prstClr val="black">
                      <a:alpha val="50000"/>
                    </a:prstClr>
                  </a:innerShdw>
                </a:effectLst>
                <a:tableStyleId>{5C22544A-7EE6-4342-B048-85BDC9FD1C3A}</a:tableStyleId>
              </a:tblPr>
              <a:tblGrid>
                <a:gridCol w="2978572">
                  <a:extLst>
                    <a:ext uri="{9D8B030D-6E8A-4147-A177-3AD203B41FA5}">
                      <a16:colId xmlns:a16="http://schemas.microsoft.com/office/drawing/2014/main" val="2857700818"/>
                    </a:ext>
                  </a:extLst>
                </a:gridCol>
                <a:gridCol w="2978572">
                  <a:extLst>
                    <a:ext uri="{9D8B030D-6E8A-4147-A177-3AD203B41FA5}">
                      <a16:colId xmlns:a16="http://schemas.microsoft.com/office/drawing/2014/main" val="1370490896"/>
                    </a:ext>
                  </a:extLst>
                </a:gridCol>
                <a:gridCol w="2978572">
                  <a:extLst>
                    <a:ext uri="{9D8B030D-6E8A-4147-A177-3AD203B41FA5}">
                      <a16:colId xmlns:a16="http://schemas.microsoft.com/office/drawing/2014/main" val="2927589214"/>
                    </a:ext>
                  </a:extLst>
                </a:gridCol>
                <a:gridCol w="2978572">
                  <a:extLst>
                    <a:ext uri="{9D8B030D-6E8A-4147-A177-3AD203B41FA5}">
                      <a16:colId xmlns:a16="http://schemas.microsoft.com/office/drawing/2014/main" val="2476359240"/>
                    </a:ext>
                  </a:extLst>
                </a:gridCol>
              </a:tblGrid>
              <a:tr h="1242484">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Compliance with applicable standards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S&amp;H education</a:t>
                      </a:r>
                      <a:r>
                        <a:rPr lang="en-US" sz="18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training,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 </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needed,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 assigned duties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Mishap and near-miss investigation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S&amp;H management</a:t>
                      </a:r>
                      <a:r>
                        <a:rPr lang="en-US" sz="18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coordination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with contractors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0446710"/>
                  </a:ext>
                </a:extLst>
              </a:tr>
              <a:tr h="1242484">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Visible management involvement – </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leading</a:t>
                      </a:r>
                      <a:r>
                        <a:rPr lang="en-US" sz="18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by</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example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Occupational </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healthcare program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Safety promotion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Employee</a:t>
                      </a:r>
                      <a:r>
                        <a:rPr lang="en-US" sz="18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c</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ontractor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awareness of the SMS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96083321"/>
                  </a:ext>
                </a:extLst>
              </a:tr>
              <a:tr h="1242484">
                <a:tc>
                  <a:txBody>
                    <a:bodyPr/>
                    <a:lstStyle/>
                    <a:p>
                      <a:pPr marL="0" marR="0" algn="ctr">
                        <a:lnSpc>
                          <a:spcPct val="107000"/>
                        </a:lnSpc>
                        <a:spcBef>
                          <a:spcPts val="0"/>
                        </a:spcBef>
                        <a:spcAft>
                          <a:spcPts val="0"/>
                        </a:spcAft>
                      </a:pP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Employee encouragement to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recommend improvements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Hazard </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recording</a:t>
                      </a:r>
                      <a:r>
                        <a:rPr lang="en-US" sz="18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abatement, and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action tracking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Communications understandable to all employees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Baseline</a:t>
                      </a:r>
                      <a:r>
                        <a:rPr lang="en-US" sz="18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periodic w</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orkplace safety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inspections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1503789"/>
                  </a:ext>
                </a:extLst>
              </a:tr>
              <a:tr h="1242484">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Employee involvement in multiple ways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Application of hierarchy of controls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Baseline</a:t>
                      </a:r>
                      <a:r>
                        <a:rPr lang="en-US" sz="18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periodic industrial hygiene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surveys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Preventive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maintenance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48942729"/>
                  </a:ext>
                </a:extLst>
              </a:tr>
            </a:tbl>
          </a:graphicData>
        </a:graphic>
      </p:graphicFrame>
    </p:spTree>
    <p:extLst>
      <p:ext uri="{BB962C8B-B14F-4D97-AF65-F5344CB8AC3E}">
        <p14:creationId xmlns:p14="http://schemas.microsoft.com/office/powerpoint/2010/main" val="2030701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Areas of Equivalency – PDCA Steps “Check &amp; Act”</a:t>
            </a: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42090196"/>
              </p:ext>
            </p:extLst>
          </p:nvPr>
        </p:nvGraphicFramePr>
        <p:xfrm>
          <a:off x="379860" y="1908447"/>
          <a:ext cx="5957144" cy="1242484"/>
        </p:xfrm>
        <a:graphic>
          <a:graphicData uri="http://schemas.openxmlformats.org/drawingml/2006/table">
            <a:tbl>
              <a:tblPr bandRow="1">
                <a:effectLst>
                  <a:innerShdw blurRad="63500" dist="50800" dir="8100000">
                    <a:prstClr val="black">
                      <a:alpha val="50000"/>
                    </a:prstClr>
                  </a:innerShdw>
                </a:effectLst>
                <a:tableStyleId>{5C22544A-7EE6-4342-B048-85BDC9FD1C3A}</a:tableStyleId>
              </a:tblPr>
              <a:tblGrid>
                <a:gridCol w="2978572">
                  <a:extLst>
                    <a:ext uri="{9D8B030D-6E8A-4147-A177-3AD203B41FA5}">
                      <a16:colId xmlns:a16="http://schemas.microsoft.com/office/drawing/2014/main" val="2857700818"/>
                    </a:ext>
                  </a:extLst>
                </a:gridCol>
                <a:gridCol w="2978572">
                  <a:extLst>
                    <a:ext uri="{9D8B030D-6E8A-4147-A177-3AD203B41FA5}">
                      <a16:colId xmlns:a16="http://schemas.microsoft.com/office/drawing/2014/main" val="1370490896"/>
                    </a:ext>
                  </a:extLst>
                </a:gridCol>
              </a:tblGrid>
              <a:tr h="1242484">
                <a:tc>
                  <a:txBody>
                    <a:bodyPr/>
                    <a:lstStyle/>
                    <a:p>
                      <a:pPr marL="0" marR="0" algn="ctr" defTabSz="457200" rtl="0" eaLnBrk="1" latinLnBrk="0" hangingPunct="1">
                        <a:lnSpc>
                          <a:spcPct val="107000"/>
                        </a:lnSpc>
                        <a:spcBef>
                          <a:spcPts val="300"/>
                        </a:spcBef>
                        <a:spcAft>
                          <a:spcPts val="300"/>
                        </a:spcAft>
                      </a:pPr>
                      <a:r>
                        <a:rPr lang="en-US" sz="1800" kern="1200" dirty="0" smtClean="0">
                          <a:solidFill>
                            <a:schemeClr val="dk1"/>
                          </a:solidFill>
                          <a:latin typeface="+mn-lt"/>
                          <a:ea typeface="+mn-ea"/>
                          <a:cs typeface="+mn-cs"/>
                        </a:rPr>
                        <a:t>Periodic self-evaluation of the overall SMS, with top management review</a:t>
                      </a: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kern="1200" dirty="0" smtClean="0">
                          <a:solidFill>
                            <a:schemeClr val="dk1"/>
                          </a:solidFill>
                          <a:latin typeface="+mn-lt"/>
                          <a:ea typeface="+mn-ea"/>
                          <a:cs typeface="+mn-cs"/>
                        </a:rPr>
                        <a:t>S&amp;H data</a:t>
                      </a:r>
                      <a:r>
                        <a:rPr lang="en-US" sz="1800" kern="1200" baseline="0" dirty="0" smtClean="0">
                          <a:solidFill>
                            <a:schemeClr val="dk1"/>
                          </a:solidFill>
                          <a:latin typeface="+mn-lt"/>
                          <a:ea typeface="+mn-ea"/>
                          <a:cs typeface="+mn-cs"/>
                        </a:rPr>
                        <a:t> and </a:t>
                      </a:r>
                      <a:r>
                        <a:rPr lang="en-US" sz="1800" kern="1200" dirty="0" smtClean="0">
                          <a:solidFill>
                            <a:schemeClr val="dk1"/>
                          </a:solidFill>
                          <a:latin typeface="+mn-lt"/>
                          <a:ea typeface="+mn-ea"/>
                          <a:cs typeface="+mn-cs"/>
                        </a:rPr>
                        <a:t>trends analysis program (e.g., leading and lagging indicators)</a:t>
                      </a: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044671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0106922"/>
              </p:ext>
            </p:extLst>
          </p:nvPr>
        </p:nvGraphicFramePr>
        <p:xfrm>
          <a:off x="1869146" y="3902075"/>
          <a:ext cx="2978572" cy="1242484"/>
        </p:xfrm>
        <a:graphic>
          <a:graphicData uri="http://schemas.openxmlformats.org/drawingml/2006/table">
            <a:tbl>
              <a:tblPr bandRow="1">
                <a:effectLst>
                  <a:innerShdw blurRad="63500" dist="50800" dir="8100000">
                    <a:prstClr val="black">
                      <a:alpha val="50000"/>
                    </a:prstClr>
                  </a:innerShdw>
                </a:effectLst>
                <a:tableStyleId>{5C22544A-7EE6-4342-B048-85BDC9FD1C3A}</a:tableStyleId>
              </a:tblPr>
              <a:tblGrid>
                <a:gridCol w="2978572">
                  <a:extLst>
                    <a:ext uri="{9D8B030D-6E8A-4147-A177-3AD203B41FA5}">
                      <a16:colId xmlns:a16="http://schemas.microsoft.com/office/drawing/2014/main" val="4171220342"/>
                    </a:ext>
                  </a:extLst>
                </a:gridCol>
              </a:tblGrid>
              <a:tr h="1242484">
                <a:tc>
                  <a:txBody>
                    <a:bodyPr/>
                    <a:lstStyle/>
                    <a:p>
                      <a:pPr marL="0" marR="0" algn="ctr">
                        <a:lnSpc>
                          <a:spcPct val="107000"/>
                        </a:lnSpc>
                        <a:spcBef>
                          <a:spcPts val="300"/>
                        </a:spcBef>
                        <a:spcAft>
                          <a:spcPts val="300"/>
                        </a:spcAft>
                      </a:pPr>
                      <a:r>
                        <a:rPr lang="en-US" sz="1800" dirty="0" smtClean="0">
                          <a:effectLst/>
                        </a:rPr>
                        <a:t>Updates of goals,</a:t>
                      </a:r>
                      <a:r>
                        <a:rPr lang="en-US" sz="1800" baseline="0" dirty="0" smtClean="0">
                          <a:effectLst/>
                        </a:rPr>
                        <a:t> o</a:t>
                      </a:r>
                      <a:r>
                        <a:rPr lang="en-US" sz="1800" dirty="0" smtClean="0">
                          <a:effectLst/>
                        </a:rPr>
                        <a:t>bjectives,</a:t>
                      </a:r>
                      <a:r>
                        <a:rPr lang="en-US" sz="1800" baseline="0" dirty="0" smtClean="0">
                          <a:effectLst/>
                        </a:rPr>
                        <a:t> and t</a:t>
                      </a:r>
                      <a:r>
                        <a:rPr lang="en-US" sz="1800" dirty="0" smtClean="0">
                          <a:effectLst/>
                        </a:rPr>
                        <a:t>argets based on site strategy</a:t>
                      </a:r>
                      <a:r>
                        <a:rPr lang="en-US" sz="1800" baseline="0" dirty="0" smtClean="0">
                          <a:effectLst/>
                        </a:rPr>
                        <a:t> and performance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8900225"/>
                  </a:ext>
                </a:extLst>
              </a:tr>
            </a:tbl>
          </a:graphicData>
        </a:graphic>
      </p:graphicFrame>
      <p:sp>
        <p:nvSpPr>
          <p:cNvPr id="7" name="Rectangle 6"/>
          <p:cNvSpPr/>
          <p:nvPr/>
        </p:nvSpPr>
        <p:spPr>
          <a:xfrm>
            <a:off x="3720088" y="6375531"/>
            <a:ext cx="4751827" cy="250011"/>
          </a:xfrm>
          <a:prstGeom prst="rect">
            <a:avLst/>
          </a:prstGeom>
        </p:spPr>
        <p:txBody>
          <a:bodyPr wrap="square">
            <a:spAutoFit/>
          </a:bodyPr>
          <a:lstStyle/>
          <a:p>
            <a:pPr algn="ctr"/>
            <a:r>
              <a:rPr lang="en-US" sz="1000" dirty="0" smtClean="0">
                <a:solidFill>
                  <a:schemeClr val="bg1">
                    <a:lumMod val="50000"/>
                  </a:schemeClr>
                </a:solidFill>
              </a:rPr>
              <a:t>Image retrieved from Bing Images</a:t>
            </a:r>
            <a:endParaRPr lang="en-US" sz="1000" dirty="0">
              <a:solidFill>
                <a:schemeClr val="bg1">
                  <a:lumMod val="50000"/>
                </a:schemeClr>
              </a:solidFill>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7021122" y="1182408"/>
            <a:ext cx="5044427" cy="4520870"/>
          </a:xfrm>
          <a:prstGeom prst="rect">
            <a:avLst/>
          </a:prstGeom>
        </p:spPr>
      </p:pic>
    </p:spTree>
    <p:extLst>
      <p:ext uri="{BB962C8B-B14F-4D97-AF65-F5344CB8AC3E}">
        <p14:creationId xmlns:p14="http://schemas.microsoft.com/office/powerpoint/2010/main" val="1130782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Key </a:t>
            </a:r>
            <a:r>
              <a:rPr lang="en-US" dirty="0" smtClean="0"/>
              <a:t>Differences </a:t>
            </a:r>
            <a:r>
              <a:rPr lang="en-US" dirty="0"/>
              <a:t>– PDCA Step “Plan”</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16294001"/>
              </p:ext>
            </p:extLst>
          </p:nvPr>
        </p:nvGraphicFramePr>
        <p:xfrm>
          <a:off x="0" y="863598"/>
          <a:ext cx="12192005" cy="5257801"/>
        </p:xfrm>
        <a:graphic>
          <a:graphicData uri="http://schemas.openxmlformats.org/drawingml/2006/table">
            <a:tbl>
              <a:tblPr firstRow="1" bandRow="1">
                <a:tableStyleId>{93296810-A885-4BE3-A3E7-6D5BEEA58F35}</a:tableStyleId>
              </a:tblPr>
              <a:tblGrid>
                <a:gridCol w="2882900">
                  <a:extLst>
                    <a:ext uri="{9D8B030D-6E8A-4147-A177-3AD203B41FA5}">
                      <a16:colId xmlns:a16="http://schemas.microsoft.com/office/drawing/2014/main" val="2706076316"/>
                    </a:ext>
                  </a:extLst>
                </a:gridCol>
                <a:gridCol w="1034345">
                  <a:extLst>
                    <a:ext uri="{9D8B030D-6E8A-4147-A177-3AD203B41FA5}">
                      <a16:colId xmlns:a16="http://schemas.microsoft.com/office/drawing/2014/main" val="2043018364"/>
                    </a:ext>
                  </a:extLst>
                </a:gridCol>
                <a:gridCol w="1034345">
                  <a:extLst>
                    <a:ext uri="{9D8B030D-6E8A-4147-A177-3AD203B41FA5}">
                      <a16:colId xmlns:a16="http://schemas.microsoft.com/office/drawing/2014/main" val="654003701"/>
                    </a:ext>
                  </a:extLst>
                </a:gridCol>
                <a:gridCol w="1034345">
                  <a:extLst>
                    <a:ext uri="{9D8B030D-6E8A-4147-A177-3AD203B41FA5}">
                      <a16:colId xmlns:a16="http://schemas.microsoft.com/office/drawing/2014/main" val="1866589579"/>
                    </a:ext>
                  </a:extLst>
                </a:gridCol>
                <a:gridCol w="1034345">
                  <a:extLst>
                    <a:ext uri="{9D8B030D-6E8A-4147-A177-3AD203B41FA5}">
                      <a16:colId xmlns:a16="http://schemas.microsoft.com/office/drawing/2014/main" val="3443318168"/>
                    </a:ext>
                  </a:extLst>
                </a:gridCol>
                <a:gridCol w="1034345">
                  <a:extLst>
                    <a:ext uri="{9D8B030D-6E8A-4147-A177-3AD203B41FA5}">
                      <a16:colId xmlns:a16="http://schemas.microsoft.com/office/drawing/2014/main" val="1026205471"/>
                    </a:ext>
                  </a:extLst>
                </a:gridCol>
                <a:gridCol w="1034345">
                  <a:extLst>
                    <a:ext uri="{9D8B030D-6E8A-4147-A177-3AD203B41FA5}">
                      <a16:colId xmlns:a16="http://schemas.microsoft.com/office/drawing/2014/main" val="987864715"/>
                    </a:ext>
                  </a:extLst>
                </a:gridCol>
                <a:gridCol w="1034345">
                  <a:extLst>
                    <a:ext uri="{9D8B030D-6E8A-4147-A177-3AD203B41FA5}">
                      <a16:colId xmlns:a16="http://schemas.microsoft.com/office/drawing/2014/main" val="1822828083"/>
                    </a:ext>
                  </a:extLst>
                </a:gridCol>
                <a:gridCol w="1034345">
                  <a:extLst>
                    <a:ext uri="{9D8B030D-6E8A-4147-A177-3AD203B41FA5}">
                      <a16:colId xmlns:a16="http://schemas.microsoft.com/office/drawing/2014/main" val="3343464681"/>
                    </a:ext>
                  </a:extLst>
                </a:gridCol>
                <a:gridCol w="1034345">
                  <a:extLst>
                    <a:ext uri="{9D8B030D-6E8A-4147-A177-3AD203B41FA5}">
                      <a16:colId xmlns:a16="http://schemas.microsoft.com/office/drawing/2014/main" val="4067296461"/>
                    </a:ext>
                  </a:extLst>
                </a:gridCol>
              </a:tblGrid>
              <a:tr h="774549">
                <a:tc>
                  <a:txBody>
                    <a:bodyPr/>
                    <a:lstStyle/>
                    <a:p>
                      <a:pPr algn="l"/>
                      <a:r>
                        <a:rPr lang="en-US" sz="1600" dirty="0" smtClean="0"/>
                        <a:t>Sub-Element</a:t>
                      </a:r>
                      <a:endParaRPr lang="en-US" sz="1600" dirty="0"/>
                    </a:p>
                  </a:txBody>
                  <a:tcPr anchor="ctr">
                    <a:solidFill>
                      <a:schemeClr val="accent6">
                        <a:lumMod val="50000"/>
                      </a:schemeClr>
                    </a:solidFill>
                  </a:tcPr>
                </a:tc>
                <a:tc>
                  <a:txBody>
                    <a:bodyPr/>
                    <a:lstStyle/>
                    <a:p>
                      <a:pPr algn="ctr"/>
                      <a:r>
                        <a:rPr lang="en-US" sz="1400" dirty="0" smtClean="0"/>
                        <a:t>OSHA VPP</a:t>
                      </a:r>
                      <a:endParaRPr lang="en-US" sz="1400" dirty="0"/>
                    </a:p>
                  </a:txBody>
                  <a:tcPr anchor="ctr">
                    <a:solidFill>
                      <a:schemeClr val="accent6">
                        <a:lumMod val="50000"/>
                      </a:schemeClr>
                    </a:solidFill>
                  </a:tcPr>
                </a:tc>
                <a:tc>
                  <a:txBody>
                    <a:bodyPr/>
                    <a:lstStyle/>
                    <a:p>
                      <a:pPr algn="ctr"/>
                      <a:r>
                        <a:rPr lang="en-US" sz="1400" dirty="0" smtClean="0"/>
                        <a:t>OSHA Challenge</a:t>
                      </a:r>
                      <a:endParaRPr lang="en-US" sz="1400" dirty="0"/>
                    </a:p>
                  </a:txBody>
                  <a:tcPr anchor="ctr">
                    <a:solidFill>
                      <a:schemeClr val="accent6">
                        <a:lumMod val="50000"/>
                      </a:schemeClr>
                    </a:solidFill>
                  </a:tcPr>
                </a:tc>
                <a:tc>
                  <a:txBody>
                    <a:bodyPr/>
                    <a:lstStyle/>
                    <a:p>
                      <a:pPr algn="ctr"/>
                      <a:r>
                        <a:rPr lang="en-US" sz="1400" dirty="0" smtClean="0"/>
                        <a:t>ANSI Z10</a:t>
                      </a:r>
                      <a:endParaRPr lang="en-US" sz="1400" dirty="0"/>
                    </a:p>
                  </a:txBody>
                  <a:tcPr anchor="ctr">
                    <a:solidFill>
                      <a:schemeClr val="accent6">
                        <a:lumMod val="50000"/>
                      </a:schemeClr>
                    </a:solidFill>
                  </a:tcPr>
                </a:tc>
                <a:tc>
                  <a:txBody>
                    <a:bodyPr/>
                    <a:lstStyle/>
                    <a:p>
                      <a:pPr algn="ctr"/>
                      <a:r>
                        <a:rPr lang="en-US" sz="1400" dirty="0" smtClean="0"/>
                        <a:t>FAA SMS</a:t>
                      </a:r>
                      <a:endParaRPr lang="en-US" sz="1400" dirty="0"/>
                    </a:p>
                  </a:txBody>
                  <a:tcPr anchor="ctr">
                    <a:solidFill>
                      <a:schemeClr val="accent6">
                        <a:lumMod val="50000"/>
                      </a:schemeClr>
                    </a:solidFill>
                  </a:tcPr>
                </a:tc>
                <a:tc>
                  <a:txBody>
                    <a:bodyPr/>
                    <a:lstStyle/>
                    <a:p>
                      <a:pPr algn="ctr"/>
                      <a:r>
                        <a:rPr lang="en-US" sz="1400" dirty="0" smtClean="0"/>
                        <a:t>ISO 45001</a:t>
                      </a:r>
                      <a:endParaRPr lang="en-US" sz="1400" dirty="0"/>
                    </a:p>
                  </a:txBody>
                  <a:tcPr anchor="ctr">
                    <a:solidFill>
                      <a:schemeClr val="accent6">
                        <a:lumMod val="50000"/>
                      </a:schemeClr>
                    </a:solidFill>
                  </a:tcPr>
                </a:tc>
                <a:tc>
                  <a:txBody>
                    <a:bodyPr/>
                    <a:lstStyle/>
                    <a:p>
                      <a:pPr algn="ctr"/>
                      <a:r>
                        <a:rPr lang="en-US" sz="1400" dirty="0" smtClean="0"/>
                        <a:t>AFSMS</a:t>
                      </a:r>
                      <a:endParaRPr lang="en-US" sz="1400" dirty="0"/>
                    </a:p>
                  </a:txBody>
                  <a:tcPr anchor="ctr">
                    <a:solidFill>
                      <a:schemeClr val="accent6">
                        <a:lumMod val="50000"/>
                      </a:schemeClr>
                    </a:solidFill>
                  </a:tcPr>
                </a:tc>
                <a:tc>
                  <a:txBody>
                    <a:bodyPr/>
                    <a:lstStyle/>
                    <a:p>
                      <a:pPr algn="ctr"/>
                      <a:r>
                        <a:rPr lang="en-US" sz="1400" dirty="0" smtClean="0"/>
                        <a:t>ASHMS</a:t>
                      </a:r>
                      <a:endParaRPr lang="en-US" sz="1400" dirty="0"/>
                    </a:p>
                  </a:txBody>
                  <a:tcPr anchor="ctr">
                    <a:solidFill>
                      <a:schemeClr val="accent6">
                        <a:lumMod val="50000"/>
                      </a:schemeClr>
                    </a:solidFill>
                  </a:tcPr>
                </a:tc>
                <a:tc>
                  <a:txBody>
                    <a:bodyPr/>
                    <a:lstStyle/>
                    <a:p>
                      <a:pPr algn="ctr"/>
                      <a:r>
                        <a:rPr lang="en-US" sz="1400" dirty="0" smtClean="0"/>
                        <a:t>ASOHMS</a:t>
                      </a:r>
                      <a:r>
                        <a:rPr lang="en-US" sz="1400" baseline="0" dirty="0" smtClean="0"/>
                        <a:t> /CE-SOHMS</a:t>
                      </a:r>
                      <a:endParaRPr lang="en-US" sz="1400" dirty="0"/>
                    </a:p>
                  </a:txBody>
                  <a:tcPr anchor="ctr">
                    <a:solidFill>
                      <a:schemeClr val="accent6">
                        <a:lumMod val="50000"/>
                      </a:schemeClr>
                    </a:solidFill>
                  </a:tcPr>
                </a:tc>
                <a:tc>
                  <a:txBody>
                    <a:bodyPr/>
                    <a:lstStyle/>
                    <a:p>
                      <a:pPr algn="ctr"/>
                      <a:r>
                        <a:rPr lang="en-US" sz="1400" dirty="0" smtClean="0"/>
                        <a:t>Navy SMS</a:t>
                      </a:r>
                      <a:endParaRPr lang="en-US" sz="1400" dirty="0"/>
                    </a:p>
                  </a:txBody>
                  <a:tcPr anchor="ctr">
                    <a:solidFill>
                      <a:schemeClr val="accent6">
                        <a:lumMod val="50000"/>
                      </a:schemeClr>
                    </a:solidFill>
                  </a:tcPr>
                </a:tc>
                <a:extLst>
                  <a:ext uri="{0D108BD9-81ED-4DB2-BD59-A6C34878D82A}">
                    <a16:rowId xmlns:a16="http://schemas.microsoft.com/office/drawing/2014/main" val="2043826614"/>
                  </a:ext>
                </a:extLst>
              </a:tr>
              <a:tr h="524557">
                <a:tc>
                  <a:txBody>
                    <a:bodyPr/>
                    <a:lstStyle/>
                    <a:p>
                      <a:pPr marL="60325" marR="0" indent="0">
                        <a:lnSpc>
                          <a:spcPct val="107000"/>
                        </a:lnSpc>
                        <a:spcBef>
                          <a:spcPts val="300"/>
                        </a:spcBef>
                        <a:spcAft>
                          <a:spcPts val="300"/>
                        </a:spcAft>
                      </a:pPr>
                      <a:r>
                        <a:rPr lang="en-US" sz="1400" dirty="0">
                          <a:effectLst/>
                        </a:rPr>
                        <a:t>Union statement of support for the SMS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3200" b="0" kern="1200" dirty="0" smtClean="0">
                          <a:solidFill>
                            <a:schemeClr val="dk1"/>
                          </a:solidFill>
                          <a:effectLst/>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smtClean="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6519062"/>
                  </a:ext>
                </a:extLst>
              </a:tr>
              <a:tr h="732941">
                <a:tc>
                  <a:txBody>
                    <a:bodyPr/>
                    <a:lstStyle/>
                    <a:p>
                      <a:pPr marL="60325" marR="0" indent="0" algn="l" defTabSz="457200" rtl="0" eaLnBrk="1" latinLnBrk="0" hangingPunct="1">
                        <a:lnSpc>
                          <a:spcPct val="107000"/>
                        </a:lnSpc>
                        <a:spcBef>
                          <a:spcPts val="300"/>
                        </a:spcBef>
                        <a:spcAft>
                          <a:spcPts val="300"/>
                        </a:spcAft>
                      </a:pPr>
                      <a:r>
                        <a:rPr lang="en-US" sz="1400" kern="1200" dirty="0">
                          <a:solidFill>
                            <a:schemeClr val="dk1"/>
                          </a:solidFill>
                          <a:effectLst/>
                          <a:latin typeface="+mn-lt"/>
                          <a:ea typeface="+mn-ea"/>
                          <a:cs typeface="+mn-cs"/>
                        </a:rPr>
                        <a:t>Employee </a:t>
                      </a:r>
                      <a:r>
                        <a:rPr lang="en-US" sz="1400" kern="1200" dirty="0" smtClean="0">
                          <a:solidFill>
                            <a:schemeClr val="dk1"/>
                          </a:solidFill>
                          <a:effectLst/>
                          <a:latin typeface="+mn-lt"/>
                          <a:ea typeface="+mn-ea"/>
                          <a:cs typeface="+mn-cs"/>
                        </a:rPr>
                        <a:t>reward and incentive system </a:t>
                      </a:r>
                      <a:r>
                        <a:rPr lang="en-US" sz="1400" kern="1200" dirty="0">
                          <a:solidFill>
                            <a:schemeClr val="dk1"/>
                          </a:solidFill>
                          <a:effectLst/>
                          <a:latin typeface="+mn-lt"/>
                          <a:ea typeface="+mn-ea"/>
                          <a:cs typeface="+mn-cs"/>
                        </a:rPr>
                        <a:t>(VPP </a:t>
                      </a:r>
                      <a:r>
                        <a:rPr lang="en-US" sz="1400" kern="1200" dirty="0" smtClean="0">
                          <a:solidFill>
                            <a:schemeClr val="dk1"/>
                          </a:solidFill>
                          <a:effectLst/>
                          <a:latin typeface="+mn-lt"/>
                          <a:ea typeface="+mn-ea"/>
                          <a:cs typeface="+mn-cs"/>
                        </a:rPr>
                        <a:t>– must </a:t>
                      </a:r>
                      <a:r>
                        <a:rPr lang="en-US" sz="1400" kern="1200" dirty="0">
                          <a:solidFill>
                            <a:schemeClr val="dk1"/>
                          </a:solidFill>
                          <a:effectLst/>
                          <a:latin typeface="+mn-lt"/>
                          <a:ea typeface="+mn-ea"/>
                          <a:cs typeface="+mn-cs"/>
                        </a:rPr>
                        <a:t>not incentivize </a:t>
                      </a:r>
                      <a:r>
                        <a:rPr lang="en-US" sz="1400" kern="1200" dirty="0" smtClean="0">
                          <a:solidFill>
                            <a:schemeClr val="dk1"/>
                          </a:solidFill>
                          <a:effectLst/>
                          <a:latin typeface="+mn-lt"/>
                          <a:ea typeface="+mn-ea"/>
                          <a:cs typeface="+mn-cs"/>
                        </a:rPr>
                        <a:t>injury under-reporting</a:t>
                      </a:r>
                      <a:r>
                        <a:rPr lang="en-US" sz="1400" kern="1200" dirty="0">
                          <a:solidFill>
                            <a:schemeClr val="dk1"/>
                          </a:solidFill>
                          <a:effectLst/>
                          <a:latin typeface="+mn-lt"/>
                          <a:ea typeface="+mn-ea"/>
                          <a:cs typeface="+mn-cs"/>
                        </a:rPr>
                        <a:t>)</a:t>
                      </a: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2743305"/>
                  </a:ext>
                </a:extLst>
              </a:tr>
              <a:tr h="732941">
                <a:tc>
                  <a:txBody>
                    <a:bodyPr/>
                    <a:lstStyle/>
                    <a:p>
                      <a:pPr marL="60325" marR="0" indent="0" algn="l" defTabSz="457200" rtl="0" eaLnBrk="1" latinLnBrk="0" hangingPunct="1">
                        <a:lnSpc>
                          <a:spcPct val="107000"/>
                        </a:lnSpc>
                        <a:spcBef>
                          <a:spcPts val="300"/>
                        </a:spcBef>
                        <a:spcAft>
                          <a:spcPts val="300"/>
                        </a:spcAft>
                      </a:pPr>
                      <a:r>
                        <a:rPr lang="en-US" sz="1400" kern="1200" dirty="0" smtClean="0">
                          <a:solidFill>
                            <a:schemeClr val="dk1"/>
                          </a:solidFill>
                          <a:effectLst/>
                          <a:latin typeface="+mn-lt"/>
                          <a:ea typeface="+mn-ea"/>
                          <a:cs typeface="+mn-cs"/>
                        </a:rPr>
                        <a:t>Injury and illness </a:t>
                      </a:r>
                      <a:r>
                        <a:rPr lang="en-US" sz="1400" kern="1200" dirty="0">
                          <a:solidFill>
                            <a:schemeClr val="dk1"/>
                          </a:solidFill>
                          <a:effectLst/>
                          <a:latin typeface="+mn-lt"/>
                          <a:ea typeface="+mn-ea"/>
                          <a:cs typeface="+mn-cs"/>
                        </a:rPr>
                        <a:t>rates below average industry standard </a:t>
                      </a: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395112"/>
                  </a:ext>
                </a:extLst>
              </a:tr>
              <a:tr h="732941">
                <a:tc>
                  <a:txBody>
                    <a:bodyPr/>
                    <a:lstStyle/>
                    <a:p>
                      <a:pPr marL="60325" marR="0" indent="0" algn="l" defTabSz="457200" rtl="0" eaLnBrk="1" latinLnBrk="0" hangingPunct="1">
                        <a:lnSpc>
                          <a:spcPct val="107000"/>
                        </a:lnSpc>
                        <a:spcBef>
                          <a:spcPts val="300"/>
                        </a:spcBef>
                        <a:spcAft>
                          <a:spcPts val="300"/>
                        </a:spcAft>
                      </a:pPr>
                      <a:r>
                        <a:rPr lang="en-US" sz="1400" kern="1200" dirty="0" smtClean="0">
                          <a:solidFill>
                            <a:schemeClr val="dk1"/>
                          </a:solidFill>
                          <a:effectLst/>
                          <a:latin typeface="+mn-lt"/>
                          <a:ea typeface="+mn-ea"/>
                          <a:cs typeface="+mn-cs"/>
                        </a:rPr>
                        <a:t>Quarterly </a:t>
                      </a:r>
                      <a:r>
                        <a:rPr lang="en-US" sz="1400" kern="1200" dirty="0">
                          <a:solidFill>
                            <a:schemeClr val="dk1"/>
                          </a:solidFill>
                          <a:effectLst/>
                          <a:latin typeface="+mn-lt"/>
                          <a:ea typeface="+mn-ea"/>
                          <a:cs typeface="+mn-cs"/>
                        </a:rPr>
                        <a:t>workplace self-safety </a:t>
                      </a:r>
                      <a:r>
                        <a:rPr lang="en-US" sz="1400" kern="1200" dirty="0" smtClean="0">
                          <a:solidFill>
                            <a:schemeClr val="dk1"/>
                          </a:solidFill>
                          <a:effectLst/>
                          <a:latin typeface="+mn-lt"/>
                          <a:ea typeface="+mn-ea"/>
                          <a:cs typeface="+mn-cs"/>
                        </a:rPr>
                        <a:t>inspections (supervisors, employee)</a:t>
                      </a:r>
                      <a:endParaRPr lang="en-US" sz="1400" kern="1200" dirty="0">
                        <a:solidFill>
                          <a:schemeClr val="dk1"/>
                        </a:solidFill>
                        <a:effectLst/>
                        <a:latin typeface="+mn-lt"/>
                        <a:ea typeface="+mn-ea"/>
                        <a:cs typeface="+mn-cs"/>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r>
                        <a:rPr lang="en-US" sz="3200" b="0" dirty="0" smtClean="0">
                          <a:effectLst/>
                          <a:latin typeface="+mj-lt"/>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r>
                        <a:rPr lang="en-US" sz="3200" b="0" dirty="0" smtClean="0">
                          <a:effectLst/>
                          <a:latin typeface="+mj-lt"/>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101888"/>
                  </a:ext>
                </a:extLst>
              </a:tr>
              <a:tr h="1034741">
                <a:tc>
                  <a:txBody>
                    <a:bodyPr/>
                    <a:lstStyle/>
                    <a:p>
                      <a:pPr marL="60325" marR="0" indent="0" algn="l" defTabSz="457200" rtl="0" eaLnBrk="1" latinLnBrk="0" hangingPunct="1">
                        <a:lnSpc>
                          <a:spcPct val="107000"/>
                        </a:lnSpc>
                        <a:spcBef>
                          <a:spcPts val="300"/>
                        </a:spcBef>
                        <a:spcAft>
                          <a:spcPts val="300"/>
                        </a:spcAft>
                      </a:pPr>
                      <a:r>
                        <a:rPr lang="en-US" sz="1400" kern="1200" dirty="0" smtClean="0">
                          <a:solidFill>
                            <a:schemeClr val="dk1"/>
                          </a:solidFill>
                          <a:effectLst/>
                          <a:latin typeface="+mn-lt"/>
                          <a:ea typeface="+mn-ea"/>
                          <a:cs typeface="+mn-cs"/>
                        </a:rPr>
                        <a:t>Hazard </a:t>
                      </a:r>
                      <a:r>
                        <a:rPr lang="en-US" sz="1400" kern="1200" dirty="0">
                          <a:solidFill>
                            <a:schemeClr val="dk1"/>
                          </a:solidFill>
                          <a:effectLst/>
                          <a:latin typeface="+mn-lt"/>
                          <a:ea typeface="+mn-ea"/>
                          <a:cs typeface="+mn-cs"/>
                        </a:rPr>
                        <a:t>analyses and </a:t>
                      </a:r>
                      <a:r>
                        <a:rPr lang="en-US" sz="1400" kern="1200" dirty="0" smtClean="0">
                          <a:solidFill>
                            <a:schemeClr val="dk1"/>
                          </a:solidFill>
                          <a:effectLst/>
                          <a:latin typeface="+mn-lt"/>
                          <a:ea typeface="+mn-ea"/>
                          <a:cs typeface="+mn-cs"/>
                        </a:rPr>
                        <a:t>risk </a:t>
                      </a:r>
                      <a:r>
                        <a:rPr lang="en-US" sz="1400" kern="1200" dirty="0">
                          <a:solidFill>
                            <a:schemeClr val="dk1"/>
                          </a:solidFill>
                          <a:effectLst/>
                          <a:latin typeface="+mn-lt"/>
                          <a:ea typeface="+mn-ea"/>
                          <a:cs typeface="+mn-cs"/>
                        </a:rPr>
                        <a:t>assessments for all work tasks </a:t>
                      </a:r>
                      <a:r>
                        <a:rPr lang="en-US" sz="1400" kern="1200" dirty="0" smtClean="0">
                          <a:solidFill>
                            <a:schemeClr val="dk1"/>
                          </a:solidFill>
                          <a:effectLst/>
                          <a:latin typeface="+mn-lt"/>
                          <a:ea typeface="+mn-ea"/>
                          <a:cs typeface="+mn-cs"/>
                        </a:rPr>
                        <a:t>potentially presenting</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 </a:t>
                      </a:r>
                      <a:r>
                        <a:rPr lang="en-US" sz="1400" kern="1200" dirty="0">
                          <a:solidFill>
                            <a:schemeClr val="dk1"/>
                          </a:solidFill>
                          <a:effectLst/>
                          <a:latin typeface="+mn-lt"/>
                          <a:ea typeface="+mn-ea"/>
                          <a:cs typeface="+mn-cs"/>
                        </a:rPr>
                        <a:t>hazard to the worker </a:t>
                      </a: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8608416"/>
                  </a:ext>
                </a:extLst>
              </a:tr>
              <a:tr h="725131">
                <a:tc>
                  <a:txBody>
                    <a:bodyPr/>
                    <a:lstStyle/>
                    <a:p>
                      <a:pPr marL="60325" marR="0" indent="0" algn="l" defTabSz="457200" rtl="0" eaLnBrk="1" latinLnBrk="0" hangingPunct="1">
                        <a:lnSpc>
                          <a:spcPct val="107000"/>
                        </a:lnSpc>
                        <a:spcBef>
                          <a:spcPts val="300"/>
                        </a:spcBef>
                        <a:spcAft>
                          <a:spcPts val="300"/>
                        </a:spcAft>
                      </a:pPr>
                      <a:r>
                        <a:rPr lang="en-US" sz="1400" kern="1200" dirty="0">
                          <a:solidFill>
                            <a:schemeClr val="dk1"/>
                          </a:solidFill>
                          <a:effectLst/>
                          <a:latin typeface="+mn-lt"/>
                          <a:ea typeface="+mn-ea"/>
                          <a:cs typeface="+mn-cs"/>
                        </a:rPr>
                        <a:t>Strive for excellence in </a:t>
                      </a:r>
                      <a:r>
                        <a:rPr lang="en-US" sz="1400" kern="1200" dirty="0" smtClean="0">
                          <a:solidFill>
                            <a:schemeClr val="dk1"/>
                          </a:solidFill>
                          <a:effectLst/>
                          <a:latin typeface="+mn-lt"/>
                          <a:ea typeface="+mn-ea"/>
                          <a:cs typeface="+mn-cs"/>
                        </a:rPr>
                        <a:t>S&amp;H </a:t>
                      </a:r>
                      <a:r>
                        <a:rPr lang="en-US" sz="1400" kern="1200" dirty="0">
                          <a:solidFill>
                            <a:schemeClr val="dk1"/>
                          </a:solidFill>
                          <a:effectLst/>
                          <a:latin typeface="+mn-lt"/>
                          <a:ea typeface="+mn-ea"/>
                          <a:cs typeface="+mn-cs"/>
                        </a:rPr>
                        <a:t>programs (go beyond minimum compliance requirements)</a:t>
                      </a: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3431475"/>
                  </a:ext>
                </a:extLst>
              </a:tr>
            </a:tbl>
          </a:graphicData>
        </a:graphic>
      </p:graphicFrame>
      <p:sp>
        <p:nvSpPr>
          <p:cNvPr id="7" name="Rectangle 6"/>
          <p:cNvSpPr/>
          <p:nvPr/>
        </p:nvSpPr>
        <p:spPr>
          <a:xfrm>
            <a:off x="2780706" y="6369623"/>
            <a:ext cx="6630589" cy="246221"/>
          </a:xfrm>
          <a:prstGeom prst="rect">
            <a:avLst/>
          </a:prstGeom>
        </p:spPr>
        <p:txBody>
          <a:bodyPr wrap="square">
            <a:spAutoFit/>
          </a:bodyPr>
          <a:lstStyle/>
          <a:p>
            <a:pPr algn="ctr"/>
            <a:r>
              <a:rPr lang="en-US" sz="1000" dirty="0">
                <a:solidFill>
                  <a:schemeClr val="bg1">
                    <a:lumMod val="50000"/>
                  </a:schemeClr>
                </a:solidFill>
              </a:rPr>
              <a:t>* Note: ASOHMS/CE-SOHMS and ASHMS require participatory self-inspections, not necessarily </a:t>
            </a:r>
            <a:r>
              <a:rPr lang="en-US" sz="1000" dirty="0" smtClean="0">
                <a:solidFill>
                  <a:schemeClr val="bg1">
                    <a:lumMod val="50000"/>
                  </a:schemeClr>
                </a:solidFill>
              </a:rPr>
              <a:t>quarterly</a:t>
            </a:r>
            <a:endParaRPr lang="en-US" sz="1000" dirty="0">
              <a:solidFill>
                <a:schemeClr val="bg1">
                  <a:lumMod val="50000"/>
                </a:schemeClr>
              </a:solidFill>
            </a:endParaRPr>
          </a:p>
        </p:txBody>
      </p:sp>
    </p:spTree>
    <p:extLst>
      <p:ext uri="{BB962C8B-B14F-4D97-AF65-F5344CB8AC3E}">
        <p14:creationId xmlns:p14="http://schemas.microsoft.com/office/powerpoint/2010/main" val="2841971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Key </a:t>
            </a:r>
            <a:r>
              <a:rPr lang="en-US" dirty="0" smtClean="0"/>
              <a:t>Differences </a:t>
            </a:r>
            <a:r>
              <a:rPr lang="en-US" dirty="0"/>
              <a:t>– PDCA </a:t>
            </a:r>
            <a:r>
              <a:rPr lang="en-US" dirty="0" smtClean="0"/>
              <a:t>Step “Do”</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74492028"/>
              </p:ext>
            </p:extLst>
          </p:nvPr>
        </p:nvGraphicFramePr>
        <p:xfrm>
          <a:off x="0" y="863598"/>
          <a:ext cx="12192005" cy="5257801"/>
        </p:xfrm>
        <a:graphic>
          <a:graphicData uri="http://schemas.openxmlformats.org/drawingml/2006/table">
            <a:tbl>
              <a:tblPr firstRow="1" bandRow="1">
                <a:tableStyleId>{F5AB1C69-6EDB-4FF4-983F-18BD219EF322}</a:tableStyleId>
              </a:tblPr>
              <a:tblGrid>
                <a:gridCol w="2882900">
                  <a:extLst>
                    <a:ext uri="{9D8B030D-6E8A-4147-A177-3AD203B41FA5}">
                      <a16:colId xmlns:a16="http://schemas.microsoft.com/office/drawing/2014/main" val="2706076316"/>
                    </a:ext>
                  </a:extLst>
                </a:gridCol>
                <a:gridCol w="1034345">
                  <a:extLst>
                    <a:ext uri="{9D8B030D-6E8A-4147-A177-3AD203B41FA5}">
                      <a16:colId xmlns:a16="http://schemas.microsoft.com/office/drawing/2014/main" val="2043018364"/>
                    </a:ext>
                  </a:extLst>
                </a:gridCol>
                <a:gridCol w="1034345">
                  <a:extLst>
                    <a:ext uri="{9D8B030D-6E8A-4147-A177-3AD203B41FA5}">
                      <a16:colId xmlns:a16="http://schemas.microsoft.com/office/drawing/2014/main" val="654003701"/>
                    </a:ext>
                  </a:extLst>
                </a:gridCol>
                <a:gridCol w="1034345">
                  <a:extLst>
                    <a:ext uri="{9D8B030D-6E8A-4147-A177-3AD203B41FA5}">
                      <a16:colId xmlns:a16="http://schemas.microsoft.com/office/drawing/2014/main" val="1866589579"/>
                    </a:ext>
                  </a:extLst>
                </a:gridCol>
                <a:gridCol w="1034345">
                  <a:extLst>
                    <a:ext uri="{9D8B030D-6E8A-4147-A177-3AD203B41FA5}">
                      <a16:colId xmlns:a16="http://schemas.microsoft.com/office/drawing/2014/main" val="3443318168"/>
                    </a:ext>
                  </a:extLst>
                </a:gridCol>
                <a:gridCol w="1034345">
                  <a:extLst>
                    <a:ext uri="{9D8B030D-6E8A-4147-A177-3AD203B41FA5}">
                      <a16:colId xmlns:a16="http://schemas.microsoft.com/office/drawing/2014/main" val="1026205471"/>
                    </a:ext>
                  </a:extLst>
                </a:gridCol>
                <a:gridCol w="1034345">
                  <a:extLst>
                    <a:ext uri="{9D8B030D-6E8A-4147-A177-3AD203B41FA5}">
                      <a16:colId xmlns:a16="http://schemas.microsoft.com/office/drawing/2014/main" val="987864715"/>
                    </a:ext>
                  </a:extLst>
                </a:gridCol>
                <a:gridCol w="1034345">
                  <a:extLst>
                    <a:ext uri="{9D8B030D-6E8A-4147-A177-3AD203B41FA5}">
                      <a16:colId xmlns:a16="http://schemas.microsoft.com/office/drawing/2014/main" val="1822828083"/>
                    </a:ext>
                  </a:extLst>
                </a:gridCol>
                <a:gridCol w="1034345">
                  <a:extLst>
                    <a:ext uri="{9D8B030D-6E8A-4147-A177-3AD203B41FA5}">
                      <a16:colId xmlns:a16="http://schemas.microsoft.com/office/drawing/2014/main" val="3343464681"/>
                    </a:ext>
                  </a:extLst>
                </a:gridCol>
                <a:gridCol w="1034345">
                  <a:extLst>
                    <a:ext uri="{9D8B030D-6E8A-4147-A177-3AD203B41FA5}">
                      <a16:colId xmlns:a16="http://schemas.microsoft.com/office/drawing/2014/main" val="4067296461"/>
                    </a:ext>
                  </a:extLst>
                </a:gridCol>
              </a:tblGrid>
              <a:tr h="798291">
                <a:tc>
                  <a:txBody>
                    <a:bodyPr/>
                    <a:lstStyle/>
                    <a:p>
                      <a:pPr algn="l"/>
                      <a:r>
                        <a:rPr lang="en-US" sz="1600" dirty="0" smtClean="0"/>
                        <a:t>Sub-Element</a:t>
                      </a:r>
                      <a:endParaRPr lang="en-US" sz="1600" dirty="0"/>
                    </a:p>
                  </a:txBody>
                  <a:tcPr anchor="ctr">
                    <a:solidFill>
                      <a:schemeClr val="accent3">
                        <a:lumMod val="75000"/>
                      </a:schemeClr>
                    </a:solidFill>
                  </a:tcPr>
                </a:tc>
                <a:tc>
                  <a:txBody>
                    <a:bodyPr/>
                    <a:lstStyle/>
                    <a:p>
                      <a:pPr algn="ctr"/>
                      <a:r>
                        <a:rPr lang="en-US" sz="1400" dirty="0" smtClean="0"/>
                        <a:t>OSHA VPP</a:t>
                      </a:r>
                      <a:endParaRPr lang="en-US" sz="1400" dirty="0"/>
                    </a:p>
                  </a:txBody>
                  <a:tcPr anchor="ctr">
                    <a:solidFill>
                      <a:schemeClr val="accent3">
                        <a:lumMod val="75000"/>
                      </a:schemeClr>
                    </a:solidFill>
                  </a:tcPr>
                </a:tc>
                <a:tc>
                  <a:txBody>
                    <a:bodyPr/>
                    <a:lstStyle/>
                    <a:p>
                      <a:pPr algn="ctr"/>
                      <a:r>
                        <a:rPr lang="en-US" sz="1400" dirty="0" smtClean="0"/>
                        <a:t>OSHA Challenge</a:t>
                      </a:r>
                      <a:endParaRPr lang="en-US" sz="1400" dirty="0"/>
                    </a:p>
                  </a:txBody>
                  <a:tcPr anchor="ctr">
                    <a:solidFill>
                      <a:schemeClr val="accent3">
                        <a:lumMod val="75000"/>
                      </a:schemeClr>
                    </a:solidFill>
                  </a:tcPr>
                </a:tc>
                <a:tc>
                  <a:txBody>
                    <a:bodyPr/>
                    <a:lstStyle/>
                    <a:p>
                      <a:pPr algn="ctr"/>
                      <a:r>
                        <a:rPr lang="en-US" sz="1400" dirty="0" smtClean="0"/>
                        <a:t>ANSI Z10</a:t>
                      </a:r>
                      <a:endParaRPr lang="en-US" sz="1400" dirty="0"/>
                    </a:p>
                  </a:txBody>
                  <a:tcPr anchor="ctr">
                    <a:solidFill>
                      <a:schemeClr val="accent3">
                        <a:lumMod val="75000"/>
                      </a:schemeClr>
                    </a:solidFill>
                  </a:tcPr>
                </a:tc>
                <a:tc>
                  <a:txBody>
                    <a:bodyPr/>
                    <a:lstStyle/>
                    <a:p>
                      <a:pPr algn="ctr"/>
                      <a:r>
                        <a:rPr lang="en-US" sz="1400" dirty="0" smtClean="0"/>
                        <a:t>FAA SMS</a:t>
                      </a:r>
                      <a:endParaRPr lang="en-US" sz="1400" dirty="0"/>
                    </a:p>
                  </a:txBody>
                  <a:tcPr anchor="ctr">
                    <a:solidFill>
                      <a:schemeClr val="accent3">
                        <a:lumMod val="75000"/>
                      </a:schemeClr>
                    </a:solidFill>
                  </a:tcPr>
                </a:tc>
                <a:tc>
                  <a:txBody>
                    <a:bodyPr/>
                    <a:lstStyle/>
                    <a:p>
                      <a:pPr algn="ctr"/>
                      <a:r>
                        <a:rPr lang="en-US" sz="1400" dirty="0" smtClean="0"/>
                        <a:t>ISO 45001</a:t>
                      </a:r>
                      <a:endParaRPr lang="en-US" sz="1400" dirty="0"/>
                    </a:p>
                  </a:txBody>
                  <a:tcPr anchor="ctr">
                    <a:solidFill>
                      <a:schemeClr val="accent3">
                        <a:lumMod val="75000"/>
                      </a:schemeClr>
                    </a:solidFill>
                  </a:tcPr>
                </a:tc>
                <a:tc>
                  <a:txBody>
                    <a:bodyPr/>
                    <a:lstStyle/>
                    <a:p>
                      <a:pPr algn="ctr"/>
                      <a:r>
                        <a:rPr lang="en-US" sz="1400" dirty="0" smtClean="0"/>
                        <a:t>AFSMS</a:t>
                      </a:r>
                      <a:endParaRPr lang="en-US" sz="1400" dirty="0"/>
                    </a:p>
                  </a:txBody>
                  <a:tcPr anchor="ctr">
                    <a:solidFill>
                      <a:schemeClr val="accent3">
                        <a:lumMod val="75000"/>
                      </a:schemeClr>
                    </a:solidFill>
                  </a:tcPr>
                </a:tc>
                <a:tc>
                  <a:txBody>
                    <a:bodyPr/>
                    <a:lstStyle/>
                    <a:p>
                      <a:pPr algn="ctr"/>
                      <a:r>
                        <a:rPr lang="en-US" sz="1400" dirty="0" smtClean="0"/>
                        <a:t>ASHMS</a:t>
                      </a:r>
                      <a:endParaRPr lang="en-US" sz="1400" dirty="0"/>
                    </a:p>
                  </a:txBody>
                  <a:tcPr anchor="ctr">
                    <a:solidFill>
                      <a:schemeClr val="accent3">
                        <a:lumMod val="75000"/>
                      </a:schemeClr>
                    </a:solidFill>
                  </a:tcPr>
                </a:tc>
                <a:tc>
                  <a:txBody>
                    <a:bodyPr/>
                    <a:lstStyle/>
                    <a:p>
                      <a:pPr algn="ctr"/>
                      <a:r>
                        <a:rPr lang="en-US" sz="1400" dirty="0" smtClean="0"/>
                        <a:t>ASOHMS</a:t>
                      </a:r>
                      <a:r>
                        <a:rPr lang="en-US" sz="1400" baseline="0" dirty="0" smtClean="0"/>
                        <a:t> /CE-SOHMS</a:t>
                      </a:r>
                      <a:endParaRPr lang="en-US" sz="1400" dirty="0"/>
                    </a:p>
                  </a:txBody>
                  <a:tcPr anchor="ctr">
                    <a:solidFill>
                      <a:schemeClr val="accent3">
                        <a:lumMod val="75000"/>
                      </a:schemeClr>
                    </a:solidFill>
                  </a:tcPr>
                </a:tc>
                <a:tc>
                  <a:txBody>
                    <a:bodyPr/>
                    <a:lstStyle/>
                    <a:p>
                      <a:pPr algn="ctr"/>
                      <a:r>
                        <a:rPr lang="en-US" sz="1400" dirty="0" smtClean="0"/>
                        <a:t>Navy SMS</a:t>
                      </a:r>
                      <a:endParaRPr lang="en-US" sz="1400" dirty="0"/>
                    </a:p>
                  </a:txBody>
                  <a:tcPr anchor="ctr">
                    <a:solidFill>
                      <a:schemeClr val="accent3">
                        <a:lumMod val="75000"/>
                      </a:schemeClr>
                    </a:solidFill>
                  </a:tcPr>
                </a:tc>
                <a:extLst>
                  <a:ext uri="{0D108BD9-81ED-4DB2-BD59-A6C34878D82A}">
                    <a16:rowId xmlns:a16="http://schemas.microsoft.com/office/drawing/2014/main" val="2043826614"/>
                  </a:ext>
                </a:extLst>
              </a:tr>
              <a:tr h="941119">
                <a:tc>
                  <a:txBody>
                    <a:bodyPr/>
                    <a:lstStyle/>
                    <a:p>
                      <a:pPr marL="120650" marR="0" indent="0" algn="l" defTabSz="457200" rtl="0" eaLnBrk="1" fontAlgn="ctr" latinLnBrk="0" hangingPunct="1">
                        <a:lnSpc>
                          <a:spcPct val="107000"/>
                        </a:lnSpc>
                        <a:spcBef>
                          <a:spcPts val="300"/>
                        </a:spcBef>
                        <a:spcAft>
                          <a:spcPts val="300"/>
                        </a:spcAft>
                      </a:pPr>
                      <a:r>
                        <a:rPr lang="en-US" sz="1400" kern="1200" dirty="0">
                          <a:solidFill>
                            <a:schemeClr val="dk1"/>
                          </a:solidFill>
                          <a:effectLst/>
                          <a:latin typeface="+mn-lt"/>
                          <a:ea typeface="+mn-ea"/>
                          <a:cs typeface="+mn-cs"/>
                        </a:rPr>
                        <a:t>Managers, supervisors, and employees </a:t>
                      </a:r>
                      <a:r>
                        <a:rPr lang="en-US" sz="1400" kern="1200" dirty="0" smtClean="0">
                          <a:solidFill>
                            <a:schemeClr val="dk1"/>
                          </a:solidFill>
                          <a:effectLst/>
                          <a:latin typeface="+mn-lt"/>
                          <a:ea typeface="+mn-ea"/>
                          <a:cs typeface="+mn-cs"/>
                        </a:rPr>
                        <a:t>held </a:t>
                      </a:r>
                      <a:r>
                        <a:rPr lang="en-US" sz="1400" kern="1200" dirty="0">
                          <a:solidFill>
                            <a:schemeClr val="dk1"/>
                          </a:solidFill>
                          <a:effectLst/>
                          <a:latin typeface="+mn-lt"/>
                          <a:ea typeface="+mn-ea"/>
                          <a:cs typeface="+mn-cs"/>
                        </a:rPr>
                        <a:t>accountable </a:t>
                      </a:r>
                      <a:r>
                        <a:rPr lang="en-US" sz="1400" kern="1200" dirty="0" smtClean="0">
                          <a:solidFill>
                            <a:schemeClr val="dk1"/>
                          </a:solidFill>
                          <a:effectLst/>
                          <a:latin typeface="+mn-lt"/>
                          <a:ea typeface="+mn-ea"/>
                          <a:cs typeface="+mn-cs"/>
                        </a:rPr>
                        <a:t>for S&amp;H (discipline taken when </a:t>
                      </a:r>
                      <a:r>
                        <a:rPr lang="en-US" sz="1400" kern="1200" dirty="0">
                          <a:solidFill>
                            <a:schemeClr val="dk1"/>
                          </a:solidFill>
                          <a:effectLst/>
                          <a:latin typeface="+mn-lt"/>
                          <a:ea typeface="+mn-ea"/>
                          <a:cs typeface="+mn-cs"/>
                        </a:rPr>
                        <a:t>needed) </a:t>
                      </a:r>
                    </a:p>
                  </a:txBody>
                  <a:tcPr marL="8890" marR="8890" marT="0" marB="0" anchor="ctr"/>
                </a:tc>
                <a:tc>
                  <a:txBody>
                    <a:bodyPr/>
                    <a:lstStyle/>
                    <a:p>
                      <a:pPr marL="0" marR="0" algn="ctr">
                        <a:lnSpc>
                          <a:spcPct val="107000"/>
                        </a:lnSpc>
                        <a:spcBef>
                          <a:spcPts val="300"/>
                        </a:spcBef>
                        <a:spcAft>
                          <a:spcPts val="300"/>
                        </a:spcAft>
                      </a:pPr>
                      <a:r>
                        <a:rPr lang="en-US" sz="3200" b="0" kern="1200" dirty="0" smtClean="0">
                          <a:solidFill>
                            <a:schemeClr val="dk1"/>
                          </a:solidFill>
                          <a:effectLst/>
                          <a:latin typeface="+mj-lt"/>
                          <a:ea typeface="+mn-ea"/>
                          <a:cs typeface="+mn-cs"/>
                        </a:rPr>
                        <a:t>×</a:t>
                      </a:r>
                      <a:endParaRPr lang="en-US" sz="3200" b="0" kern="1200" dirty="0">
                        <a:solidFill>
                          <a:schemeClr val="dk1"/>
                        </a:solidFill>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extLst>
                  <a:ext uri="{0D108BD9-81ED-4DB2-BD59-A6C34878D82A}">
                    <a16:rowId xmlns:a16="http://schemas.microsoft.com/office/drawing/2014/main" val="586519062"/>
                  </a:ext>
                </a:extLst>
              </a:tr>
              <a:tr h="941119">
                <a:tc>
                  <a:txBody>
                    <a:bodyPr/>
                    <a:lstStyle/>
                    <a:p>
                      <a:pPr marL="120650" marR="0" indent="0" algn="l" defTabSz="457200" rtl="0" eaLnBrk="1" fontAlgn="ctr" latinLnBrk="0" hangingPunct="1">
                        <a:lnSpc>
                          <a:spcPct val="107000"/>
                        </a:lnSpc>
                        <a:spcBef>
                          <a:spcPts val="300"/>
                        </a:spcBef>
                        <a:spcAft>
                          <a:spcPts val="300"/>
                        </a:spcAft>
                      </a:pPr>
                      <a:r>
                        <a:rPr lang="en-US" sz="1400" kern="1200" dirty="0">
                          <a:solidFill>
                            <a:schemeClr val="dk1"/>
                          </a:solidFill>
                          <a:effectLst/>
                          <a:latin typeface="+mn-lt"/>
                          <a:ea typeface="+mn-ea"/>
                          <a:cs typeface="+mn-cs"/>
                        </a:rPr>
                        <a:t>Minimum frequency for workplace </a:t>
                      </a:r>
                      <a:r>
                        <a:rPr lang="en-US" sz="1400" kern="1200" dirty="0" smtClean="0">
                          <a:solidFill>
                            <a:schemeClr val="dk1"/>
                          </a:solidFill>
                          <a:effectLst/>
                          <a:latin typeface="+mn-lt"/>
                          <a:ea typeface="+mn-ea"/>
                          <a:cs typeface="+mn-cs"/>
                        </a:rPr>
                        <a:t>self-inspections (e.g., VPP </a:t>
                      </a: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quarterly, </a:t>
                      </a:r>
                      <a:r>
                        <a:rPr lang="en-US" sz="1400" kern="1200" dirty="0">
                          <a:solidFill>
                            <a:schemeClr val="dk1"/>
                          </a:solidFill>
                          <a:effectLst/>
                          <a:latin typeface="+mn-lt"/>
                          <a:ea typeface="+mn-ea"/>
                          <a:cs typeface="+mn-cs"/>
                        </a:rPr>
                        <a:t>FAA </a:t>
                      </a:r>
                      <a:r>
                        <a:rPr lang="en-US" sz="1400" kern="1200" dirty="0" smtClean="0">
                          <a:solidFill>
                            <a:schemeClr val="dk1"/>
                          </a:solidFill>
                          <a:effectLst/>
                          <a:latin typeface="+mn-lt"/>
                          <a:ea typeface="+mn-ea"/>
                          <a:cs typeface="+mn-cs"/>
                        </a:rPr>
                        <a:t>– frequencies </a:t>
                      </a:r>
                      <a:r>
                        <a:rPr lang="en-US" sz="1400" kern="1200" dirty="0">
                          <a:solidFill>
                            <a:schemeClr val="dk1"/>
                          </a:solidFill>
                          <a:effectLst/>
                          <a:latin typeface="+mn-lt"/>
                          <a:ea typeface="+mn-ea"/>
                          <a:cs typeface="+mn-cs"/>
                        </a:rPr>
                        <a:t>based on risk)</a:t>
                      </a: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extLst>
                  <a:ext uri="{0D108BD9-81ED-4DB2-BD59-A6C34878D82A}">
                    <a16:rowId xmlns:a16="http://schemas.microsoft.com/office/drawing/2014/main" val="2612743305"/>
                  </a:ext>
                </a:extLst>
              </a:tr>
              <a:tr h="755407">
                <a:tc>
                  <a:txBody>
                    <a:bodyPr/>
                    <a:lstStyle/>
                    <a:p>
                      <a:pPr marL="120650" marR="0" indent="0" algn="l" defTabSz="457200" rtl="0" eaLnBrk="1" fontAlgn="ctr" latinLnBrk="0" hangingPunct="1">
                        <a:lnSpc>
                          <a:spcPct val="107000"/>
                        </a:lnSpc>
                        <a:spcBef>
                          <a:spcPts val="300"/>
                        </a:spcBef>
                        <a:spcAft>
                          <a:spcPts val="300"/>
                        </a:spcAft>
                      </a:pPr>
                      <a:r>
                        <a:rPr lang="en-US" sz="1400" kern="1200" dirty="0">
                          <a:solidFill>
                            <a:schemeClr val="dk1"/>
                          </a:solidFill>
                          <a:effectLst/>
                          <a:latin typeface="+mn-lt"/>
                          <a:ea typeface="+mn-ea"/>
                          <a:cs typeface="+mn-cs"/>
                        </a:rPr>
                        <a:t>Achieve target injury </a:t>
                      </a:r>
                      <a:r>
                        <a:rPr lang="en-US" sz="1400" kern="1200" dirty="0" smtClean="0">
                          <a:solidFill>
                            <a:schemeClr val="dk1"/>
                          </a:solidFill>
                          <a:effectLst/>
                          <a:latin typeface="+mn-lt"/>
                          <a:ea typeface="+mn-ea"/>
                          <a:cs typeface="+mn-cs"/>
                        </a:rPr>
                        <a:t>and illness rates </a:t>
                      </a:r>
                      <a:endParaRPr lang="en-US" sz="1400" kern="1200" dirty="0">
                        <a:solidFill>
                          <a:schemeClr val="dk1"/>
                        </a:solidFill>
                        <a:effectLst/>
                        <a:latin typeface="+mn-lt"/>
                        <a:ea typeface="+mn-ea"/>
                        <a:cs typeface="+mn-cs"/>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extLst>
                  <a:ext uri="{0D108BD9-81ED-4DB2-BD59-A6C34878D82A}">
                    <a16:rowId xmlns:a16="http://schemas.microsoft.com/office/drawing/2014/main" val="105395112"/>
                  </a:ext>
                </a:extLst>
              </a:tr>
              <a:tr h="755407">
                <a:tc>
                  <a:txBody>
                    <a:bodyPr/>
                    <a:lstStyle/>
                    <a:p>
                      <a:pPr marL="120650" marR="0" indent="0" algn="l" defTabSz="457200" rtl="0" eaLnBrk="1" fontAlgn="ctr" latinLnBrk="0" hangingPunct="1">
                        <a:lnSpc>
                          <a:spcPct val="107000"/>
                        </a:lnSpc>
                        <a:spcBef>
                          <a:spcPts val="300"/>
                        </a:spcBef>
                        <a:spcAft>
                          <a:spcPts val="300"/>
                        </a:spcAft>
                      </a:pPr>
                      <a:r>
                        <a:rPr lang="en-US" sz="1400" kern="1200" dirty="0">
                          <a:solidFill>
                            <a:schemeClr val="dk1"/>
                          </a:solidFill>
                          <a:effectLst/>
                          <a:latin typeface="+mn-lt"/>
                          <a:ea typeface="+mn-ea"/>
                          <a:cs typeface="+mn-cs"/>
                        </a:rPr>
                        <a:t>Awareness of </a:t>
                      </a:r>
                      <a:r>
                        <a:rPr lang="en-US" sz="1400" kern="1200" dirty="0" smtClean="0">
                          <a:solidFill>
                            <a:schemeClr val="dk1"/>
                          </a:solidFill>
                          <a:effectLst/>
                          <a:latin typeface="+mn-lt"/>
                          <a:ea typeface="+mn-ea"/>
                          <a:cs typeface="+mn-cs"/>
                        </a:rPr>
                        <a:t>SMS </a:t>
                      </a:r>
                      <a:r>
                        <a:rPr lang="en-US" sz="1400" kern="1200" dirty="0">
                          <a:solidFill>
                            <a:schemeClr val="dk1"/>
                          </a:solidFill>
                          <a:effectLst/>
                          <a:latin typeface="+mn-lt"/>
                          <a:ea typeface="+mn-ea"/>
                          <a:cs typeface="+mn-cs"/>
                        </a:rPr>
                        <a:t>commitment statements</a:t>
                      </a: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extLst>
                  <a:ext uri="{0D108BD9-81ED-4DB2-BD59-A6C34878D82A}">
                    <a16:rowId xmlns:a16="http://schemas.microsoft.com/office/drawing/2014/main" val="2922101888"/>
                  </a:ext>
                </a:extLst>
              </a:tr>
              <a:tr h="1066458">
                <a:tc>
                  <a:txBody>
                    <a:bodyPr/>
                    <a:lstStyle/>
                    <a:p>
                      <a:pPr marL="120650" marR="0" indent="0" algn="l" defTabSz="457200" rtl="0" eaLnBrk="1" fontAlgn="ctr" latinLnBrk="0" hangingPunct="1">
                        <a:lnSpc>
                          <a:spcPct val="107000"/>
                        </a:lnSpc>
                        <a:spcBef>
                          <a:spcPts val="300"/>
                        </a:spcBef>
                        <a:spcAft>
                          <a:spcPts val="300"/>
                        </a:spcAft>
                      </a:pPr>
                      <a:r>
                        <a:rPr lang="en-US" sz="1400" kern="1200" dirty="0">
                          <a:solidFill>
                            <a:schemeClr val="dk1"/>
                          </a:solidFill>
                          <a:effectLst/>
                          <a:latin typeface="+mn-lt"/>
                          <a:ea typeface="+mn-ea"/>
                          <a:cs typeface="+mn-cs"/>
                        </a:rPr>
                        <a:t>Awareness of union support for the SMS</a:t>
                      </a: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extLst>
                  <a:ext uri="{0D108BD9-81ED-4DB2-BD59-A6C34878D82A}">
                    <a16:rowId xmlns:a16="http://schemas.microsoft.com/office/drawing/2014/main" val="978608416"/>
                  </a:ext>
                </a:extLst>
              </a:tr>
            </a:tbl>
          </a:graphicData>
        </a:graphic>
      </p:graphicFrame>
    </p:spTree>
    <p:extLst>
      <p:ext uri="{BB962C8B-B14F-4D97-AF65-F5344CB8AC3E}">
        <p14:creationId xmlns:p14="http://schemas.microsoft.com/office/powerpoint/2010/main" val="3114120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Key Differences – PDCA </a:t>
            </a:r>
            <a:r>
              <a:rPr lang="en-US" dirty="0" smtClean="0"/>
              <a:t>Steps “Check” and “Act”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43668640"/>
              </p:ext>
            </p:extLst>
          </p:nvPr>
        </p:nvGraphicFramePr>
        <p:xfrm>
          <a:off x="0" y="1139171"/>
          <a:ext cx="12192005" cy="2329498"/>
        </p:xfrm>
        <a:graphic>
          <a:graphicData uri="http://schemas.openxmlformats.org/drawingml/2006/table">
            <a:tbl>
              <a:tblPr firstRow="1" bandRow="1">
                <a:tableStyleId>{21E4AEA4-8DFA-4A89-87EB-49C32662AFE0}</a:tableStyleId>
              </a:tblPr>
              <a:tblGrid>
                <a:gridCol w="2882900">
                  <a:extLst>
                    <a:ext uri="{9D8B030D-6E8A-4147-A177-3AD203B41FA5}">
                      <a16:colId xmlns:a16="http://schemas.microsoft.com/office/drawing/2014/main" val="2706076316"/>
                    </a:ext>
                  </a:extLst>
                </a:gridCol>
                <a:gridCol w="1034345">
                  <a:extLst>
                    <a:ext uri="{9D8B030D-6E8A-4147-A177-3AD203B41FA5}">
                      <a16:colId xmlns:a16="http://schemas.microsoft.com/office/drawing/2014/main" val="2043018364"/>
                    </a:ext>
                  </a:extLst>
                </a:gridCol>
                <a:gridCol w="1034345">
                  <a:extLst>
                    <a:ext uri="{9D8B030D-6E8A-4147-A177-3AD203B41FA5}">
                      <a16:colId xmlns:a16="http://schemas.microsoft.com/office/drawing/2014/main" val="654003701"/>
                    </a:ext>
                  </a:extLst>
                </a:gridCol>
                <a:gridCol w="1034345">
                  <a:extLst>
                    <a:ext uri="{9D8B030D-6E8A-4147-A177-3AD203B41FA5}">
                      <a16:colId xmlns:a16="http://schemas.microsoft.com/office/drawing/2014/main" val="1866589579"/>
                    </a:ext>
                  </a:extLst>
                </a:gridCol>
                <a:gridCol w="1034345">
                  <a:extLst>
                    <a:ext uri="{9D8B030D-6E8A-4147-A177-3AD203B41FA5}">
                      <a16:colId xmlns:a16="http://schemas.microsoft.com/office/drawing/2014/main" val="3443318168"/>
                    </a:ext>
                  </a:extLst>
                </a:gridCol>
                <a:gridCol w="1034345">
                  <a:extLst>
                    <a:ext uri="{9D8B030D-6E8A-4147-A177-3AD203B41FA5}">
                      <a16:colId xmlns:a16="http://schemas.microsoft.com/office/drawing/2014/main" val="1026205471"/>
                    </a:ext>
                  </a:extLst>
                </a:gridCol>
                <a:gridCol w="1034345">
                  <a:extLst>
                    <a:ext uri="{9D8B030D-6E8A-4147-A177-3AD203B41FA5}">
                      <a16:colId xmlns:a16="http://schemas.microsoft.com/office/drawing/2014/main" val="987864715"/>
                    </a:ext>
                  </a:extLst>
                </a:gridCol>
                <a:gridCol w="1034345">
                  <a:extLst>
                    <a:ext uri="{9D8B030D-6E8A-4147-A177-3AD203B41FA5}">
                      <a16:colId xmlns:a16="http://schemas.microsoft.com/office/drawing/2014/main" val="1822828083"/>
                    </a:ext>
                  </a:extLst>
                </a:gridCol>
                <a:gridCol w="1034345">
                  <a:extLst>
                    <a:ext uri="{9D8B030D-6E8A-4147-A177-3AD203B41FA5}">
                      <a16:colId xmlns:a16="http://schemas.microsoft.com/office/drawing/2014/main" val="3343464681"/>
                    </a:ext>
                  </a:extLst>
                </a:gridCol>
                <a:gridCol w="1034345">
                  <a:extLst>
                    <a:ext uri="{9D8B030D-6E8A-4147-A177-3AD203B41FA5}">
                      <a16:colId xmlns:a16="http://schemas.microsoft.com/office/drawing/2014/main" val="4067296461"/>
                    </a:ext>
                  </a:extLst>
                </a:gridCol>
              </a:tblGrid>
              <a:tr h="714429">
                <a:tc>
                  <a:txBody>
                    <a:bodyPr/>
                    <a:lstStyle/>
                    <a:p>
                      <a:pPr algn="l"/>
                      <a:r>
                        <a:rPr lang="en-US" sz="1600" dirty="0" smtClean="0"/>
                        <a:t>Sub-Element</a:t>
                      </a:r>
                      <a:endParaRPr lang="en-US" sz="1600" dirty="0"/>
                    </a:p>
                  </a:txBody>
                  <a:tcPr anchor="ctr">
                    <a:solidFill>
                      <a:schemeClr val="accent2">
                        <a:lumMod val="75000"/>
                      </a:schemeClr>
                    </a:solidFill>
                  </a:tcPr>
                </a:tc>
                <a:tc>
                  <a:txBody>
                    <a:bodyPr/>
                    <a:lstStyle/>
                    <a:p>
                      <a:pPr algn="ctr"/>
                      <a:r>
                        <a:rPr lang="en-US" sz="1400" dirty="0" smtClean="0"/>
                        <a:t>OSHA VPP</a:t>
                      </a:r>
                      <a:endParaRPr lang="en-US" sz="1400" dirty="0"/>
                    </a:p>
                  </a:txBody>
                  <a:tcPr anchor="ctr">
                    <a:solidFill>
                      <a:schemeClr val="accent2">
                        <a:lumMod val="75000"/>
                      </a:schemeClr>
                    </a:solidFill>
                  </a:tcPr>
                </a:tc>
                <a:tc>
                  <a:txBody>
                    <a:bodyPr/>
                    <a:lstStyle/>
                    <a:p>
                      <a:pPr algn="ctr"/>
                      <a:r>
                        <a:rPr lang="en-US" sz="1400" dirty="0" smtClean="0"/>
                        <a:t>OSHA Challenge</a:t>
                      </a:r>
                      <a:endParaRPr lang="en-US" sz="1400" dirty="0"/>
                    </a:p>
                  </a:txBody>
                  <a:tcPr anchor="ctr">
                    <a:solidFill>
                      <a:schemeClr val="accent2">
                        <a:lumMod val="75000"/>
                      </a:schemeClr>
                    </a:solidFill>
                  </a:tcPr>
                </a:tc>
                <a:tc>
                  <a:txBody>
                    <a:bodyPr/>
                    <a:lstStyle/>
                    <a:p>
                      <a:pPr algn="ctr"/>
                      <a:r>
                        <a:rPr lang="en-US" sz="1400" dirty="0" smtClean="0"/>
                        <a:t>ANSI Z10</a:t>
                      </a:r>
                      <a:endParaRPr lang="en-US" sz="1400" dirty="0"/>
                    </a:p>
                  </a:txBody>
                  <a:tcPr anchor="ctr">
                    <a:solidFill>
                      <a:schemeClr val="accent2">
                        <a:lumMod val="75000"/>
                      </a:schemeClr>
                    </a:solidFill>
                  </a:tcPr>
                </a:tc>
                <a:tc>
                  <a:txBody>
                    <a:bodyPr/>
                    <a:lstStyle/>
                    <a:p>
                      <a:pPr algn="ctr"/>
                      <a:r>
                        <a:rPr lang="en-US" sz="1400" dirty="0" smtClean="0"/>
                        <a:t>FAA SMS</a:t>
                      </a:r>
                      <a:endParaRPr lang="en-US" sz="1400" dirty="0"/>
                    </a:p>
                  </a:txBody>
                  <a:tcPr anchor="ctr">
                    <a:solidFill>
                      <a:schemeClr val="accent2">
                        <a:lumMod val="75000"/>
                      </a:schemeClr>
                    </a:solidFill>
                  </a:tcPr>
                </a:tc>
                <a:tc>
                  <a:txBody>
                    <a:bodyPr/>
                    <a:lstStyle/>
                    <a:p>
                      <a:pPr algn="ctr"/>
                      <a:r>
                        <a:rPr lang="en-US" sz="1400" dirty="0" smtClean="0"/>
                        <a:t>ISO 45001</a:t>
                      </a:r>
                      <a:endParaRPr lang="en-US" sz="1400" dirty="0"/>
                    </a:p>
                  </a:txBody>
                  <a:tcPr anchor="ctr">
                    <a:solidFill>
                      <a:schemeClr val="accent2">
                        <a:lumMod val="75000"/>
                      </a:schemeClr>
                    </a:solidFill>
                  </a:tcPr>
                </a:tc>
                <a:tc>
                  <a:txBody>
                    <a:bodyPr/>
                    <a:lstStyle/>
                    <a:p>
                      <a:pPr algn="ctr"/>
                      <a:r>
                        <a:rPr lang="en-US" sz="1400" dirty="0" smtClean="0"/>
                        <a:t>AFSMS</a:t>
                      </a:r>
                      <a:endParaRPr lang="en-US" sz="1400" dirty="0"/>
                    </a:p>
                  </a:txBody>
                  <a:tcPr anchor="ctr">
                    <a:solidFill>
                      <a:schemeClr val="accent2">
                        <a:lumMod val="75000"/>
                      </a:schemeClr>
                    </a:solidFill>
                  </a:tcPr>
                </a:tc>
                <a:tc>
                  <a:txBody>
                    <a:bodyPr/>
                    <a:lstStyle/>
                    <a:p>
                      <a:pPr algn="ctr"/>
                      <a:r>
                        <a:rPr lang="en-US" sz="1400" dirty="0" smtClean="0"/>
                        <a:t>ASHMS</a:t>
                      </a:r>
                      <a:endParaRPr lang="en-US" sz="1400" dirty="0"/>
                    </a:p>
                  </a:txBody>
                  <a:tcPr anchor="ctr">
                    <a:solidFill>
                      <a:schemeClr val="accent2">
                        <a:lumMod val="75000"/>
                      </a:schemeClr>
                    </a:solidFill>
                  </a:tcPr>
                </a:tc>
                <a:tc>
                  <a:txBody>
                    <a:bodyPr/>
                    <a:lstStyle/>
                    <a:p>
                      <a:pPr algn="ctr"/>
                      <a:r>
                        <a:rPr lang="en-US" sz="1400" dirty="0" smtClean="0"/>
                        <a:t>ASOHMS</a:t>
                      </a:r>
                      <a:r>
                        <a:rPr lang="en-US" sz="1400" baseline="0" dirty="0" smtClean="0"/>
                        <a:t> /CE-SOHMS</a:t>
                      </a:r>
                      <a:endParaRPr lang="en-US" sz="1400" dirty="0"/>
                    </a:p>
                  </a:txBody>
                  <a:tcPr anchor="ctr">
                    <a:solidFill>
                      <a:schemeClr val="accent2">
                        <a:lumMod val="75000"/>
                      </a:schemeClr>
                    </a:solidFill>
                  </a:tcPr>
                </a:tc>
                <a:tc>
                  <a:txBody>
                    <a:bodyPr/>
                    <a:lstStyle/>
                    <a:p>
                      <a:pPr algn="ctr"/>
                      <a:r>
                        <a:rPr lang="en-US" sz="1400" dirty="0" smtClean="0"/>
                        <a:t>Navy SMS</a:t>
                      </a:r>
                      <a:endParaRPr lang="en-US" sz="1400" dirty="0"/>
                    </a:p>
                  </a:txBody>
                  <a:tcPr anchor="ctr">
                    <a:solidFill>
                      <a:schemeClr val="accent2">
                        <a:lumMod val="75000"/>
                      </a:schemeClr>
                    </a:solidFill>
                  </a:tcPr>
                </a:tc>
                <a:extLst>
                  <a:ext uri="{0D108BD9-81ED-4DB2-BD59-A6C34878D82A}">
                    <a16:rowId xmlns:a16="http://schemas.microsoft.com/office/drawing/2014/main" val="2043826614"/>
                  </a:ext>
                </a:extLst>
              </a:tr>
              <a:tr h="652660">
                <a:tc>
                  <a:txBody>
                    <a:bodyPr/>
                    <a:lstStyle/>
                    <a:p>
                      <a:pPr marL="120650" marR="0" indent="0" algn="l" defTabSz="457200" rtl="0" eaLnBrk="1" fontAlgn="ctr" latinLnBrk="0" hangingPunct="1">
                        <a:lnSpc>
                          <a:spcPct val="107000"/>
                        </a:lnSpc>
                        <a:spcBef>
                          <a:spcPts val="300"/>
                        </a:spcBef>
                        <a:spcAft>
                          <a:spcPts val="300"/>
                        </a:spcAft>
                      </a:pPr>
                      <a:r>
                        <a:rPr lang="en-US" sz="1400" kern="1200" dirty="0">
                          <a:solidFill>
                            <a:schemeClr val="dk1"/>
                          </a:solidFill>
                          <a:effectLst/>
                          <a:latin typeface="+mn-lt"/>
                          <a:ea typeface="+mn-ea"/>
                          <a:cs typeface="+mn-cs"/>
                        </a:rPr>
                        <a:t>Independent </a:t>
                      </a:r>
                      <a:r>
                        <a:rPr lang="en-US" sz="1400" kern="1200" dirty="0" smtClean="0">
                          <a:solidFill>
                            <a:schemeClr val="dk1"/>
                          </a:solidFill>
                          <a:effectLst/>
                          <a:latin typeface="+mn-lt"/>
                          <a:ea typeface="+mn-ea"/>
                          <a:cs typeface="+mn-cs"/>
                        </a:rPr>
                        <a:t>internal </a:t>
                      </a:r>
                      <a:r>
                        <a:rPr lang="en-US" sz="1400" kern="1200" dirty="0">
                          <a:solidFill>
                            <a:schemeClr val="dk1"/>
                          </a:solidFill>
                          <a:effectLst/>
                          <a:latin typeface="+mn-lt"/>
                          <a:ea typeface="+mn-ea"/>
                          <a:cs typeface="+mn-cs"/>
                        </a:rPr>
                        <a:t>a</a:t>
                      </a:r>
                      <a:r>
                        <a:rPr lang="en-US" sz="1400" kern="1200" dirty="0" smtClean="0">
                          <a:solidFill>
                            <a:schemeClr val="dk1"/>
                          </a:solidFill>
                          <a:effectLst/>
                          <a:latin typeface="+mn-lt"/>
                          <a:ea typeface="+mn-ea"/>
                          <a:cs typeface="+mn-cs"/>
                        </a:rPr>
                        <a:t>udits </a:t>
                      </a:r>
                      <a:r>
                        <a:rPr lang="en-US" sz="1400" kern="1200" dirty="0">
                          <a:solidFill>
                            <a:schemeClr val="dk1"/>
                          </a:solidFill>
                          <a:effectLst/>
                          <a:latin typeface="+mn-lt"/>
                          <a:ea typeface="+mn-ea"/>
                          <a:cs typeface="+mn-cs"/>
                        </a:rPr>
                        <a:t>of </a:t>
                      </a:r>
                      <a:r>
                        <a:rPr lang="en-US" sz="1400" kern="1200" dirty="0" smtClean="0">
                          <a:solidFill>
                            <a:schemeClr val="dk1"/>
                          </a:solidFill>
                          <a:effectLst/>
                          <a:latin typeface="+mn-lt"/>
                          <a:ea typeface="+mn-ea"/>
                          <a:cs typeface="+mn-cs"/>
                        </a:rPr>
                        <a:t>locations, processes, and organizations</a:t>
                      </a:r>
                      <a:endParaRPr lang="en-US" sz="1400" kern="1200" dirty="0">
                        <a:solidFill>
                          <a:schemeClr val="dk1"/>
                        </a:solidFill>
                        <a:effectLst/>
                        <a:latin typeface="+mn-lt"/>
                        <a:ea typeface="+mn-ea"/>
                        <a:cs typeface="+mn-cs"/>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3200" b="0" kern="1200" dirty="0" smtClean="0">
                          <a:solidFill>
                            <a:schemeClr val="dk1"/>
                          </a:solidFill>
                          <a:effectLst/>
                          <a:latin typeface="+mj-lt"/>
                          <a:ea typeface="+mn-ea"/>
                          <a:cs typeface="+mn-cs"/>
                        </a:rPr>
                        <a:t>×</a:t>
                      </a:r>
                      <a:endParaRPr lang="en-US" sz="3200" b="0" kern="1200" dirty="0" smtClean="0">
                        <a:solidFill>
                          <a:schemeClr val="dk1"/>
                        </a:solidFill>
                        <a:effectLst/>
                        <a:latin typeface="+mj-lt"/>
                        <a:ea typeface="Calibri" panose="020F0502020204030204" pitchFamily="34" charset="0"/>
                        <a:cs typeface="Times New Roman" panose="02020603050405020304" pitchFamily="18" charset="0"/>
                      </a:endParaRPr>
                    </a:p>
                  </a:txBody>
                  <a:tcPr marL="8890" marR="8890" marT="0" marB="0" anchor="ctr"/>
                </a:tc>
                <a:extLst>
                  <a:ext uri="{0D108BD9-81ED-4DB2-BD59-A6C34878D82A}">
                    <a16:rowId xmlns:a16="http://schemas.microsoft.com/office/drawing/2014/main" val="586519062"/>
                  </a:ext>
                </a:extLst>
              </a:tr>
              <a:tr h="658022">
                <a:tc>
                  <a:txBody>
                    <a:bodyPr/>
                    <a:lstStyle/>
                    <a:p>
                      <a:pPr marL="120650" marR="0" indent="0" algn="l" defTabSz="457200" rtl="0" eaLnBrk="1" fontAlgn="ctr" latinLnBrk="0" hangingPunct="1">
                        <a:lnSpc>
                          <a:spcPct val="107000"/>
                        </a:lnSpc>
                        <a:spcBef>
                          <a:spcPts val="300"/>
                        </a:spcBef>
                        <a:spcAft>
                          <a:spcPts val="300"/>
                        </a:spcAft>
                      </a:pPr>
                      <a:r>
                        <a:rPr lang="en-US" sz="1400" kern="1200" dirty="0">
                          <a:solidFill>
                            <a:schemeClr val="dk1"/>
                          </a:solidFill>
                          <a:effectLst/>
                          <a:latin typeface="+mn-lt"/>
                          <a:ea typeface="+mn-ea"/>
                          <a:cs typeface="+mn-cs"/>
                        </a:rPr>
                        <a:t>Program </a:t>
                      </a:r>
                      <a:r>
                        <a:rPr lang="en-US" sz="1400" kern="1200" dirty="0" smtClean="0">
                          <a:solidFill>
                            <a:schemeClr val="dk1"/>
                          </a:solidFill>
                          <a:effectLst/>
                          <a:latin typeface="+mn-lt"/>
                          <a:ea typeface="+mn-ea"/>
                          <a:cs typeface="+mn-cs"/>
                        </a:rPr>
                        <a:t>assessments </a:t>
                      </a:r>
                      <a:r>
                        <a:rPr lang="en-US" sz="1400" kern="1200" dirty="0">
                          <a:solidFill>
                            <a:schemeClr val="dk1"/>
                          </a:solidFill>
                          <a:effectLst/>
                          <a:latin typeface="+mn-lt"/>
                          <a:ea typeface="+mn-ea"/>
                          <a:cs typeface="+mn-cs"/>
                        </a:rPr>
                        <a:t>by </a:t>
                      </a:r>
                      <a:r>
                        <a:rPr lang="en-US" sz="1400" kern="1200" dirty="0" smtClean="0">
                          <a:solidFill>
                            <a:schemeClr val="dk1"/>
                          </a:solidFill>
                          <a:effectLst/>
                          <a:latin typeface="+mn-lt"/>
                          <a:ea typeface="+mn-ea"/>
                          <a:cs typeface="+mn-cs"/>
                        </a:rPr>
                        <a:t>external entities (e.g., Command inspections</a:t>
                      </a: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third-party certifications, recertification)</a:t>
                      </a:r>
                      <a:endParaRPr lang="en-US" sz="1400" kern="1200" dirty="0">
                        <a:solidFill>
                          <a:schemeClr val="dk1"/>
                        </a:solidFill>
                        <a:effectLst/>
                        <a:latin typeface="+mn-lt"/>
                        <a:ea typeface="+mn-ea"/>
                        <a:cs typeface="+mn-cs"/>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algn="ctr">
                        <a:lnSpc>
                          <a:spcPct val="107000"/>
                        </a:lnSpc>
                        <a:spcBef>
                          <a:spcPts val="300"/>
                        </a:spcBef>
                        <a:spcAft>
                          <a:spcPts val="300"/>
                        </a:spcAft>
                      </a:pPr>
                      <a:endParaRPr lang="en-US" sz="3200" dirty="0">
                        <a:effectLst/>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8890" marR="8890" marT="0" marB="0" anchor="ctr"/>
                </a:tc>
                <a:extLst>
                  <a:ext uri="{0D108BD9-81ED-4DB2-BD59-A6C34878D82A}">
                    <a16:rowId xmlns:a16="http://schemas.microsoft.com/office/drawing/2014/main" val="26127433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1300849"/>
              </p:ext>
            </p:extLst>
          </p:nvPr>
        </p:nvGraphicFramePr>
        <p:xfrm>
          <a:off x="0" y="4044546"/>
          <a:ext cx="12192005" cy="1384180"/>
        </p:xfrm>
        <a:graphic>
          <a:graphicData uri="http://schemas.openxmlformats.org/drawingml/2006/table">
            <a:tbl>
              <a:tblPr firstRow="1" bandRow="1">
                <a:tableStyleId>{5C22544A-7EE6-4342-B048-85BDC9FD1C3A}</a:tableStyleId>
              </a:tblPr>
              <a:tblGrid>
                <a:gridCol w="2882900">
                  <a:extLst>
                    <a:ext uri="{9D8B030D-6E8A-4147-A177-3AD203B41FA5}">
                      <a16:colId xmlns:a16="http://schemas.microsoft.com/office/drawing/2014/main" val="2706076316"/>
                    </a:ext>
                  </a:extLst>
                </a:gridCol>
                <a:gridCol w="1034345">
                  <a:extLst>
                    <a:ext uri="{9D8B030D-6E8A-4147-A177-3AD203B41FA5}">
                      <a16:colId xmlns:a16="http://schemas.microsoft.com/office/drawing/2014/main" val="2043018364"/>
                    </a:ext>
                  </a:extLst>
                </a:gridCol>
                <a:gridCol w="1034345">
                  <a:extLst>
                    <a:ext uri="{9D8B030D-6E8A-4147-A177-3AD203B41FA5}">
                      <a16:colId xmlns:a16="http://schemas.microsoft.com/office/drawing/2014/main" val="654003701"/>
                    </a:ext>
                  </a:extLst>
                </a:gridCol>
                <a:gridCol w="1034345">
                  <a:extLst>
                    <a:ext uri="{9D8B030D-6E8A-4147-A177-3AD203B41FA5}">
                      <a16:colId xmlns:a16="http://schemas.microsoft.com/office/drawing/2014/main" val="1866589579"/>
                    </a:ext>
                  </a:extLst>
                </a:gridCol>
                <a:gridCol w="1034345">
                  <a:extLst>
                    <a:ext uri="{9D8B030D-6E8A-4147-A177-3AD203B41FA5}">
                      <a16:colId xmlns:a16="http://schemas.microsoft.com/office/drawing/2014/main" val="3443318168"/>
                    </a:ext>
                  </a:extLst>
                </a:gridCol>
                <a:gridCol w="1034345">
                  <a:extLst>
                    <a:ext uri="{9D8B030D-6E8A-4147-A177-3AD203B41FA5}">
                      <a16:colId xmlns:a16="http://schemas.microsoft.com/office/drawing/2014/main" val="1026205471"/>
                    </a:ext>
                  </a:extLst>
                </a:gridCol>
                <a:gridCol w="1034345">
                  <a:extLst>
                    <a:ext uri="{9D8B030D-6E8A-4147-A177-3AD203B41FA5}">
                      <a16:colId xmlns:a16="http://schemas.microsoft.com/office/drawing/2014/main" val="987864715"/>
                    </a:ext>
                  </a:extLst>
                </a:gridCol>
                <a:gridCol w="1034345">
                  <a:extLst>
                    <a:ext uri="{9D8B030D-6E8A-4147-A177-3AD203B41FA5}">
                      <a16:colId xmlns:a16="http://schemas.microsoft.com/office/drawing/2014/main" val="1822828083"/>
                    </a:ext>
                  </a:extLst>
                </a:gridCol>
                <a:gridCol w="1034345">
                  <a:extLst>
                    <a:ext uri="{9D8B030D-6E8A-4147-A177-3AD203B41FA5}">
                      <a16:colId xmlns:a16="http://schemas.microsoft.com/office/drawing/2014/main" val="3343464681"/>
                    </a:ext>
                  </a:extLst>
                </a:gridCol>
                <a:gridCol w="1034345">
                  <a:extLst>
                    <a:ext uri="{9D8B030D-6E8A-4147-A177-3AD203B41FA5}">
                      <a16:colId xmlns:a16="http://schemas.microsoft.com/office/drawing/2014/main" val="4067296461"/>
                    </a:ext>
                  </a:extLst>
                </a:gridCol>
              </a:tblGrid>
              <a:tr h="714429">
                <a:tc>
                  <a:txBody>
                    <a:bodyPr/>
                    <a:lstStyle/>
                    <a:p>
                      <a:pPr algn="l"/>
                      <a:r>
                        <a:rPr lang="en-US" sz="1600" dirty="0" smtClean="0"/>
                        <a:t>Sub-Element</a:t>
                      </a:r>
                      <a:endParaRPr lang="en-US" sz="1600" dirty="0"/>
                    </a:p>
                  </a:txBody>
                  <a:tcPr anchor="ctr">
                    <a:solidFill>
                      <a:schemeClr val="tx2"/>
                    </a:solidFill>
                  </a:tcPr>
                </a:tc>
                <a:tc>
                  <a:txBody>
                    <a:bodyPr/>
                    <a:lstStyle/>
                    <a:p>
                      <a:pPr algn="ctr"/>
                      <a:r>
                        <a:rPr lang="en-US" sz="1400" dirty="0" smtClean="0"/>
                        <a:t>OSHA VPP</a:t>
                      </a:r>
                      <a:endParaRPr lang="en-US" sz="1400" dirty="0"/>
                    </a:p>
                  </a:txBody>
                  <a:tcPr anchor="ctr">
                    <a:solidFill>
                      <a:schemeClr val="tx2"/>
                    </a:solidFill>
                  </a:tcPr>
                </a:tc>
                <a:tc>
                  <a:txBody>
                    <a:bodyPr/>
                    <a:lstStyle/>
                    <a:p>
                      <a:pPr algn="ctr"/>
                      <a:r>
                        <a:rPr lang="en-US" sz="1400" dirty="0" smtClean="0"/>
                        <a:t>OSHA Challenge</a:t>
                      </a:r>
                      <a:endParaRPr lang="en-US" sz="1400" dirty="0"/>
                    </a:p>
                  </a:txBody>
                  <a:tcPr anchor="ctr">
                    <a:solidFill>
                      <a:schemeClr val="tx2"/>
                    </a:solidFill>
                  </a:tcPr>
                </a:tc>
                <a:tc>
                  <a:txBody>
                    <a:bodyPr/>
                    <a:lstStyle/>
                    <a:p>
                      <a:pPr algn="ctr"/>
                      <a:r>
                        <a:rPr lang="en-US" sz="1400" dirty="0" smtClean="0"/>
                        <a:t>ANSI Z10</a:t>
                      </a:r>
                      <a:endParaRPr lang="en-US" sz="1400" dirty="0"/>
                    </a:p>
                  </a:txBody>
                  <a:tcPr anchor="ctr">
                    <a:solidFill>
                      <a:schemeClr val="tx2"/>
                    </a:solidFill>
                  </a:tcPr>
                </a:tc>
                <a:tc>
                  <a:txBody>
                    <a:bodyPr/>
                    <a:lstStyle/>
                    <a:p>
                      <a:pPr algn="ctr"/>
                      <a:r>
                        <a:rPr lang="en-US" sz="1400" dirty="0" smtClean="0"/>
                        <a:t>FAA SMS</a:t>
                      </a:r>
                      <a:endParaRPr lang="en-US" sz="1400" dirty="0"/>
                    </a:p>
                  </a:txBody>
                  <a:tcPr anchor="ctr">
                    <a:solidFill>
                      <a:schemeClr val="tx2"/>
                    </a:solidFill>
                  </a:tcPr>
                </a:tc>
                <a:tc>
                  <a:txBody>
                    <a:bodyPr/>
                    <a:lstStyle/>
                    <a:p>
                      <a:pPr algn="ctr"/>
                      <a:r>
                        <a:rPr lang="en-US" sz="1400" dirty="0" smtClean="0"/>
                        <a:t>ISO 45001</a:t>
                      </a:r>
                      <a:endParaRPr lang="en-US" sz="1400" dirty="0"/>
                    </a:p>
                  </a:txBody>
                  <a:tcPr anchor="ctr">
                    <a:solidFill>
                      <a:schemeClr val="tx2"/>
                    </a:solidFill>
                  </a:tcPr>
                </a:tc>
                <a:tc>
                  <a:txBody>
                    <a:bodyPr/>
                    <a:lstStyle/>
                    <a:p>
                      <a:pPr algn="ctr"/>
                      <a:r>
                        <a:rPr lang="en-US" sz="1400" dirty="0" smtClean="0"/>
                        <a:t>AFSMS</a:t>
                      </a:r>
                      <a:endParaRPr lang="en-US" sz="1400" dirty="0"/>
                    </a:p>
                  </a:txBody>
                  <a:tcPr anchor="ctr">
                    <a:solidFill>
                      <a:schemeClr val="tx2"/>
                    </a:solidFill>
                  </a:tcPr>
                </a:tc>
                <a:tc>
                  <a:txBody>
                    <a:bodyPr/>
                    <a:lstStyle/>
                    <a:p>
                      <a:pPr algn="ctr"/>
                      <a:r>
                        <a:rPr lang="en-US" sz="1400" dirty="0" smtClean="0"/>
                        <a:t>ASHMS</a:t>
                      </a:r>
                      <a:endParaRPr lang="en-US" sz="1400" dirty="0"/>
                    </a:p>
                  </a:txBody>
                  <a:tcPr anchor="ctr">
                    <a:solidFill>
                      <a:schemeClr val="tx2"/>
                    </a:solidFill>
                  </a:tcPr>
                </a:tc>
                <a:tc>
                  <a:txBody>
                    <a:bodyPr/>
                    <a:lstStyle/>
                    <a:p>
                      <a:pPr algn="ctr"/>
                      <a:r>
                        <a:rPr lang="en-US" sz="1400" dirty="0" smtClean="0"/>
                        <a:t>ASOHMS</a:t>
                      </a:r>
                      <a:r>
                        <a:rPr lang="en-US" sz="1400" baseline="0" dirty="0" smtClean="0"/>
                        <a:t> /CE-SOHMS</a:t>
                      </a:r>
                      <a:endParaRPr lang="en-US" sz="1400" dirty="0"/>
                    </a:p>
                  </a:txBody>
                  <a:tcPr anchor="ctr">
                    <a:solidFill>
                      <a:schemeClr val="tx2"/>
                    </a:solidFill>
                  </a:tcPr>
                </a:tc>
                <a:tc>
                  <a:txBody>
                    <a:bodyPr/>
                    <a:lstStyle/>
                    <a:p>
                      <a:pPr algn="ctr"/>
                      <a:r>
                        <a:rPr lang="en-US" sz="1400" dirty="0" smtClean="0"/>
                        <a:t>Navy SMS</a:t>
                      </a:r>
                      <a:endParaRPr lang="en-US" sz="1400" dirty="0"/>
                    </a:p>
                  </a:txBody>
                  <a:tcPr anchor="ctr">
                    <a:solidFill>
                      <a:schemeClr val="tx2"/>
                    </a:solidFill>
                  </a:tcPr>
                </a:tc>
                <a:extLst>
                  <a:ext uri="{0D108BD9-81ED-4DB2-BD59-A6C34878D82A}">
                    <a16:rowId xmlns:a16="http://schemas.microsoft.com/office/drawing/2014/main" val="2043826614"/>
                  </a:ext>
                </a:extLst>
              </a:tr>
              <a:tr h="652660">
                <a:tc>
                  <a:txBody>
                    <a:bodyPr/>
                    <a:lstStyle/>
                    <a:p>
                      <a:pPr marL="120650" marR="0" indent="0" algn="l" defTabSz="457200" rtl="0" eaLnBrk="1" fontAlgn="ctr" latinLnBrk="0" hangingPunct="1">
                        <a:lnSpc>
                          <a:spcPct val="107000"/>
                        </a:lnSpc>
                        <a:spcBef>
                          <a:spcPts val="300"/>
                        </a:spcBef>
                        <a:spcAft>
                          <a:spcPts val="300"/>
                        </a:spcAft>
                      </a:pPr>
                      <a:r>
                        <a:rPr lang="en-US" sz="1400" kern="1200" dirty="0" smtClean="0">
                          <a:solidFill>
                            <a:schemeClr val="dk1"/>
                          </a:solidFill>
                          <a:effectLst/>
                          <a:latin typeface="+mn-lt"/>
                          <a:ea typeface="+mn-ea"/>
                          <a:cs typeface="+mn-cs"/>
                        </a:rPr>
                        <a:t>Institutionalization of best practices and lessons learned</a:t>
                      </a:r>
                      <a:endParaRPr lang="en-US" sz="1400" kern="1200" dirty="0">
                        <a:solidFill>
                          <a:schemeClr val="dk1"/>
                        </a:solidFill>
                        <a:effectLst/>
                        <a:latin typeface="+mn-lt"/>
                        <a:ea typeface="+mn-ea"/>
                        <a:cs typeface="+mn-cs"/>
                      </a:endParaRPr>
                    </a:p>
                  </a:txBody>
                  <a:tcPr marL="8890" marR="889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j-lt"/>
                          <a:ea typeface="+mn-ea"/>
                          <a:cs typeface="+mn-cs"/>
                        </a:rPr>
                        <a:t>×</a:t>
                      </a:r>
                      <a:endParaRPr kumimoji="0" lang="en-US"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6519062"/>
                  </a:ext>
                </a:extLst>
              </a:tr>
            </a:tbl>
          </a:graphicData>
        </a:graphic>
      </p:graphicFrame>
    </p:spTree>
    <p:extLst>
      <p:ext uri="{BB962C8B-B14F-4D97-AF65-F5344CB8AC3E}">
        <p14:creationId xmlns:p14="http://schemas.microsoft.com/office/powerpoint/2010/main" val="15713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Organizational Goals and Priorities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
        <p:nvSpPr>
          <p:cNvPr id="9" name="Oval 8"/>
          <p:cNvSpPr/>
          <p:nvPr/>
        </p:nvSpPr>
        <p:spPr>
          <a:xfrm>
            <a:off x="1600742" y="1511300"/>
            <a:ext cx="8990517" cy="4114800"/>
          </a:xfrm>
          <a:prstGeom prst="ellipse">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a:solidFill>
                  <a:schemeClr val="accent1"/>
                </a:solidFill>
              </a:ln>
            </a:endParaRPr>
          </a:p>
        </p:txBody>
      </p:sp>
      <p:sp>
        <p:nvSpPr>
          <p:cNvPr id="10" name="Freeform 9"/>
          <p:cNvSpPr/>
          <p:nvPr/>
        </p:nvSpPr>
        <p:spPr>
          <a:xfrm>
            <a:off x="7993869" y="1359118"/>
            <a:ext cx="2560320" cy="1188720"/>
          </a:xfrm>
          <a:custGeom>
            <a:avLst/>
            <a:gdLst>
              <a:gd name="connsiteX0" fmla="*/ 0 w 2285363"/>
              <a:gd name="connsiteY0" fmla="*/ 198177 h 1189036"/>
              <a:gd name="connsiteX1" fmla="*/ 198177 w 2285363"/>
              <a:gd name="connsiteY1" fmla="*/ 0 h 1189036"/>
              <a:gd name="connsiteX2" fmla="*/ 2087186 w 2285363"/>
              <a:gd name="connsiteY2" fmla="*/ 0 h 1189036"/>
              <a:gd name="connsiteX3" fmla="*/ 2285363 w 2285363"/>
              <a:gd name="connsiteY3" fmla="*/ 198177 h 1189036"/>
              <a:gd name="connsiteX4" fmla="*/ 2285363 w 2285363"/>
              <a:gd name="connsiteY4" fmla="*/ 990859 h 1189036"/>
              <a:gd name="connsiteX5" fmla="*/ 2087186 w 2285363"/>
              <a:gd name="connsiteY5" fmla="*/ 1189036 h 1189036"/>
              <a:gd name="connsiteX6" fmla="*/ 198177 w 2285363"/>
              <a:gd name="connsiteY6" fmla="*/ 1189036 h 1189036"/>
              <a:gd name="connsiteX7" fmla="*/ 0 w 2285363"/>
              <a:gd name="connsiteY7" fmla="*/ 990859 h 1189036"/>
              <a:gd name="connsiteX8" fmla="*/ 0 w 2285363"/>
              <a:gd name="connsiteY8" fmla="*/ 198177 h 118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363" h="1189036">
                <a:moveTo>
                  <a:pt x="0" y="198177"/>
                </a:moveTo>
                <a:cubicBezTo>
                  <a:pt x="0" y="88727"/>
                  <a:pt x="88727" y="0"/>
                  <a:pt x="198177" y="0"/>
                </a:cubicBezTo>
                <a:lnTo>
                  <a:pt x="2087186" y="0"/>
                </a:lnTo>
                <a:cubicBezTo>
                  <a:pt x="2196636" y="0"/>
                  <a:pt x="2285363" y="88727"/>
                  <a:pt x="2285363" y="198177"/>
                </a:cubicBezTo>
                <a:lnTo>
                  <a:pt x="2285363" y="990859"/>
                </a:lnTo>
                <a:cubicBezTo>
                  <a:pt x="2285363" y="1100309"/>
                  <a:pt x="2196636" y="1189036"/>
                  <a:pt x="2087186" y="1189036"/>
                </a:cubicBezTo>
                <a:lnTo>
                  <a:pt x="198177" y="1189036"/>
                </a:lnTo>
                <a:cubicBezTo>
                  <a:pt x="88727" y="1189036"/>
                  <a:pt x="0" y="1100309"/>
                  <a:pt x="0" y="990859"/>
                </a:cubicBezTo>
                <a:lnTo>
                  <a:pt x="0" y="198177"/>
                </a:lnTo>
                <a:close/>
              </a:path>
            </a:pathLst>
          </a:custGeom>
          <a:solidFill>
            <a:srgbClr val="17375E"/>
          </a:solidFill>
          <a:ln>
            <a:no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34244" tIns="134244" rIns="134244" bIns="94620" numCol="1" spcCol="1270" anchor="ctr" anchorCtr="0">
            <a:noAutofit/>
          </a:bodyPr>
          <a:lstStyle/>
          <a:p>
            <a:pPr lvl="0" algn="ctr" defTabSz="889000">
              <a:lnSpc>
                <a:spcPct val="100000"/>
              </a:lnSpc>
              <a:spcBef>
                <a:spcPct val="0"/>
              </a:spcBef>
              <a:spcAft>
                <a:spcPts val="200"/>
              </a:spcAft>
            </a:pPr>
            <a:r>
              <a:rPr lang="en-US" sz="2200" b="1" kern="1200" dirty="0" smtClean="0">
                <a:solidFill>
                  <a:schemeClr val="bg1">
                    <a:lumMod val="95000"/>
                  </a:schemeClr>
                </a:solidFill>
                <a:latin typeface="Arial" panose="020B0604020202020204" pitchFamily="34" charset="0"/>
                <a:cs typeface="Arial" panose="020B0604020202020204" pitchFamily="34" charset="0"/>
              </a:rPr>
              <a:t>Reduce </a:t>
            </a:r>
            <a:r>
              <a:rPr lang="en-US" sz="2200" b="1" dirty="0" smtClean="0">
                <a:solidFill>
                  <a:schemeClr val="bg1">
                    <a:lumMod val="95000"/>
                  </a:schemeClr>
                </a:solidFill>
                <a:latin typeface="Arial" panose="020B0604020202020204" pitchFamily="34" charset="0"/>
                <a:cs typeface="Arial" panose="020B0604020202020204" pitchFamily="34" charset="0"/>
              </a:rPr>
              <a:t>injuries and illnesse</a:t>
            </a:r>
            <a:r>
              <a:rPr lang="en-US" sz="2200" b="1" kern="1200" dirty="0" smtClean="0">
                <a:solidFill>
                  <a:schemeClr val="bg1">
                    <a:lumMod val="95000"/>
                  </a:schemeClr>
                </a:solidFill>
                <a:latin typeface="Arial" panose="020B0604020202020204" pitchFamily="34" charset="0"/>
                <a:cs typeface="Arial" panose="020B0604020202020204" pitchFamily="34" charset="0"/>
              </a:rPr>
              <a:t>s</a:t>
            </a:r>
            <a:endParaRPr lang="en-US" sz="2200" dirty="0">
              <a:solidFill>
                <a:schemeClr val="bg1">
                  <a:lumMod val="95000"/>
                </a:schemeClr>
              </a:solidFill>
              <a:latin typeface="Arial" panose="020B0604020202020204" pitchFamily="34" charset="0"/>
              <a:cs typeface="Arial" panose="020B0604020202020204" pitchFamily="34" charset="0"/>
            </a:endParaRPr>
          </a:p>
        </p:txBody>
      </p:sp>
      <p:sp>
        <p:nvSpPr>
          <p:cNvPr id="11" name="Freeform 10"/>
          <p:cNvSpPr/>
          <p:nvPr/>
        </p:nvSpPr>
        <p:spPr>
          <a:xfrm>
            <a:off x="388959" y="3009900"/>
            <a:ext cx="2560320" cy="1371600"/>
          </a:xfrm>
          <a:custGeom>
            <a:avLst/>
            <a:gdLst>
              <a:gd name="connsiteX0" fmla="*/ 0 w 2285363"/>
              <a:gd name="connsiteY0" fmla="*/ 198177 h 1189036"/>
              <a:gd name="connsiteX1" fmla="*/ 198177 w 2285363"/>
              <a:gd name="connsiteY1" fmla="*/ 0 h 1189036"/>
              <a:gd name="connsiteX2" fmla="*/ 2087186 w 2285363"/>
              <a:gd name="connsiteY2" fmla="*/ 0 h 1189036"/>
              <a:gd name="connsiteX3" fmla="*/ 2285363 w 2285363"/>
              <a:gd name="connsiteY3" fmla="*/ 198177 h 1189036"/>
              <a:gd name="connsiteX4" fmla="*/ 2285363 w 2285363"/>
              <a:gd name="connsiteY4" fmla="*/ 990859 h 1189036"/>
              <a:gd name="connsiteX5" fmla="*/ 2087186 w 2285363"/>
              <a:gd name="connsiteY5" fmla="*/ 1189036 h 1189036"/>
              <a:gd name="connsiteX6" fmla="*/ 198177 w 2285363"/>
              <a:gd name="connsiteY6" fmla="*/ 1189036 h 1189036"/>
              <a:gd name="connsiteX7" fmla="*/ 0 w 2285363"/>
              <a:gd name="connsiteY7" fmla="*/ 990859 h 1189036"/>
              <a:gd name="connsiteX8" fmla="*/ 0 w 2285363"/>
              <a:gd name="connsiteY8" fmla="*/ 198177 h 118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363" h="1189036">
                <a:moveTo>
                  <a:pt x="0" y="198177"/>
                </a:moveTo>
                <a:cubicBezTo>
                  <a:pt x="0" y="88727"/>
                  <a:pt x="88727" y="0"/>
                  <a:pt x="198177" y="0"/>
                </a:cubicBezTo>
                <a:lnTo>
                  <a:pt x="2087186" y="0"/>
                </a:lnTo>
                <a:cubicBezTo>
                  <a:pt x="2196636" y="0"/>
                  <a:pt x="2285363" y="88727"/>
                  <a:pt x="2285363" y="198177"/>
                </a:cubicBezTo>
                <a:lnTo>
                  <a:pt x="2285363" y="990859"/>
                </a:lnTo>
                <a:cubicBezTo>
                  <a:pt x="2285363" y="1100309"/>
                  <a:pt x="2196636" y="1189036"/>
                  <a:pt x="2087186" y="1189036"/>
                </a:cubicBezTo>
                <a:lnTo>
                  <a:pt x="198177" y="1189036"/>
                </a:lnTo>
                <a:cubicBezTo>
                  <a:pt x="88727" y="1189036"/>
                  <a:pt x="0" y="1100309"/>
                  <a:pt x="0" y="990859"/>
                </a:cubicBezTo>
                <a:lnTo>
                  <a:pt x="0" y="198177"/>
                </a:lnTo>
                <a:close/>
              </a:path>
            </a:pathLst>
          </a:custGeom>
          <a:solidFill>
            <a:srgbClr val="17375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4244" tIns="134244" rIns="134244" bIns="94620" numCol="1" spcCol="1270" anchor="ctr" anchorCtr="0">
            <a:noAutofit/>
          </a:bodyPr>
          <a:lstStyle/>
          <a:p>
            <a:pPr lvl="0" algn="ctr" defTabSz="889000">
              <a:lnSpc>
                <a:spcPct val="100000"/>
              </a:lnSpc>
              <a:spcBef>
                <a:spcPct val="0"/>
              </a:spcBef>
              <a:spcAft>
                <a:spcPts val="200"/>
              </a:spcAft>
            </a:pPr>
            <a:r>
              <a:rPr lang="en-US" sz="2200" b="1" kern="1200" dirty="0" smtClean="0">
                <a:solidFill>
                  <a:schemeClr val="bg1">
                    <a:lumMod val="95000"/>
                  </a:schemeClr>
                </a:solidFill>
                <a:latin typeface="Arial" panose="020B0604020202020204" pitchFamily="34" charset="0"/>
                <a:cs typeface="Arial" panose="020B0604020202020204" pitchFamily="34" charset="0"/>
              </a:rPr>
              <a:t>Allow flexibility in conformance to SMS requirements</a:t>
            </a:r>
            <a:endParaRPr lang="en-US" sz="2200" dirty="0">
              <a:solidFill>
                <a:schemeClr val="bg1">
                  <a:lumMod val="95000"/>
                </a:schemeClr>
              </a:solidFill>
              <a:latin typeface="Arial" panose="020B0604020202020204" pitchFamily="34" charset="0"/>
              <a:cs typeface="Arial" panose="020B0604020202020204" pitchFamily="34" charset="0"/>
            </a:endParaRPr>
          </a:p>
        </p:txBody>
      </p:sp>
      <p:sp>
        <p:nvSpPr>
          <p:cNvPr id="12" name="Freeform 11"/>
          <p:cNvSpPr/>
          <p:nvPr/>
        </p:nvSpPr>
        <p:spPr>
          <a:xfrm>
            <a:off x="1681341" y="1359118"/>
            <a:ext cx="2560320" cy="1188720"/>
          </a:xfrm>
          <a:custGeom>
            <a:avLst/>
            <a:gdLst>
              <a:gd name="connsiteX0" fmla="*/ 0 w 2285363"/>
              <a:gd name="connsiteY0" fmla="*/ 198177 h 1189036"/>
              <a:gd name="connsiteX1" fmla="*/ 198177 w 2285363"/>
              <a:gd name="connsiteY1" fmla="*/ 0 h 1189036"/>
              <a:gd name="connsiteX2" fmla="*/ 2087186 w 2285363"/>
              <a:gd name="connsiteY2" fmla="*/ 0 h 1189036"/>
              <a:gd name="connsiteX3" fmla="*/ 2285363 w 2285363"/>
              <a:gd name="connsiteY3" fmla="*/ 198177 h 1189036"/>
              <a:gd name="connsiteX4" fmla="*/ 2285363 w 2285363"/>
              <a:gd name="connsiteY4" fmla="*/ 990859 h 1189036"/>
              <a:gd name="connsiteX5" fmla="*/ 2087186 w 2285363"/>
              <a:gd name="connsiteY5" fmla="*/ 1189036 h 1189036"/>
              <a:gd name="connsiteX6" fmla="*/ 198177 w 2285363"/>
              <a:gd name="connsiteY6" fmla="*/ 1189036 h 1189036"/>
              <a:gd name="connsiteX7" fmla="*/ 0 w 2285363"/>
              <a:gd name="connsiteY7" fmla="*/ 990859 h 1189036"/>
              <a:gd name="connsiteX8" fmla="*/ 0 w 2285363"/>
              <a:gd name="connsiteY8" fmla="*/ 198177 h 118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363" h="1189036">
                <a:moveTo>
                  <a:pt x="0" y="198177"/>
                </a:moveTo>
                <a:cubicBezTo>
                  <a:pt x="0" y="88727"/>
                  <a:pt x="88727" y="0"/>
                  <a:pt x="198177" y="0"/>
                </a:cubicBezTo>
                <a:lnTo>
                  <a:pt x="2087186" y="0"/>
                </a:lnTo>
                <a:cubicBezTo>
                  <a:pt x="2196636" y="0"/>
                  <a:pt x="2285363" y="88727"/>
                  <a:pt x="2285363" y="198177"/>
                </a:cubicBezTo>
                <a:lnTo>
                  <a:pt x="2285363" y="990859"/>
                </a:lnTo>
                <a:cubicBezTo>
                  <a:pt x="2285363" y="1100309"/>
                  <a:pt x="2196636" y="1189036"/>
                  <a:pt x="2087186" y="1189036"/>
                </a:cubicBezTo>
                <a:lnTo>
                  <a:pt x="198177" y="1189036"/>
                </a:lnTo>
                <a:cubicBezTo>
                  <a:pt x="88727" y="1189036"/>
                  <a:pt x="0" y="1100309"/>
                  <a:pt x="0" y="990859"/>
                </a:cubicBezTo>
                <a:lnTo>
                  <a:pt x="0" y="198177"/>
                </a:lnTo>
                <a:close/>
              </a:path>
            </a:pathLst>
          </a:custGeom>
          <a:solidFill>
            <a:srgbClr val="16365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4244" tIns="134244" rIns="134244" bIns="94620" numCol="1" spcCol="1270" anchor="ctr" anchorCtr="0">
            <a:noAutofit/>
          </a:bodyPr>
          <a:lstStyle/>
          <a:p>
            <a:pPr lvl="0" algn="ctr" defTabSz="889000">
              <a:lnSpc>
                <a:spcPct val="100000"/>
              </a:lnSpc>
              <a:spcBef>
                <a:spcPct val="0"/>
              </a:spcBef>
              <a:spcAft>
                <a:spcPts val="200"/>
              </a:spcAft>
            </a:pPr>
            <a:r>
              <a:rPr lang="en-US" sz="2200" b="1" kern="1200" dirty="0" smtClean="0">
                <a:solidFill>
                  <a:schemeClr val="bg1">
                    <a:lumMod val="95000"/>
                  </a:schemeClr>
                </a:solidFill>
                <a:latin typeface="Arial" panose="020B0604020202020204" pitchFamily="34" charset="0"/>
                <a:cs typeface="Arial" panose="020B0604020202020204" pitchFamily="34" charset="0"/>
              </a:rPr>
              <a:t>Meet a DoD Component requirement</a:t>
            </a:r>
            <a:endParaRPr lang="en-US" sz="2200" dirty="0">
              <a:solidFill>
                <a:schemeClr val="bg1">
                  <a:lumMod val="95000"/>
                </a:schemeClr>
              </a:solidFill>
              <a:latin typeface="Arial" panose="020B0604020202020204" pitchFamily="34" charset="0"/>
              <a:cs typeface="Arial" panose="020B0604020202020204" pitchFamily="34" charset="0"/>
            </a:endParaRPr>
          </a:p>
        </p:txBody>
      </p:sp>
      <p:sp>
        <p:nvSpPr>
          <p:cNvPr id="13" name="Rounded Rectangle 12"/>
          <p:cNvSpPr/>
          <p:nvPr/>
        </p:nvSpPr>
        <p:spPr>
          <a:xfrm>
            <a:off x="4132033" y="2598965"/>
            <a:ext cx="3927934" cy="1939471"/>
          </a:xfrm>
          <a:prstGeom prst="roundRect">
            <a:avLst>
              <a:gd name="adj" fmla="val 20230"/>
            </a:avLst>
          </a:prstGeom>
          <a:solidFill>
            <a:schemeClr val="bg1">
              <a:lumMod val="95000"/>
            </a:schemeClr>
          </a:solidFill>
          <a:ln>
            <a:noFill/>
          </a:ln>
          <a:effectLst>
            <a:outerShdw blurRad="40005" dist="2286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3600" b="1" dirty="0" smtClean="0">
                <a:solidFill>
                  <a:schemeClr val="tx2">
                    <a:lumMod val="75000"/>
                  </a:schemeClr>
                </a:solidFill>
                <a:effectLst>
                  <a:reflection endPos="0" fadeDir="0" sx="0" sy="0"/>
                </a:effectLst>
                <a:latin typeface="Arial"/>
                <a:ea typeface="Calibri"/>
                <a:cs typeface="Times New Roman"/>
              </a:rPr>
              <a:t>What are you trying to accomplish?</a:t>
            </a:r>
            <a:endParaRPr lang="en-US" sz="1200" dirty="0">
              <a:solidFill>
                <a:schemeClr val="tx2">
                  <a:lumMod val="75000"/>
                </a:schemeClr>
              </a:solidFill>
              <a:effectLst/>
              <a:ea typeface="Calibri"/>
              <a:cs typeface="Times New Roman"/>
            </a:endParaRPr>
          </a:p>
        </p:txBody>
      </p:sp>
      <p:sp>
        <p:nvSpPr>
          <p:cNvPr id="14" name="Freeform 13"/>
          <p:cNvSpPr/>
          <p:nvPr/>
        </p:nvSpPr>
        <p:spPr>
          <a:xfrm>
            <a:off x="4837605" y="955674"/>
            <a:ext cx="2560320" cy="1188720"/>
          </a:xfrm>
          <a:custGeom>
            <a:avLst/>
            <a:gdLst>
              <a:gd name="connsiteX0" fmla="*/ 0 w 2285363"/>
              <a:gd name="connsiteY0" fmla="*/ 198177 h 1189036"/>
              <a:gd name="connsiteX1" fmla="*/ 198177 w 2285363"/>
              <a:gd name="connsiteY1" fmla="*/ 0 h 1189036"/>
              <a:gd name="connsiteX2" fmla="*/ 2087186 w 2285363"/>
              <a:gd name="connsiteY2" fmla="*/ 0 h 1189036"/>
              <a:gd name="connsiteX3" fmla="*/ 2285363 w 2285363"/>
              <a:gd name="connsiteY3" fmla="*/ 198177 h 1189036"/>
              <a:gd name="connsiteX4" fmla="*/ 2285363 w 2285363"/>
              <a:gd name="connsiteY4" fmla="*/ 990859 h 1189036"/>
              <a:gd name="connsiteX5" fmla="*/ 2087186 w 2285363"/>
              <a:gd name="connsiteY5" fmla="*/ 1189036 h 1189036"/>
              <a:gd name="connsiteX6" fmla="*/ 198177 w 2285363"/>
              <a:gd name="connsiteY6" fmla="*/ 1189036 h 1189036"/>
              <a:gd name="connsiteX7" fmla="*/ 0 w 2285363"/>
              <a:gd name="connsiteY7" fmla="*/ 990859 h 1189036"/>
              <a:gd name="connsiteX8" fmla="*/ 0 w 2285363"/>
              <a:gd name="connsiteY8" fmla="*/ 198177 h 118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363" h="1189036">
                <a:moveTo>
                  <a:pt x="0" y="198177"/>
                </a:moveTo>
                <a:cubicBezTo>
                  <a:pt x="0" y="88727"/>
                  <a:pt x="88727" y="0"/>
                  <a:pt x="198177" y="0"/>
                </a:cubicBezTo>
                <a:lnTo>
                  <a:pt x="2087186" y="0"/>
                </a:lnTo>
                <a:cubicBezTo>
                  <a:pt x="2196636" y="0"/>
                  <a:pt x="2285363" y="88727"/>
                  <a:pt x="2285363" y="198177"/>
                </a:cubicBezTo>
                <a:lnTo>
                  <a:pt x="2285363" y="990859"/>
                </a:lnTo>
                <a:cubicBezTo>
                  <a:pt x="2285363" y="1100309"/>
                  <a:pt x="2196636" y="1189036"/>
                  <a:pt x="2087186" y="1189036"/>
                </a:cubicBezTo>
                <a:lnTo>
                  <a:pt x="198177" y="1189036"/>
                </a:lnTo>
                <a:cubicBezTo>
                  <a:pt x="88727" y="1189036"/>
                  <a:pt x="0" y="1100309"/>
                  <a:pt x="0" y="990859"/>
                </a:cubicBezTo>
                <a:lnTo>
                  <a:pt x="0" y="198177"/>
                </a:lnTo>
                <a:close/>
              </a:path>
            </a:pathLst>
          </a:custGeom>
          <a:solidFill>
            <a:srgbClr val="17375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4244" tIns="134244" rIns="134244" bIns="94620" numCol="1" spcCol="1270" anchor="ctr" anchorCtr="0">
            <a:noAutofit/>
          </a:bodyPr>
          <a:lstStyle/>
          <a:p>
            <a:pPr lvl="0" algn="ctr" defTabSz="889000">
              <a:lnSpc>
                <a:spcPct val="100000"/>
              </a:lnSpc>
              <a:spcBef>
                <a:spcPct val="0"/>
              </a:spcBef>
              <a:spcAft>
                <a:spcPts val="200"/>
              </a:spcAft>
            </a:pPr>
            <a:r>
              <a:rPr lang="en-US" sz="2200" b="1" kern="1200" dirty="0" smtClean="0">
                <a:solidFill>
                  <a:schemeClr val="bg1">
                    <a:lumMod val="95000"/>
                  </a:schemeClr>
                </a:solidFill>
                <a:latin typeface="Arial" panose="020B0604020202020204" pitchFamily="34" charset="0"/>
                <a:cs typeface="Arial" panose="020B0604020202020204" pitchFamily="34" charset="0"/>
              </a:rPr>
              <a:t>Enhance the organization’s mission</a:t>
            </a:r>
            <a:endParaRPr lang="en-US" sz="2200" kern="1200" dirty="0">
              <a:solidFill>
                <a:schemeClr val="bg1">
                  <a:lumMod val="95000"/>
                </a:schemeClr>
              </a:solidFill>
              <a:latin typeface="Arial" panose="020B0604020202020204" pitchFamily="34" charset="0"/>
              <a:cs typeface="Arial" panose="020B0604020202020204" pitchFamily="34" charset="0"/>
            </a:endParaRPr>
          </a:p>
        </p:txBody>
      </p:sp>
      <p:sp>
        <p:nvSpPr>
          <p:cNvPr id="15" name="Freeform 14"/>
          <p:cNvSpPr/>
          <p:nvPr/>
        </p:nvSpPr>
        <p:spPr>
          <a:xfrm>
            <a:off x="9286253" y="3009900"/>
            <a:ext cx="2560320" cy="1371600"/>
          </a:xfrm>
          <a:custGeom>
            <a:avLst/>
            <a:gdLst>
              <a:gd name="connsiteX0" fmla="*/ 0 w 2285363"/>
              <a:gd name="connsiteY0" fmla="*/ 198177 h 1189036"/>
              <a:gd name="connsiteX1" fmla="*/ 198177 w 2285363"/>
              <a:gd name="connsiteY1" fmla="*/ 0 h 1189036"/>
              <a:gd name="connsiteX2" fmla="*/ 2087186 w 2285363"/>
              <a:gd name="connsiteY2" fmla="*/ 0 h 1189036"/>
              <a:gd name="connsiteX3" fmla="*/ 2285363 w 2285363"/>
              <a:gd name="connsiteY3" fmla="*/ 198177 h 1189036"/>
              <a:gd name="connsiteX4" fmla="*/ 2285363 w 2285363"/>
              <a:gd name="connsiteY4" fmla="*/ 990859 h 1189036"/>
              <a:gd name="connsiteX5" fmla="*/ 2087186 w 2285363"/>
              <a:gd name="connsiteY5" fmla="*/ 1189036 h 1189036"/>
              <a:gd name="connsiteX6" fmla="*/ 198177 w 2285363"/>
              <a:gd name="connsiteY6" fmla="*/ 1189036 h 1189036"/>
              <a:gd name="connsiteX7" fmla="*/ 0 w 2285363"/>
              <a:gd name="connsiteY7" fmla="*/ 990859 h 1189036"/>
              <a:gd name="connsiteX8" fmla="*/ 0 w 2285363"/>
              <a:gd name="connsiteY8" fmla="*/ 198177 h 118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363" h="1189036">
                <a:moveTo>
                  <a:pt x="0" y="198177"/>
                </a:moveTo>
                <a:cubicBezTo>
                  <a:pt x="0" y="88727"/>
                  <a:pt x="88727" y="0"/>
                  <a:pt x="198177" y="0"/>
                </a:cubicBezTo>
                <a:lnTo>
                  <a:pt x="2087186" y="0"/>
                </a:lnTo>
                <a:cubicBezTo>
                  <a:pt x="2196636" y="0"/>
                  <a:pt x="2285363" y="88727"/>
                  <a:pt x="2285363" y="198177"/>
                </a:cubicBezTo>
                <a:lnTo>
                  <a:pt x="2285363" y="990859"/>
                </a:lnTo>
                <a:cubicBezTo>
                  <a:pt x="2285363" y="1100309"/>
                  <a:pt x="2196636" y="1189036"/>
                  <a:pt x="2087186" y="1189036"/>
                </a:cubicBezTo>
                <a:lnTo>
                  <a:pt x="198177" y="1189036"/>
                </a:lnTo>
                <a:cubicBezTo>
                  <a:pt x="88727" y="1189036"/>
                  <a:pt x="0" y="1100309"/>
                  <a:pt x="0" y="990859"/>
                </a:cubicBezTo>
                <a:lnTo>
                  <a:pt x="0" y="198177"/>
                </a:lnTo>
                <a:close/>
              </a:path>
            </a:pathLst>
          </a:custGeom>
          <a:solidFill>
            <a:srgbClr val="17375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4244" tIns="134244" rIns="134244" bIns="94620" numCol="1" spcCol="1270" anchor="ctr" anchorCtr="0">
            <a:noAutofit/>
          </a:bodyPr>
          <a:lstStyle/>
          <a:p>
            <a:pPr lvl="0" algn="ctr" defTabSz="889000">
              <a:lnSpc>
                <a:spcPct val="100000"/>
              </a:lnSpc>
              <a:spcBef>
                <a:spcPct val="0"/>
              </a:spcBef>
              <a:spcAft>
                <a:spcPts val="200"/>
              </a:spcAft>
            </a:pPr>
            <a:r>
              <a:rPr lang="en-US" sz="2200" b="1" kern="1200" dirty="0" smtClean="0">
                <a:solidFill>
                  <a:schemeClr val="bg1">
                    <a:lumMod val="95000"/>
                  </a:schemeClr>
                </a:solidFill>
                <a:latin typeface="Arial" panose="020B0604020202020204" pitchFamily="34" charset="0"/>
                <a:cs typeface="Arial" panose="020B0604020202020204" pitchFamily="34" charset="0"/>
              </a:rPr>
              <a:t>Gain a business advantage</a:t>
            </a:r>
            <a:endParaRPr lang="en-US" sz="2200" dirty="0">
              <a:solidFill>
                <a:schemeClr val="bg1">
                  <a:lumMod val="95000"/>
                </a:schemeClr>
              </a:solidFill>
              <a:latin typeface="Arial" panose="020B0604020202020204" pitchFamily="34" charset="0"/>
              <a:cs typeface="Arial" panose="020B0604020202020204" pitchFamily="34" charset="0"/>
            </a:endParaRPr>
          </a:p>
        </p:txBody>
      </p:sp>
      <p:sp>
        <p:nvSpPr>
          <p:cNvPr id="16" name="Freeform 15"/>
          <p:cNvSpPr/>
          <p:nvPr/>
        </p:nvSpPr>
        <p:spPr>
          <a:xfrm>
            <a:off x="6637987" y="4848603"/>
            <a:ext cx="2560320" cy="1188720"/>
          </a:xfrm>
          <a:custGeom>
            <a:avLst/>
            <a:gdLst>
              <a:gd name="connsiteX0" fmla="*/ 0 w 2285363"/>
              <a:gd name="connsiteY0" fmla="*/ 198177 h 1189036"/>
              <a:gd name="connsiteX1" fmla="*/ 198177 w 2285363"/>
              <a:gd name="connsiteY1" fmla="*/ 0 h 1189036"/>
              <a:gd name="connsiteX2" fmla="*/ 2087186 w 2285363"/>
              <a:gd name="connsiteY2" fmla="*/ 0 h 1189036"/>
              <a:gd name="connsiteX3" fmla="*/ 2285363 w 2285363"/>
              <a:gd name="connsiteY3" fmla="*/ 198177 h 1189036"/>
              <a:gd name="connsiteX4" fmla="*/ 2285363 w 2285363"/>
              <a:gd name="connsiteY4" fmla="*/ 990859 h 1189036"/>
              <a:gd name="connsiteX5" fmla="*/ 2087186 w 2285363"/>
              <a:gd name="connsiteY5" fmla="*/ 1189036 h 1189036"/>
              <a:gd name="connsiteX6" fmla="*/ 198177 w 2285363"/>
              <a:gd name="connsiteY6" fmla="*/ 1189036 h 1189036"/>
              <a:gd name="connsiteX7" fmla="*/ 0 w 2285363"/>
              <a:gd name="connsiteY7" fmla="*/ 990859 h 1189036"/>
              <a:gd name="connsiteX8" fmla="*/ 0 w 2285363"/>
              <a:gd name="connsiteY8" fmla="*/ 198177 h 118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363" h="1189036">
                <a:moveTo>
                  <a:pt x="0" y="198177"/>
                </a:moveTo>
                <a:cubicBezTo>
                  <a:pt x="0" y="88727"/>
                  <a:pt x="88727" y="0"/>
                  <a:pt x="198177" y="0"/>
                </a:cubicBezTo>
                <a:lnTo>
                  <a:pt x="2087186" y="0"/>
                </a:lnTo>
                <a:cubicBezTo>
                  <a:pt x="2196636" y="0"/>
                  <a:pt x="2285363" y="88727"/>
                  <a:pt x="2285363" y="198177"/>
                </a:cubicBezTo>
                <a:lnTo>
                  <a:pt x="2285363" y="990859"/>
                </a:lnTo>
                <a:cubicBezTo>
                  <a:pt x="2285363" y="1100309"/>
                  <a:pt x="2196636" y="1189036"/>
                  <a:pt x="2087186" y="1189036"/>
                </a:cubicBezTo>
                <a:lnTo>
                  <a:pt x="198177" y="1189036"/>
                </a:lnTo>
                <a:cubicBezTo>
                  <a:pt x="88727" y="1189036"/>
                  <a:pt x="0" y="1100309"/>
                  <a:pt x="0" y="990859"/>
                </a:cubicBezTo>
                <a:lnTo>
                  <a:pt x="0" y="198177"/>
                </a:lnTo>
                <a:close/>
              </a:path>
            </a:pathLst>
          </a:custGeom>
          <a:solidFill>
            <a:srgbClr val="17375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4244" tIns="134244" rIns="134244" bIns="94620" numCol="1" spcCol="1270" anchor="ctr" anchorCtr="0">
            <a:noAutofit/>
          </a:bodyPr>
          <a:lstStyle/>
          <a:p>
            <a:pPr lvl="0" algn="ctr" defTabSz="889000">
              <a:lnSpc>
                <a:spcPct val="100000"/>
              </a:lnSpc>
              <a:spcBef>
                <a:spcPct val="0"/>
              </a:spcBef>
              <a:spcAft>
                <a:spcPts val="200"/>
              </a:spcAft>
            </a:pPr>
            <a:r>
              <a:rPr lang="en-US" sz="2200" b="1" kern="1200" dirty="0" smtClean="0">
                <a:solidFill>
                  <a:schemeClr val="bg1">
                    <a:lumMod val="95000"/>
                  </a:schemeClr>
                </a:solidFill>
                <a:latin typeface="Arial" panose="020B0604020202020204" pitchFamily="34" charset="0"/>
                <a:cs typeface="Arial" panose="020B0604020202020204" pitchFamily="34" charset="0"/>
              </a:rPr>
              <a:t>Attain third-party recognition or certification</a:t>
            </a:r>
            <a:endParaRPr lang="en-US" sz="2200" dirty="0">
              <a:solidFill>
                <a:schemeClr val="bg1">
                  <a:lumMod val="95000"/>
                </a:schemeClr>
              </a:solidFill>
              <a:latin typeface="Arial" panose="020B0604020202020204" pitchFamily="34" charset="0"/>
              <a:cs typeface="Arial" panose="020B0604020202020204" pitchFamily="34" charset="0"/>
            </a:endParaRPr>
          </a:p>
        </p:txBody>
      </p:sp>
      <p:sp>
        <p:nvSpPr>
          <p:cNvPr id="17" name="Freeform 16"/>
          <p:cNvSpPr/>
          <p:nvPr/>
        </p:nvSpPr>
        <p:spPr>
          <a:xfrm>
            <a:off x="3037223" y="4848603"/>
            <a:ext cx="2560320" cy="1188720"/>
          </a:xfrm>
          <a:custGeom>
            <a:avLst/>
            <a:gdLst>
              <a:gd name="connsiteX0" fmla="*/ 0 w 2285363"/>
              <a:gd name="connsiteY0" fmla="*/ 198177 h 1189036"/>
              <a:gd name="connsiteX1" fmla="*/ 198177 w 2285363"/>
              <a:gd name="connsiteY1" fmla="*/ 0 h 1189036"/>
              <a:gd name="connsiteX2" fmla="*/ 2087186 w 2285363"/>
              <a:gd name="connsiteY2" fmla="*/ 0 h 1189036"/>
              <a:gd name="connsiteX3" fmla="*/ 2285363 w 2285363"/>
              <a:gd name="connsiteY3" fmla="*/ 198177 h 1189036"/>
              <a:gd name="connsiteX4" fmla="*/ 2285363 w 2285363"/>
              <a:gd name="connsiteY4" fmla="*/ 990859 h 1189036"/>
              <a:gd name="connsiteX5" fmla="*/ 2087186 w 2285363"/>
              <a:gd name="connsiteY5" fmla="*/ 1189036 h 1189036"/>
              <a:gd name="connsiteX6" fmla="*/ 198177 w 2285363"/>
              <a:gd name="connsiteY6" fmla="*/ 1189036 h 1189036"/>
              <a:gd name="connsiteX7" fmla="*/ 0 w 2285363"/>
              <a:gd name="connsiteY7" fmla="*/ 990859 h 1189036"/>
              <a:gd name="connsiteX8" fmla="*/ 0 w 2285363"/>
              <a:gd name="connsiteY8" fmla="*/ 198177 h 118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363" h="1189036">
                <a:moveTo>
                  <a:pt x="0" y="198177"/>
                </a:moveTo>
                <a:cubicBezTo>
                  <a:pt x="0" y="88727"/>
                  <a:pt x="88727" y="0"/>
                  <a:pt x="198177" y="0"/>
                </a:cubicBezTo>
                <a:lnTo>
                  <a:pt x="2087186" y="0"/>
                </a:lnTo>
                <a:cubicBezTo>
                  <a:pt x="2196636" y="0"/>
                  <a:pt x="2285363" y="88727"/>
                  <a:pt x="2285363" y="198177"/>
                </a:cubicBezTo>
                <a:lnTo>
                  <a:pt x="2285363" y="990859"/>
                </a:lnTo>
                <a:cubicBezTo>
                  <a:pt x="2285363" y="1100309"/>
                  <a:pt x="2196636" y="1189036"/>
                  <a:pt x="2087186" y="1189036"/>
                </a:cubicBezTo>
                <a:lnTo>
                  <a:pt x="198177" y="1189036"/>
                </a:lnTo>
                <a:cubicBezTo>
                  <a:pt x="88727" y="1189036"/>
                  <a:pt x="0" y="1100309"/>
                  <a:pt x="0" y="990859"/>
                </a:cubicBezTo>
                <a:lnTo>
                  <a:pt x="0" y="198177"/>
                </a:lnTo>
                <a:close/>
              </a:path>
            </a:pathLst>
          </a:custGeom>
          <a:solidFill>
            <a:srgbClr val="17375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4620" tIns="94620" rIns="94620" bIns="94620" numCol="1" spcCol="1270" anchor="ctr" anchorCtr="0">
            <a:noAutofit/>
          </a:bodyPr>
          <a:lstStyle/>
          <a:p>
            <a:pPr lvl="0" algn="ctr" defTabSz="889000">
              <a:lnSpc>
                <a:spcPct val="100000"/>
              </a:lnSpc>
              <a:spcBef>
                <a:spcPct val="0"/>
              </a:spcBef>
              <a:spcAft>
                <a:spcPts val="200"/>
              </a:spcAft>
            </a:pPr>
            <a:r>
              <a:rPr lang="en-US" sz="2200" b="1" kern="1200" dirty="0" smtClean="0">
                <a:solidFill>
                  <a:schemeClr val="bg1">
                    <a:lumMod val="95000"/>
                  </a:schemeClr>
                </a:solidFill>
                <a:latin typeface="Arial" panose="020B0604020202020204" pitchFamily="34" charset="0"/>
                <a:cs typeface="Arial" panose="020B0604020202020204" pitchFamily="34" charset="0"/>
              </a:rPr>
              <a:t>Experience safety excellence</a:t>
            </a:r>
            <a:endParaRPr lang="en-US" sz="2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 an SMS Review with Leadership and/or Management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
        <p:nvSpPr>
          <p:cNvPr id="6" name="Freeform 5"/>
          <p:cNvSpPr/>
          <p:nvPr/>
        </p:nvSpPr>
        <p:spPr>
          <a:xfrm>
            <a:off x="306311" y="1363723"/>
            <a:ext cx="3200400" cy="2103120"/>
          </a:xfrm>
          <a:custGeom>
            <a:avLst/>
            <a:gdLst>
              <a:gd name="connsiteX0" fmla="*/ 0 w 2644779"/>
              <a:gd name="connsiteY0" fmla="*/ 264478 h 3152262"/>
              <a:gd name="connsiteX1" fmla="*/ 264478 w 2644779"/>
              <a:gd name="connsiteY1" fmla="*/ 0 h 3152262"/>
              <a:gd name="connsiteX2" fmla="*/ 2380301 w 2644779"/>
              <a:gd name="connsiteY2" fmla="*/ 0 h 3152262"/>
              <a:gd name="connsiteX3" fmla="*/ 2644779 w 2644779"/>
              <a:gd name="connsiteY3" fmla="*/ 264478 h 3152262"/>
              <a:gd name="connsiteX4" fmla="*/ 2644779 w 2644779"/>
              <a:gd name="connsiteY4" fmla="*/ 2887784 h 3152262"/>
              <a:gd name="connsiteX5" fmla="*/ 2380301 w 2644779"/>
              <a:gd name="connsiteY5" fmla="*/ 3152262 h 3152262"/>
              <a:gd name="connsiteX6" fmla="*/ 264478 w 2644779"/>
              <a:gd name="connsiteY6" fmla="*/ 3152262 h 3152262"/>
              <a:gd name="connsiteX7" fmla="*/ 0 w 2644779"/>
              <a:gd name="connsiteY7" fmla="*/ 2887784 h 3152262"/>
              <a:gd name="connsiteX8" fmla="*/ 0 w 2644779"/>
              <a:gd name="connsiteY8" fmla="*/ 264478 h 315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779" h="3152262">
                <a:moveTo>
                  <a:pt x="0" y="264478"/>
                </a:moveTo>
                <a:cubicBezTo>
                  <a:pt x="0" y="118411"/>
                  <a:pt x="118411" y="0"/>
                  <a:pt x="264478" y="0"/>
                </a:cubicBezTo>
                <a:lnTo>
                  <a:pt x="2380301" y="0"/>
                </a:lnTo>
                <a:cubicBezTo>
                  <a:pt x="2526368" y="0"/>
                  <a:pt x="2644779" y="118411"/>
                  <a:pt x="2644779" y="264478"/>
                </a:cubicBezTo>
                <a:lnTo>
                  <a:pt x="2644779" y="2887784"/>
                </a:lnTo>
                <a:cubicBezTo>
                  <a:pt x="2644779" y="3033851"/>
                  <a:pt x="2526368" y="3152262"/>
                  <a:pt x="2380301" y="3152262"/>
                </a:cubicBezTo>
                <a:lnTo>
                  <a:pt x="264478" y="3152262"/>
                </a:lnTo>
                <a:cubicBezTo>
                  <a:pt x="118411" y="3152262"/>
                  <a:pt x="0" y="3033851"/>
                  <a:pt x="0" y="2887784"/>
                </a:cubicBezTo>
                <a:lnTo>
                  <a:pt x="0" y="264478"/>
                </a:lnTo>
                <a:close/>
              </a:path>
            </a:pathLst>
          </a:custGeom>
          <a:solidFill>
            <a:schemeClr val="accent3"/>
          </a:solid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53684" tIns="253684" rIns="253684" bIns="1451083" numCol="1" spcCol="1270" anchor="t" anchorCtr="0">
            <a:noAutofit/>
          </a:bodyPr>
          <a:lstStyle/>
          <a:p>
            <a:pPr lvl="0" algn="l" defTabSz="1244600">
              <a:lnSpc>
                <a:spcPct val="90000"/>
              </a:lnSpc>
              <a:spcBef>
                <a:spcPct val="0"/>
              </a:spcBef>
              <a:spcAft>
                <a:spcPct val="35000"/>
              </a:spcAft>
            </a:pPr>
            <a:r>
              <a:rPr lang="en-US" sz="2800" b="1" kern="1200" dirty="0" smtClean="0">
                <a:solidFill>
                  <a:schemeClr val="tx1"/>
                </a:solidFill>
                <a:latin typeface="+mn-lt"/>
                <a:ea typeface="+mn-ea"/>
                <a:cs typeface="+mn-cs"/>
              </a:rPr>
              <a:t>Meet with and engage stakeholders</a:t>
            </a:r>
            <a:endParaRPr lang="en-US" sz="2800" b="1" kern="1200" dirty="0">
              <a:solidFill>
                <a:schemeClr val="tx1"/>
              </a:solidFill>
              <a:latin typeface="+mn-lt"/>
              <a:ea typeface="+mn-ea"/>
              <a:cs typeface="+mn-cs"/>
            </a:endParaRPr>
          </a:p>
        </p:txBody>
      </p:sp>
      <p:sp>
        <p:nvSpPr>
          <p:cNvPr id="7" name="Freeform 6"/>
          <p:cNvSpPr/>
          <p:nvPr/>
        </p:nvSpPr>
        <p:spPr>
          <a:xfrm>
            <a:off x="783616" y="3020703"/>
            <a:ext cx="3108960" cy="2743200"/>
          </a:xfrm>
          <a:custGeom>
            <a:avLst/>
            <a:gdLst>
              <a:gd name="connsiteX0" fmla="*/ 0 w 2644779"/>
              <a:gd name="connsiteY0" fmla="*/ 252000 h 2520000"/>
              <a:gd name="connsiteX1" fmla="*/ 252000 w 2644779"/>
              <a:gd name="connsiteY1" fmla="*/ 0 h 2520000"/>
              <a:gd name="connsiteX2" fmla="*/ 2392779 w 2644779"/>
              <a:gd name="connsiteY2" fmla="*/ 0 h 2520000"/>
              <a:gd name="connsiteX3" fmla="*/ 2644779 w 2644779"/>
              <a:gd name="connsiteY3" fmla="*/ 252000 h 2520000"/>
              <a:gd name="connsiteX4" fmla="*/ 2644779 w 2644779"/>
              <a:gd name="connsiteY4" fmla="*/ 2268000 h 2520000"/>
              <a:gd name="connsiteX5" fmla="*/ 2392779 w 2644779"/>
              <a:gd name="connsiteY5" fmla="*/ 2520000 h 2520000"/>
              <a:gd name="connsiteX6" fmla="*/ 252000 w 2644779"/>
              <a:gd name="connsiteY6" fmla="*/ 2520000 h 2520000"/>
              <a:gd name="connsiteX7" fmla="*/ 0 w 2644779"/>
              <a:gd name="connsiteY7" fmla="*/ 2268000 h 2520000"/>
              <a:gd name="connsiteX8" fmla="*/ 0 w 2644779"/>
              <a:gd name="connsiteY8" fmla="*/ 25200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779" h="2520000">
                <a:moveTo>
                  <a:pt x="0" y="252000"/>
                </a:moveTo>
                <a:cubicBezTo>
                  <a:pt x="0" y="112824"/>
                  <a:pt x="112824" y="0"/>
                  <a:pt x="252000" y="0"/>
                </a:cubicBezTo>
                <a:lnTo>
                  <a:pt x="2392779" y="0"/>
                </a:lnTo>
                <a:cubicBezTo>
                  <a:pt x="2531955" y="0"/>
                  <a:pt x="2644779" y="112824"/>
                  <a:pt x="2644779" y="252000"/>
                </a:cubicBezTo>
                <a:lnTo>
                  <a:pt x="2644779" y="2268000"/>
                </a:lnTo>
                <a:cubicBezTo>
                  <a:pt x="2644779" y="2407176"/>
                  <a:pt x="2531955" y="2520000"/>
                  <a:pt x="2392779" y="2520000"/>
                </a:cubicBezTo>
                <a:lnTo>
                  <a:pt x="252000" y="2520000"/>
                </a:lnTo>
                <a:cubicBezTo>
                  <a:pt x="112824" y="2520000"/>
                  <a:pt x="0" y="2407176"/>
                  <a:pt x="0" y="2268000"/>
                </a:cubicBezTo>
                <a:lnTo>
                  <a:pt x="0" y="252000"/>
                </a:lnTo>
                <a:close/>
              </a:path>
            </a:pathLst>
          </a:custGeom>
          <a:solidFill>
            <a:sysClr val="window" lastClr="FFFFFF">
              <a:hueOff val="0"/>
              <a:satOff val="0"/>
              <a:lumOff val="0"/>
            </a:sysClr>
          </a:solid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16048" tIns="216048" rIns="216048" bIns="216048" numCol="1" spcCol="1270" anchor="t" anchorCtr="0">
            <a:noAutofit/>
          </a:bodyPr>
          <a:lstStyle/>
          <a:p>
            <a:pPr marL="228600" lvl="1" indent="-228600" algn="l" defTabSz="889000">
              <a:lnSpc>
                <a:spcPct val="100000"/>
              </a:lnSpc>
              <a:spcBef>
                <a:spcPct val="0"/>
              </a:spcBef>
              <a:spcAft>
                <a:spcPts val="600"/>
              </a:spcAft>
              <a:buChar char="••"/>
            </a:pPr>
            <a:r>
              <a:rPr lang="en-US" sz="2000" kern="1200" dirty="0" smtClean="0">
                <a:solidFill>
                  <a:sysClr val="windowText" lastClr="000000">
                    <a:hueOff val="0"/>
                    <a:satOff val="0"/>
                    <a:lumOff val="0"/>
                    <a:alphaOff val="0"/>
                  </a:sysClr>
                </a:solidFill>
                <a:latin typeface="+mn-lt"/>
                <a:ea typeface="+mn-ea"/>
                <a:cs typeface="+mn-cs"/>
              </a:rPr>
              <a:t>Leadership</a:t>
            </a:r>
            <a:endParaRPr lang="en-US" sz="2000" kern="1200" dirty="0">
              <a:solidFill>
                <a:sysClr val="windowText" lastClr="000000">
                  <a:hueOff val="0"/>
                  <a:satOff val="0"/>
                  <a:lumOff val="0"/>
                  <a:alphaOff val="0"/>
                </a:sysClr>
              </a:solidFill>
              <a:latin typeface="+mn-lt"/>
              <a:ea typeface="+mn-ea"/>
              <a:cs typeface="+mn-cs"/>
            </a:endParaRPr>
          </a:p>
          <a:p>
            <a:pPr marL="228600" lvl="1" indent="-228600" algn="l" defTabSz="889000">
              <a:lnSpc>
                <a:spcPct val="100000"/>
              </a:lnSpc>
              <a:spcBef>
                <a:spcPct val="0"/>
              </a:spcBef>
              <a:spcAft>
                <a:spcPts val="600"/>
              </a:spcAft>
              <a:buChar char="••"/>
            </a:pPr>
            <a:r>
              <a:rPr lang="en-US" sz="2000" kern="1200" dirty="0" smtClean="0">
                <a:solidFill>
                  <a:sysClr val="windowText" lastClr="000000">
                    <a:hueOff val="0"/>
                    <a:satOff val="0"/>
                    <a:lumOff val="0"/>
                    <a:alphaOff val="0"/>
                  </a:sysClr>
                </a:solidFill>
                <a:latin typeface="+mn-lt"/>
                <a:ea typeface="+mn-ea"/>
                <a:cs typeface="+mn-cs"/>
              </a:rPr>
              <a:t>Management</a:t>
            </a:r>
            <a:endParaRPr lang="en-US" sz="2000" kern="1200" dirty="0">
              <a:solidFill>
                <a:sysClr val="windowText" lastClr="000000">
                  <a:hueOff val="0"/>
                  <a:satOff val="0"/>
                  <a:lumOff val="0"/>
                  <a:alphaOff val="0"/>
                </a:sysClr>
              </a:solidFill>
              <a:latin typeface="+mn-lt"/>
              <a:ea typeface="+mn-ea"/>
              <a:cs typeface="+mn-cs"/>
            </a:endParaRPr>
          </a:p>
          <a:p>
            <a:pPr marL="228600" lvl="1" indent="-228600" algn="l" defTabSz="889000">
              <a:lnSpc>
                <a:spcPct val="100000"/>
              </a:lnSpc>
              <a:spcBef>
                <a:spcPct val="0"/>
              </a:spcBef>
              <a:spcAft>
                <a:spcPts val="600"/>
              </a:spcAft>
              <a:buChar char="••"/>
            </a:pPr>
            <a:r>
              <a:rPr lang="en-US" sz="2000" kern="1200" dirty="0" smtClean="0">
                <a:solidFill>
                  <a:sysClr val="windowText" lastClr="000000">
                    <a:hueOff val="0"/>
                    <a:satOff val="0"/>
                    <a:lumOff val="0"/>
                    <a:alphaOff val="0"/>
                  </a:sysClr>
                </a:solidFill>
                <a:latin typeface="+mn-lt"/>
                <a:ea typeface="+mn-ea"/>
                <a:cs typeface="+mn-cs"/>
              </a:rPr>
              <a:t>Supervisors</a:t>
            </a:r>
            <a:endParaRPr lang="en-US" sz="2000" kern="1200" dirty="0">
              <a:solidFill>
                <a:sysClr val="windowText" lastClr="000000">
                  <a:hueOff val="0"/>
                  <a:satOff val="0"/>
                  <a:lumOff val="0"/>
                  <a:alphaOff val="0"/>
                </a:sysClr>
              </a:solidFill>
              <a:latin typeface="+mn-lt"/>
              <a:ea typeface="+mn-ea"/>
              <a:cs typeface="+mn-cs"/>
            </a:endParaRPr>
          </a:p>
          <a:p>
            <a:pPr marL="228600" lvl="1" indent="-228600" algn="l" defTabSz="889000">
              <a:lnSpc>
                <a:spcPct val="100000"/>
              </a:lnSpc>
              <a:spcBef>
                <a:spcPct val="0"/>
              </a:spcBef>
              <a:spcAft>
                <a:spcPts val="600"/>
              </a:spcAft>
              <a:buChar char="••"/>
            </a:pPr>
            <a:r>
              <a:rPr lang="en-US" sz="2000" kern="1200" dirty="0" smtClean="0">
                <a:solidFill>
                  <a:sysClr val="windowText" lastClr="000000">
                    <a:hueOff val="0"/>
                    <a:satOff val="0"/>
                    <a:lumOff val="0"/>
                    <a:alphaOff val="0"/>
                  </a:sysClr>
                </a:solidFill>
                <a:latin typeface="+mn-lt"/>
                <a:ea typeface="+mn-ea"/>
                <a:cs typeface="+mn-cs"/>
              </a:rPr>
              <a:t>Employee teams</a:t>
            </a:r>
            <a:endParaRPr lang="en-US" sz="2000" kern="1200" dirty="0">
              <a:solidFill>
                <a:sysClr val="windowText" lastClr="000000">
                  <a:hueOff val="0"/>
                  <a:satOff val="0"/>
                  <a:lumOff val="0"/>
                  <a:alphaOff val="0"/>
                </a:sysClr>
              </a:solidFill>
              <a:latin typeface="+mn-lt"/>
              <a:ea typeface="+mn-ea"/>
              <a:cs typeface="+mn-cs"/>
            </a:endParaRPr>
          </a:p>
          <a:p>
            <a:pPr marL="228600" lvl="1" indent="-228600" algn="l" defTabSz="889000">
              <a:lnSpc>
                <a:spcPct val="100000"/>
              </a:lnSpc>
              <a:spcBef>
                <a:spcPct val="0"/>
              </a:spcBef>
              <a:spcAft>
                <a:spcPts val="600"/>
              </a:spcAft>
              <a:buChar char="••"/>
            </a:pPr>
            <a:r>
              <a:rPr lang="en-US" sz="2000" kern="1200" dirty="0" smtClean="0">
                <a:solidFill>
                  <a:sysClr val="windowText" lastClr="000000">
                    <a:hueOff val="0"/>
                    <a:satOff val="0"/>
                    <a:lumOff val="0"/>
                    <a:alphaOff val="0"/>
                  </a:sysClr>
                </a:solidFill>
                <a:latin typeface="+mn-lt"/>
                <a:ea typeface="+mn-ea"/>
                <a:cs typeface="+mn-cs"/>
              </a:rPr>
              <a:t>Union </a:t>
            </a:r>
            <a:r>
              <a:rPr lang="en-US" sz="2000" kern="1200" dirty="0">
                <a:solidFill>
                  <a:sysClr val="windowText" lastClr="000000">
                    <a:hueOff val="0"/>
                    <a:satOff val="0"/>
                    <a:lumOff val="0"/>
                    <a:alphaOff val="0"/>
                  </a:sysClr>
                </a:solidFill>
                <a:latin typeface="+mn-lt"/>
                <a:ea typeface="+mn-ea"/>
                <a:cs typeface="+mn-cs"/>
              </a:rPr>
              <a:t>representatives</a:t>
            </a:r>
          </a:p>
        </p:txBody>
      </p:sp>
      <p:sp>
        <p:nvSpPr>
          <p:cNvPr id="9" name="Freeform 8"/>
          <p:cNvSpPr/>
          <p:nvPr/>
        </p:nvSpPr>
        <p:spPr>
          <a:xfrm>
            <a:off x="4278441" y="1369514"/>
            <a:ext cx="3200400" cy="2103120"/>
          </a:xfrm>
          <a:custGeom>
            <a:avLst/>
            <a:gdLst>
              <a:gd name="connsiteX0" fmla="*/ 0 w 2644779"/>
              <a:gd name="connsiteY0" fmla="*/ 264478 h 3152262"/>
              <a:gd name="connsiteX1" fmla="*/ 264478 w 2644779"/>
              <a:gd name="connsiteY1" fmla="*/ 0 h 3152262"/>
              <a:gd name="connsiteX2" fmla="*/ 2380301 w 2644779"/>
              <a:gd name="connsiteY2" fmla="*/ 0 h 3152262"/>
              <a:gd name="connsiteX3" fmla="*/ 2644779 w 2644779"/>
              <a:gd name="connsiteY3" fmla="*/ 264478 h 3152262"/>
              <a:gd name="connsiteX4" fmla="*/ 2644779 w 2644779"/>
              <a:gd name="connsiteY4" fmla="*/ 2887784 h 3152262"/>
              <a:gd name="connsiteX5" fmla="*/ 2380301 w 2644779"/>
              <a:gd name="connsiteY5" fmla="*/ 3152262 h 3152262"/>
              <a:gd name="connsiteX6" fmla="*/ 264478 w 2644779"/>
              <a:gd name="connsiteY6" fmla="*/ 3152262 h 3152262"/>
              <a:gd name="connsiteX7" fmla="*/ 0 w 2644779"/>
              <a:gd name="connsiteY7" fmla="*/ 2887784 h 3152262"/>
              <a:gd name="connsiteX8" fmla="*/ 0 w 2644779"/>
              <a:gd name="connsiteY8" fmla="*/ 264478 h 315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779" h="3152262">
                <a:moveTo>
                  <a:pt x="0" y="264478"/>
                </a:moveTo>
                <a:cubicBezTo>
                  <a:pt x="0" y="118411"/>
                  <a:pt x="118411" y="0"/>
                  <a:pt x="264478" y="0"/>
                </a:cubicBezTo>
                <a:lnTo>
                  <a:pt x="2380301" y="0"/>
                </a:lnTo>
                <a:cubicBezTo>
                  <a:pt x="2526368" y="0"/>
                  <a:pt x="2644779" y="118411"/>
                  <a:pt x="2644779" y="264478"/>
                </a:cubicBezTo>
                <a:lnTo>
                  <a:pt x="2644779" y="2887784"/>
                </a:lnTo>
                <a:cubicBezTo>
                  <a:pt x="2644779" y="3033851"/>
                  <a:pt x="2526368" y="3152262"/>
                  <a:pt x="2380301" y="3152262"/>
                </a:cubicBezTo>
                <a:lnTo>
                  <a:pt x="264478" y="3152262"/>
                </a:lnTo>
                <a:cubicBezTo>
                  <a:pt x="118411" y="3152262"/>
                  <a:pt x="0" y="3033851"/>
                  <a:pt x="0" y="2887784"/>
                </a:cubicBezTo>
                <a:lnTo>
                  <a:pt x="0" y="264478"/>
                </a:lnTo>
                <a:close/>
              </a:path>
            </a:pathLst>
          </a:custGeom>
          <a:solidFill>
            <a:schemeClr val="accent4"/>
          </a:solid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53684" tIns="253684" rIns="253684" bIns="1451083" numCol="1" spcCol="1270" anchor="t" anchorCtr="0">
            <a:noAutofit/>
          </a:bodyPr>
          <a:lstStyle/>
          <a:p>
            <a:pPr lvl="0" algn="l" defTabSz="1244600">
              <a:lnSpc>
                <a:spcPct val="90000"/>
              </a:lnSpc>
              <a:spcBef>
                <a:spcPct val="0"/>
              </a:spcBef>
              <a:spcAft>
                <a:spcPct val="35000"/>
              </a:spcAft>
            </a:pPr>
            <a:r>
              <a:rPr lang="en-US" sz="2800" b="1" kern="1200" dirty="0" smtClean="0">
                <a:solidFill>
                  <a:schemeClr val="tx1"/>
                </a:solidFill>
                <a:latin typeface="+mn-lt"/>
                <a:ea typeface="+mn-ea"/>
                <a:cs typeface="+mn-cs"/>
              </a:rPr>
              <a:t>Discuss </a:t>
            </a:r>
            <a:r>
              <a:rPr lang="en-US" sz="2800" b="1" kern="1200" dirty="0">
                <a:solidFill>
                  <a:schemeClr val="tx1"/>
                </a:solidFill>
                <a:latin typeface="+mn-lt"/>
                <a:ea typeface="+mn-ea"/>
                <a:cs typeface="+mn-cs"/>
              </a:rPr>
              <a:t>each SMS of </a:t>
            </a:r>
            <a:r>
              <a:rPr lang="en-US" sz="2800" b="1" kern="1200" dirty="0" smtClean="0">
                <a:solidFill>
                  <a:schemeClr val="tx1"/>
                </a:solidFill>
                <a:latin typeface="+mn-lt"/>
                <a:ea typeface="+mn-ea"/>
                <a:cs typeface="+mn-cs"/>
              </a:rPr>
              <a:t>interest</a:t>
            </a:r>
            <a:endParaRPr lang="en-US" sz="2800" b="1" kern="1200" dirty="0">
              <a:solidFill>
                <a:schemeClr val="tx1"/>
              </a:solidFill>
              <a:latin typeface="+mn-lt"/>
              <a:ea typeface="+mn-ea"/>
              <a:cs typeface="+mn-cs"/>
            </a:endParaRPr>
          </a:p>
        </p:txBody>
      </p:sp>
      <p:sp>
        <p:nvSpPr>
          <p:cNvPr id="10" name="Freeform 9"/>
          <p:cNvSpPr/>
          <p:nvPr/>
        </p:nvSpPr>
        <p:spPr>
          <a:xfrm>
            <a:off x="4781843" y="3020703"/>
            <a:ext cx="3108960" cy="2743200"/>
          </a:xfrm>
          <a:custGeom>
            <a:avLst/>
            <a:gdLst>
              <a:gd name="connsiteX0" fmla="*/ 0 w 2644779"/>
              <a:gd name="connsiteY0" fmla="*/ 252000 h 2520000"/>
              <a:gd name="connsiteX1" fmla="*/ 252000 w 2644779"/>
              <a:gd name="connsiteY1" fmla="*/ 0 h 2520000"/>
              <a:gd name="connsiteX2" fmla="*/ 2392779 w 2644779"/>
              <a:gd name="connsiteY2" fmla="*/ 0 h 2520000"/>
              <a:gd name="connsiteX3" fmla="*/ 2644779 w 2644779"/>
              <a:gd name="connsiteY3" fmla="*/ 252000 h 2520000"/>
              <a:gd name="connsiteX4" fmla="*/ 2644779 w 2644779"/>
              <a:gd name="connsiteY4" fmla="*/ 2268000 h 2520000"/>
              <a:gd name="connsiteX5" fmla="*/ 2392779 w 2644779"/>
              <a:gd name="connsiteY5" fmla="*/ 2520000 h 2520000"/>
              <a:gd name="connsiteX6" fmla="*/ 252000 w 2644779"/>
              <a:gd name="connsiteY6" fmla="*/ 2520000 h 2520000"/>
              <a:gd name="connsiteX7" fmla="*/ 0 w 2644779"/>
              <a:gd name="connsiteY7" fmla="*/ 2268000 h 2520000"/>
              <a:gd name="connsiteX8" fmla="*/ 0 w 2644779"/>
              <a:gd name="connsiteY8" fmla="*/ 25200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779" h="2520000">
                <a:moveTo>
                  <a:pt x="0" y="252000"/>
                </a:moveTo>
                <a:cubicBezTo>
                  <a:pt x="0" y="112824"/>
                  <a:pt x="112824" y="0"/>
                  <a:pt x="252000" y="0"/>
                </a:cubicBezTo>
                <a:lnTo>
                  <a:pt x="2392779" y="0"/>
                </a:lnTo>
                <a:cubicBezTo>
                  <a:pt x="2531955" y="0"/>
                  <a:pt x="2644779" y="112824"/>
                  <a:pt x="2644779" y="252000"/>
                </a:cubicBezTo>
                <a:lnTo>
                  <a:pt x="2644779" y="2268000"/>
                </a:lnTo>
                <a:cubicBezTo>
                  <a:pt x="2644779" y="2407176"/>
                  <a:pt x="2531955" y="2520000"/>
                  <a:pt x="2392779" y="2520000"/>
                </a:cubicBezTo>
                <a:lnTo>
                  <a:pt x="252000" y="2520000"/>
                </a:lnTo>
                <a:cubicBezTo>
                  <a:pt x="112824" y="2520000"/>
                  <a:pt x="0" y="2407176"/>
                  <a:pt x="0" y="2268000"/>
                </a:cubicBezTo>
                <a:lnTo>
                  <a:pt x="0" y="252000"/>
                </a:lnTo>
                <a:close/>
              </a:path>
            </a:pathLst>
          </a:custGeom>
          <a:solidFill>
            <a:sysClr val="window" lastClr="FFFFFF">
              <a:hueOff val="0"/>
              <a:satOff val="0"/>
              <a:lumOff val="0"/>
            </a:sysClr>
          </a:solid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16048" tIns="216048" rIns="216048" bIns="216048" numCol="1" spcCol="1270" anchor="t" anchorCtr="0">
            <a:noAutofit/>
          </a:bodyPr>
          <a:lstStyle/>
          <a:p>
            <a:pPr marL="228600" lvl="1" indent="-228600" defTabSz="889000">
              <a:spcBef>
                <a:spcPct val="0"/>
              </a:spcBef>
              <a:spcAft>
                <a:spcPts val="600"/>
              </a:spcAft>
              <a:buChar char="••"/>
            </a:pPr>
            <a:r>
              <a:rPr lang="en-US" sz="2000" dirty="0">
                <a:solidFill>
                  <a:sysClr val="windowText" lastClr="000000">
                    <a:hueOff val="0"/>
                    <a:satOff val="0"/>
                    <a:lumOff val="0"/>
                    <a:alphaOff val="0"/>
                  </a:sysClr>
                </a:solidFill>
              </a:rPr>
              <a:t>Highlights</a:t>
            </a:r>
          </a:p>
          <a:p>
            <a:pPr marL="228600" lvl="1" indent="-228600" defTabSz="889000">
              <a:spcBef>
                <a:spcPct val="0"/>
              </a:spcBef>
              <a:spcAft>
                <a:spcPts val="600"/>
              </a:spcAft>
              <a:buChar char="••"/>
            </a:pPr>
            <a:r>
              <a:rPr lang="en-US" sz="2000" dirty="0">
                <a:solidFill>
                  <a:sysClr val="windowText" lastClr="000000">
                    <a:hueOff val="0"/>
                    <a:satOff val="0"/>
                    <a:lumOff val="0"/>
                    <a:alphaOff val="0"/>
                  </a:sysClr>
                </a:solidFill>
              </a:rPr>
              <a:t>Benefits</a:t>
            </a:r>
          </a:p>
          <a:p>
            <a:pPr marL="228600" lvl="1" indent="-228600" defTabSz="889000">
              <a:spcBef>
                <a:spcPct val="0"/>
              </a:spcBef>
              <a:spcAft>
                <a:spcPts val="600"/>
              </a:spcAft>
              <a:buFontTx/>
              <a:buChar char="••"/>
            </a:pPr>
            <a:r>
              <a:rPr lang="en-US" sz="2000" dirty="0" smtClean="0">
                <a:solidFill>
                  <a:sysClr val="windowText" lastClr="000000">
                    <a:hueOff val="0"/>
                    <a:satOff val="0"/>
                    <a:lumOff val="0"/>
                    <a:alphaOff val="0"/>
                  </a:sysClr>
                </a:solidFill>
              </a:rPr>
              <a:t>Additional resources </a:t>
            </a:r>
            <a:r>
              <a:rPr lang="en-US" sz="2000" dirty="0">
                <a:solidFill>
                  <a:sysClr val="windowText" lastClr="000000">
                    <a:hueOff val="0"/>
                    <a:satOff val="0"/>
                    <a:lumOff val="0"/>
                    <a:alphaOff val="0"/>
                  </a:sysClr>
                </a:solidFill>
              </a:rPr>
              <a:t>needed</a:t>
            </a:r>
          </a:p>
          <a:p>
            <a:pPr marL="228600" lvl="1" indent="-228600" defTabSz="889000">
              <a:spcBef>
                <a:spcPct val="0"/>
              </a:spcBef>
              <a:spcAft>
                <a:spcPts val="600"/>
              </a:spcAft>
              <a:buChar char="••"/>
            </a:pPr>
            <a:r>
              <a:rPr lang="en-US" sz="2000" dirty="0" smtClean="0">
                <a:solidFill>
                  <a:sysClr val="windowText" lastClr="000000">
                    <a:hueOff val="0"/>
                    <a:satOff val="0"/>
                    <a:lumOff val="0"/>
                    <a:alphaOff val="0"/>
                  </a:sysClr>
                </a:solidFill>
              </a:rPr>
              <a:t>Obstacles</a:t>
            </a:r>
            <a:endParaRPr lang="en-US" sz="2000" dirty="0">
              <a:solidFill>
                <a:sysClr val="windowText" lastClr="000000">
                  <a:hueOff val="0"/>
                  <a:satOff val="0"/>
                  <a:lumOff val="0"/>
                  <a:alphaOff val="0"/>
                </a:sysClr>
              </a:solidFill>
            </a:endParaRPr>
          </a:p>
          <a:p>
            <a:pPr marL="228600" lvl="1" indent="-228600" defTabSz="889000">
              <a:spcBef>
                <a:spcPct val="0"/>
              </a:spcBef>
              <a:spcAft>
                <a:spcPts val="600"/>
              </a:spcAft>
              <a:buChar char="••"/>
            </a:pPr>
            <a:r>
              <a:rPr lang="en-US" sz="2000" dirty="0" smtClean="0">
                <a:solidFill>
                  <a:sysClr val="windowText" lastClr="000000">
                    <a:hueOff val="0"/>
                    <a:satOff val="0"/>
                    <a:lumOff val="0"/>
                    <a:alphaOff val="0"/>
                  </a:sysClr>
                </a:solidFill>
              </a:rPr>
              <a:t>Concerns</a:t>
            </a:r>
            <a:endParaRPr lang="en-US" sz="2000" dirty="0">
              <a:solidFill>
                <a:sysClr val="windowText" lastClr="000000">
                  <a:hueOff val="0"/>
                  <a:satOff val="0"/>
                  <a:lumOff val="0"/>
                  <a:alphaOff val="0"/>
                </a:sysClr>
              </a:solidFill>
            </a:endParaRPr>
          </a:p>
        </p:txBody>
      </p:sp>
      <p:sp>
        <p:nvSpPr>
          <p:cNvPr id="12" name="Freeform 11"/>
          <p:cNvSpPr/>
          <p:nvPr/>
        </p:nvSpPr>
        <p:spPr>
          <a:xfrm>
            <a:off x="8302765" y="1363723"/>
            <a:ext cx="3200400" cy="2103120"/>
          </a:xfrm>
          <a:custGeom>
            <a:avLst/>
            <a:gdLst>
              <a:gd name="connsiteX0" fmla="*/ 0 w 2644779"/>
              <a:gd name="connsiteY0" fmla="*/ 264478 h 3152262"/>
              <a:gd name="connsiteX1" fmla="*/ 264478 w 2644779"/>
              <a:gd name="connsiteY1" fmla="*/ 0 h 3152262"/>
              <a:gd name="connsiteX2" fmla="*/ 2380301 w 2644779"/>
              <a:gd name="connsiteY2" fmla="*/ 0 h 3152262"/>
              <a:gd name="connsiteX3" fmla="*/ 2644779 w 2644779"/>
              <a:gd name="connsiteY3" fmla="*/ 264478 h 3152262"/>
              <a:gd name="connsiteX4" fmla="*/ 2644779 w 2644779"/>
              <a:gd name="connsiteY4" fmla="*/ 2887784 h 3152262"/>
              <a:gd name="connsiteX5" fmla="*/ 2380301 w 2644779"/>
              <a:gd name="connsiteY5" fmla="*/ 3152262 h 3152262"/>
              <a:gd name="connsiteX6" fmla="*/ 264478 w 2644779"/>
              <a:gd name="connsiteY6" fmla="*/ 3152262 h 3152262"/>
              <a:gd name="connsiteX7" fmla="*/ 0 w 2644779"/>
              <a:gd name="connsiteY7" fmla="*/ 2887784 h 3152262"/>
              <a:gd name="connsiteX8" fmla="*/ 0 w 2644779"/>
              <a:gd name="connsiteY8" fmla="*/ 264478 h 315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779" h="3152262">
                <a:moveTo>
                  <a:pt x="0" y="264478"/>
                </a:moveTo>
                <a:cubicBezTo>
                  <a:pt x="0" y="118411"/>
                  <a:pt x="118411" y="0"/>
                  <a:pt x="264478" y="0"/>
                </a:cubicBezTo>
                <a:lnTo>
                  <a:pt x="2380301" y="0"/>
                </a:lnTo>
                <a:cubicBezTo>
                  <a:pt x="2526368" y="0"/>
                  <a:pt x="2644779" y="118411"/>
                  <a:pt x="2644779" y="264478"/>
                </a:cubicBezTo>
                <a:lnTo>
                  <a:pt x="2644779" y="2887784"/>
                </a:lnTo>
                <a:cubicBezTo>
                  <a:pt x="2644779" y="3033851"/>
                  <a:pt x="2526368" y="3152262"/>
                  <a:pt x="2380301" y="3152262"/>
                </a:cubicBezTo>
                <a:lnTo>
                  <a:pt x="264478" y="3152262"/>
                </a:lnTo>
                <a:cubicBezTo>
                  <a:pt x="118411" y="3152262"/>
                  <a:pt x="0" y="3033851"/>
                  <a:pt x="0" y="2887784"/>
                </a:cubicBezTo>
                <a:lnTo>
                  <a:pt x="0" y="264478"/>
                </a:lnTo>
                <a:close/>
              </a:path>
            </a:pathLst>
          </a:custGeom>
          <a:solidFill>
            <a:schemeClr val="accent1"/>
          </a:solid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53684" tIns="253684" rIns="253684" bIns="1451083" numCol="1" spcCol="1270" anchor="t"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mn-ea"/>
                <a:cs typeface="+mn-cs"/>
              </a:rPr>
              <a:t>Reach a decision</a:t>
            </a:r>
          </a:p>
        </p:txBody>
      </p:sp>
      <p:sp>
        <p:nvSpPr>
          <p:cNvPr id="13" name="Freeform 12"/>
          <p:cNvSpPr/>
          <p:nvPr/>
        </p:nvSpPr>
        <p:spPr>
          <a:xfrm>
            <a:off x="8780070" y="3018935"/>
            <a:ext cx="3108960" cy="2743200"/>
          </a:xfrm>
          <a:custGeom>
            <a:avLst/>
            <a:gdLst>
              <a:gd name="connsiteX0" fmla="*/ 0 w 2644779"/>
              <a:gd name="connsiteY0" fmla="*/ 252000 h 2520000"/>
              <a:gd name="connsiteX1" fmla="*/ 252000 w 2644779"/>
              <a:gd name="connsiteY1" fmla="*/ 0 h 2520000"/>
              <a:gd name="connsiteX2" fmla="*/ 2392779 w 2644779"/>
              <a:gd name="connsiteY2" fmla="*/ 0 h 2520000"/>
              <a:gd name="connsiteX3" fmla="*/ 2644779 w 2644779"/>
              <a:gd name="connsiteY3" fmla="*/ 252000 h 2520000"/>
              <a:gd name="connsiteX4" fmla="*/ 2644779 w 2644779"/>
              <a:gd name="connsiteY4" fmla="*/ 2268000 h 2520000"/>
              <a:gd name="connsiteX5" fmla="*/ 2392779 w 2644779"/>
              <a:gd name="connsiteY5" fmla="*/ 2520000 h 2520000"/>
              <a:gd name="connsiteX6" fmla="*/ 252000 w 2644779"/>
              <a:gd name="connsiteY6" fmla="*/ 2520000 h 2520000"/>
              <a:gd name="connsiteX7" fmla="*/ 0 w 2644779"/>
              <a:gd name="connsiteY7" fmla="*/ 2268000 h 2520000"/>
              <a:gd name="connsiteX8" fmla="*/ 0 w 2644779"/>
              <a:gd name="connsiteY8" fmla="*/ 25200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779" h="2520000">
                <a:moveTo>
                  <a:pt x="0" y="252000"/>
                </a:moveTo>
                <a:cubicBezTo>
                  <a:pt x="0" y="112824"/>
                  <a:pt x="112824" y="0"/>
                  <a:pt x="252000" y="0"/>
                </a:cubicBezTo>
                <a:lnTo>
                  <a:pt x="2392779" y="0"/>
                </a:lnTo>
                <a:cubicBezTo>
                  <a:pt x="2531955" y="0"/>
                  <a:pt x="2644779" y="112824"/>
                  <a:pt x="2644779" y="252000"/>
                </a:cubicBezTo>
                <a:lnTo>
                  <a:pt x="2644779" y="2268000"/>
                </a:lnTo>
                <a:cubicBezTo>
                  <a:pt x="2644779" y="2407176"/>
                  <a:pt x="2531955" y="2520000"/>
                  <a:pt x="2392779" y="2520000"/>
                </a:cubicBezTo>
                <a:lnTo>
                  <a:pt x="252000" y="2520000"/>
                </a:lnTo>
                <a:cubicBezTo>
                  <a:pt x="112824" y="2520000"/>
                  <a:pt x="0" y="2407176"/>
                  <a:pt x="0" y="2268000"/>
                </a:cubicBezTo>
                <a:lnTo>
                  <a:pt x="0" y="252000"/>
                </a:lnTo>
                <a:close/>
              </a:path>
            </a:pathLst>
          </a:custGeom>
          <a:solidFill>
            <a:sysClr val="window" lastClr="FFFFFF">
              <a:hueOff val="0"/>
              <a:satOff val="0"/>
              <a:lumOff val="0"/>
            </a:sysClr>
          </a:solid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16048" tIns="216048" rIns="216048" bIns="216048" numCol="1" spcCol="1270" anchor="t" anchorCtr="0">
            <a:noAutofit/>
          </a:bodyPr>
          <a:lstStyle/>
          <a:p>
            <a:pPr marL="228600" lvl="1" indent="-228600" algn="l" defTabSz="889000">
              <a:lnSpc>
                <a:spcPct val="100000"/>
              </a:lnSpc>
              <a:spcBef>
                <a:spcPct val="0"/>
              </a:spcBef>
              <a:spcAft>
                <a:spcPts val="600"/>
              </a:spcAft>
              <a:buChar char="••"/>
            </a:pPr>
            <a:r>
              <a:rPr lang="en-US" sz="2000" kern="1200" dirty="0" smtClean="0">
                <a:solidFill>
                  <a:sysClr val="windowText" lastClr="000000">
                    <a:hueOff val="0"/>
                    <a:satOff val="0"/>
                    <a:lumOff val="0"/>
                    <a:alphaOff val="0"/>
                  </a:sysClr>
                </a:solidFill>
                <a:latin typeface="+mn-lt"/>
                <a:ea typeface="+mn-ea"/>
                <a:cs typeface="+mn-cs"/>
              </a:rPr>
              <a:t>Agree on an SMS model</a:t>
            </a:r>
          </a:p>
          <a:p>
            <a:pPr marL="228600" lvl="1" indent="-228600" algn="l" defTabSz="889000">
              <a:lnSpc>
                <a:spcPct val="100000"/>
              </a:lnSpc>
              <a:spcBef>
                <a:spcPct val="0"/>
              </a:spcBef>
              <a:spcAft>
                <a:spcPts val="600"/>
              </a:spcAft>
              <a:buChar char="••"/>
            </a:pPr>
            <a:r>
              <a:rPr lang="en-US" sz="2000" dirty="0" smtClean="0">
                <a:solidFill>
                  <a:sysClr val="windowText" lastClr="000000">
                    <a:hueOff val="0"/>
                    <a:satOff val="0"/>
                    <a:lumOff val="0"/>
                    <a:alphaOff val="0"/>
                  </a:sysClr>
                </a:solidFill>
              </a:rPr>
              <a:t>Communicate decision to key stakeholders</a:t>
            </a:r>
            <a:endParaRPr lang="en-US" sz="2000" kern="1200" dirty="0">
              <a:solidFill>
                <a:sysClr val="windowText" lastClr="000000">
                  <a:hueOff val="0"/>
                  <a:satOff val="0"/>
                  <a:lumOff val="0"/>
                  <a:alphaOff val="0"/>
                </a:sysClr>
              </a:solidFill>
              <a:latin typeface="+mn-lt"/>
              <a:ea typeface="+mn-ea"/>
              <a:cs typeface="+mn-cs"/>
            </a:endParaRPr>
          </a:p>
          <a:p>
            <a:pPr marL="228600" lvl="1" indent="-228600" algn="l" defTabSz="889000">
              <a:lnSpc>
                <a:spcPct val="100000"/>
              </a:lnSpc>
              <a:spcBef>
                <a:spcPct val="0"/>
              </a:spcBef>
              <a:spcAft>
                <a:spcPts val="600"/>
              </a:spcAft>
              <a:buChar char="••"/>
            </a:pPr>
            <a:r>
              <a:rPr lang="en-US" sz="2000" kern="1200" dirty="0">
                <a:solidFill>
                  <a:sysClr val="windowText" lastClr="000000">
                    <a:hueOff val="0"/>
                    <a:satOff val="0"/>
                    <a:lumOff val="0"/>
                    <a:alphaOff val="0"/>
                  </a:sysClr>
                </a:solidFill>
                <a:latin typeface="+mn-lt"/>
                <a:ea typeface="+mn-ea"/>
                <a:cs typeface="+mn-cs"/>
              </a:rPr>
              <a:t>Move forward with </a:t>
            </a:r>
            <a:r>
              <a:rPr lang="en-US" sz="2000" kern="1200" dirty="0" smtClean="0">
                <a:solidFill>
                  <a:sysClr val="windowText" lastClr="000000">
                    <a:hueOff val="0"/>
                    <a:satOff val="0"/>
                    <a:lumOff val="0"/>
                    <a:alphaOff val="0"/>
                  </a:sysClr>
                </a:solidFill>
                <a:latin typeface="+mn-lt"/>
                <a:ea typeface="+mn-ea"/>
                <a:cs typeface="+mn-cs"/>
              </a:rPr>
              <a:t>implementation</a:t>
            </a:r>
            <a:endParaRPr lang="en-US" sz="2000" kern="1200" dirty="0">
              <a:solidFill>
                <a:sysClr val="windowText" lastClr="000000">
                  <a:hueOff val="0"/>
                  <a:satOff val="0"/>
                  <a:lumOff val="0"/>
                  <a:alphaOff val="0"/>
                </a:sysClr>
              </a:solidFill>
              <a:latin typeface="+mn-lt"/>
              <a:ea typeface="+mn-ea"/>
              <a:cs typeface="+mn-cs"/>
            </a:endParaRPr>
          </a:p>
        </p:txBody>
      </p:sp>
    </p:spTree>
    <p:extLst>
      <p:ext uri="{BB962C8B-B14F-4D97-AF65-F5344CB8AC3E}">
        <p14:creationId xmlns:p14="http://schemas.microsoft.com/office/powerpoint/2010/main" val="17058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in Implementing an SMS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51" name="Freeform 50"/>
          <p:cNvSpPr/>
          <p:nvPr/>
        </p:nvSpPr>
        <p:spPr>
          <a:xfrm>
            <a:off x="4027373" y="860605"/>
            <a:ext cx="1577120" cy="621792"/>
          </a:xfrm>
          <a:custGeom>
            <a:avLst/>
            <a:gdLst>
              <a:gd name="connsiteX0" fmla="*/ 0 w 1855435"/>
              <a:gd name="connsiteY0" fmla="*/ 0 h 731520"/>
              <a:gd name="connsiteX1" fmla="*/ 1199643 w 1855435"/>
              <a:gd name="connsiteY1" fmla="*/ 0 h 731520"/>
              <a:gd name="connsiteX2" fmla="*/ 1235495 w 1855435"/>
              <a:gd name="connsiteY2" fmla="*/ 31056 h 731520"/>
              <a:gd name="connsiteX3" fmla="*/ 1795611 w 1855435"/>
              <a:gd name="connsiteY3" fmla="*/ 647394 h 731520"/>
              <a:gd name="connsiteX4" fmla="*/ 1855435 w 1855435"/>
              <a:gd name="connsiteY4" fmla="*/ 731520 h 731520"/>
              <a:gd name="connsiteX5" fmla="*/ 966584 w 1855435"/>
              <a:gd name="connsiteY5" fmla="*/ 731520 h 731520"/>
              <a:gd name="connsiteX6" fmla="*/ 901406 w 1855435"/>
              <a:gd name="connsiteY6" fmla="*/ 659806 h 731520"/>
              <a:gd name="connsiteX7" fmla="*/ 58521 w 1855435"/>
              <a:gd name="connsiteY7" fmla="*/ 29973 h 731520"/>
              <a:gd name="connsiteX8" fmla="*/ 0 w 1855435"/>
              <a:gd name="connsiteY8"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435" h="731520">
                <a:moveTo>
                  <a:pt x="0" y="0"/>
                </a:moveTo>
                <a:lnTo>
                  <a:pt x="1199643" y="0"/>
                </a:lnTo>
                <a:lnTo>
                  <a:pt x="1235495" y="31056"/>
                </a:lnTo>
                <a:cubicBezTo>
                  <a:pt x="1441184" y="218004"/>
                  <a:pt x="1628860" y="424421"/>
                  <a:pt x="1795611" y="647394"/>
                </a:cubicBezTo>
                <a:lnTo>
                  <a:pt x="1855435" y="731520"/>
                </a:lnTo>
                <a:lnTo>
                  <a:pt x="966584" y="731520"/>
                </a:lnTo>
                <a:lnTo>
                  <a:pt x="901406" y="659806"/>
                </a:lnTo>
                <a:cubicBezTo>
                  <a:pt x="653195" y="411595"/>
                  <a:pt x="369476" y="198893"/>
                  <a:pt x="58521" y="29973"/>
                </a:cubicBezTo>
                <a:lnTo>
                  <a:pt x="0" y="0"/>
                </a:lnTo>
                <a:close/>
              </a:path>
            </a:pathLst>
          </a:custGeom>
          <a:solidFill>
            <a:schemeClr val="accent1"/>
          </a:solidFill>
          <a:ln>
            <a:noFill/>
          </a:ln>
          <a:effectLst>
            <a:outerShdw blurRad="3048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5020015" y="1607257"/>
            <a:ext cx="1022585" cy="621792"/>
          </a:xfrm>
          <a:custGeom>
            <a:avLst/>
            <a:gdLst>
              <a:gd name="connsiteX0" fmla="*/ 0 w 1203041"/>
              <a:gd name="connsiteY0" fmla="*/ 0 h 731520"/>
              <a:gd name="connsiteX1" fmla="*/ 840207 w 1203041"/>
              <a:gd name="connsiteY1" fmla="*/ 0 h 731520"/>
              <a:gd name="connsiteX2" fmla="*/ 861868 w 1203041"/>
              <a:gd name="connsiteY2" fmla="*/ 33789 h 731520"/>
              <a:gd name="connsiteX3" fmla="*/ 1149351 w 1203041"/>
              <a:gd name="connsiteY3" fmla="*/ 595353 h 731520"/>
              <a:gd name="connsiteX4" fmla="*/ 1203041 w 1203041"/>
              <a:gd name="connsiteY4" fmla="*/ 731520 h 731520"/>
              <a:gd name="connsiteX5" fmla="*/ 458323 w 1203041"/>
              <a:gd name="connsiteY5" fmla="*/ 731520 h 731520"/>
              <a:gd name="connsiteX6" fmla="*/ 444199 w 1203041"/>
              <a:gd name="connsiteY6" fmla="*/ 700279 h 731520"/>
              <a:gd name="connsiteX7" fmla="*/ 180217 w 1203041"/>
              <a:gd name="connsiteY7" fmla="*/ 241001 h 731520"/>
              <a:gd name="connsiteX8" fmla="*/ 0 w 1203041"/>
              <a:gd name="connsiteY8"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041" h="731520">
                <a:moveTo>
                  <a:pt x="0" y="0"/>
                </a:moveTo>
                <a:lnTo>
                  <a:pt x="840207" y="0"/>
                </a:lnTo>
                <a:lnTo>
                  <a:pt x="861868" y="33789"/>
                </a:lnTo>
                <a:cubicBezTo>
                  <a:pt x="970694" y="212891"/>
                  <a:pt x="1066931" y="400489"/>
                  <a:pt x="1149351" y="595353"/>
                </a:cubicBezTo>
                <a:lnTo>
                  <a:pt x="1203041" y="731520"/>
                </a:lnTo>
                <a:lnTo>
                  <a:pt x="458323" y="731520"/>
                </a:lnTo>
                <a:lnTo>
                  <a:pt x="444199" y="700279"/>
                </a:lnTo>
                <a:cubicBezTo>
                  <a:pt x="367151" y="540378"/>
                  <a:pt x="278812" y="386940"/>
                  <a:pt x="180217" y="241001"/>
                </a:cubicBezTo>
                <a:lnTo>
                  <a:pt x="0" y="0"/>
                </a:lnTo>
                <a:close/>
              </a:path>
            </a:pathLst>
          </a:custGeom>
          <a:solidFill>
            <a:schemeClr val="accent3">
              <a:alpha val="54000"/>
            </a:schemeClr>
          </a:solidFill>
          <a:ln>
            <a:noFill/>
          </a:ln>
          <a:effectLst>
            <a:outerShdw blurRad="3048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p:nvPr/>
        </p:nvSpPr>
        <p:spPr>
          <a:xfrm>
            <a:off x="5492628" y="2400209"/>
            <a:ext cx="759171" cy="621792"/>
          </a:xfrm>
          <a:custGeom>
            <a:avLst/>
            <a:gdLst>
              <a:gd name="connsiteX0" fmla="*/ 0 w 893142"/>
              <a:gd name="connsiteY0" fmla="*/ 0 h 731520"/>
              <a:gd name="connsiteX1" fmla="*/ 727789 w 893142"/>
              <a:gd name="connsiteY1" fmla="*/ 0 h 731520"/>
              <a:gd name="connsiteX2" fmla="*/ 739390 w 893142"/>
              <a:gd name="connsiteY2" fmla="*/ 34286 h 731520"/>
              <a:gd name="connsiteX3" fmla="*/ 884615 w 893142"/>
              <a:gd name="connsiteY3" fmla="*/ 664423 h 731520"/>
              <a:gd name="connsiteX4" fmla="*/ 893142 w 893142"/>
              <a:gd name="connsiteY4" fmla="*/ 731520 h 731520"/>
              <a:gd name="connsiteX5" fmla="*/ 200048 w 893142"/>
              <a:gd name="connsiteY5" fmla="*/ 731520 h 731520"/>
              <a:gd name="connsiteX6" fmla="*/ 174552 w 893142"/>
              <a:gd name="connsiteY6" fmla="*/ 588746 h 731520"/>
              <a:gd name="connsiteX7" fmla="*/ 26919 w 893142"/>
              <a:gd name="connsiteY7" fmla="*/ 68274 h 731520"/>
              <a:gd name="connsiteX8" fmla="*/ 0 w 893142"/>
              <a:gd name="connsiteY8"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142" h="731520">
                <a:moveTo>
                  <a:pt x="0" y="0"/>
                </a:moveTo>
                <a:lnTo>
                  <a:pt x="727789" y="0"/>
                </a:lnTo>
                <a:lnTo>
                  <a:pt x="739390" y="34286"/>
                </a:lnTo>
                <a:cubicBezTo>
                  <a:pt x="802843" y="238293"/>
                  <a:pt x="851661" y="448748"/>
                  <a:pt x="884615" y="664423"/>
                </a:cubicBezTo>
                <a:lnTo>
                  <a:pt x="893142" y="731520"/>
                </a:lnTo>
                <a:lnTo>
                  <a:pt x="200048" y="731520"/>
                </a:lnTo>
                <a:lnTo>
                  <a:pt x="174552" y="588746"/>
                </a:lnTo>
                <a:cubicBezTo>
                  <a:pt x="138010" y="410170"/>
                  <a:pt x="88454" y="236335"/>
                  <a:pt x="26919" y="68274"/>
                </a:cubicBezTo>
                <a:lnTo>
                  <a:pt x="0" y="0"/>
                </a:lnTo>
                <a:close/>
              </a:path>
            </a:pathLst>
          </a:custGeom>
          <a:solidFill>
            <a:schemeClr val="accent4">
              <a:alpha val="54000"/>
            </a:schemeClr>
          </a:solidFill>
          <a:ln>
            <a:noFill/>
          </a:ln>
          <a:effectLst>
            <a:outerShdw blurRad="3048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53"/>
          <p:cNvSpPr/>
          <p:nvPr/>
        </p:nvSpPr>
        <p:spPr>
          <a:xfrm>
            <a:off x="5688641" y="3158436"/>
            <a:ext cx="598450" cy="621792"/>
          </a:xfrm>
          <a:custGeom>
            <a:avLst/>
            <a:gdLst>
              <a:gd name="connsiteX0" fmla="*/ 0 w 704059"/>
              <a:gd name="connsiteY0" fmla="*/ 0 h 731520"/>
              <a:gd name="connsiteX1" fmla="*/ 687591 w 704059"/>
              <a:gd name="connsiteY1" fmla="*/ 0 h 731520"/>
              <a:gd name="connsiteX2" fmla="*/ 698407 w 704059"/>
              <a:gd name="connsiteY2" fmla="*/ 142249 h 731520"/>
              <a:gd name="connsiteX3" fmla="*/ 704059 w 704059"/>
              <a:gd name="connsiteY3" fmla="*/ 365760 h 731520"/>
              <a:gd name="connsiteX4" fmla="*/ 698407 w 704059"/>
              <a:gd name="connsiteY4" fmla="*/ 589271 h 731520"/>
              <a:gd name="connsiteX5" fmla="*/ 687591 w 704059"/>
              <a:gd name="connsiteY5" fmla="*/ 731520 h 731520"/>
              <a:gd name="connsiteX6" fmla="*/ 0 w 704059"/>
              <a:gd name="connsiteY6" fmla="*/ 731520 h 731520"/>
              <a:gd name="connsiteX7" fmla="*/ 13501 w 704059"/>
              <a:gd name="connsiteY7" fmla="*/ 553980 h 731520"/>
              <a:gd name="connsiteX8" fmla="*/ 18260 w 704059"/>
              <a:gd name="connsiteY8" fmla="*/ 365760 h 731520"/>
              <a:gd name="connsiteX9" fmla="*/ 13501 w 704059"/>
              <a:gd name="connsiteY9" fmla="*/ 177540 h 731520"/>
              <a:gd name="connsiteX10" fmla="*/ 0 w 704059"/>
              <a:gd name="connsiteY10"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059" h="731520">
                <a:moveTo>
                  <a:pt x="0" y="0"/>
                </a:moveTo>
                <a:lnTo>
                  <a:pt x="687591" y="0"/>
                </a:lnTo>
                <a:lnTo>
                  <a:pt x="698407" y="142249"/>
                </a:lnTo>
                <a:cubicBezTo>
                  <a:pt x="702160" y="216279"/>
                  <a:pt x="704059" y="290798"/>
                  <a:pt x="704059" y="365760"/>
                </a:cubicBezTo>
                <a:cubicBezTo>
                  <a:pt x="704059" y="440722"/>
                  <a:pt x="702160" y="515241"/>
                  <a:pt x="698407" y="589271"/>
                </a:cubicBezTo>
                <a:lnTo>
                  <a:pt x="687591" y="731520"/>
                </a:lnTo>
                <a:lnTo>
                  <a:pt x="0" y="731520"/>
                </a:lnTo>
                <a:lnTo>
                  <a:pt x="13501" y="553980"/>
                </a:lnTo>
                <a:cubicBezTo>
                  <a:pt x="16661" y="491639"/>
                  <a:pt x="18260" y="428886"/>
                  <a:pt x="18260" y="365760"/>
                </a:cubicBezTo>
                <a:cubicBezTo>
                  <a:pt x="18260" y="302634"/>
                  <a:pt x="16661" y="239881"/>
                  <a:pt x="13501" y="177540"/>
                </a:cubicBezTo>
                <a:lnTo>
                  <a:pt x="0" y="0"/>
                </a:lnTo>
                <a:close/>
              </a:path>
            </a:pathLst>
          </a:custGeom>
          <a:solidFill>
            <a:schemeClr val="accent5">
              <a:alpha val="54000"/>
            </a:schemeClr>
          </a:solidFill>
          <a:ln>
            <a:noFill/>
          </a:ln>
          <a:effectLst>
            <a:outerShdw blurRad="3048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5492628" y="3916663"/>
            <a:ext cx="759171" cy="621792"/>
          </a:xfrm>
          <a:custGeom>
            <a:avLst/>
            <a:gdLst>
              <a:gd name="connsiteX0" fmla="*/ 200048 w 893142"/>
              <a:gd name="connsiteY0" fmla="*/ 0 h 731520"/>
              <a:gd name="connsiteX1" fmla="*/ 893142 w 893142"/>
              <a:gd name="connsiteY1" fmla="*/ 0 h 731520"/>
              <a:gd name="connsiteX2" fmla="*/ 884615 w 893142"/>
              <a:gd name="connsiteY2" fmla="*/ 67097 h 731520"/>
              <a:gd name="connsiteX3" fmla="*/ 739390 w 893142"/>
              <a:gd name="connsiteY3" fmla="*/ 697234 h 731520"/>
              <a:gd name="connsiteX4" fmla="*/ 727789 w 893142"/>
              <a:gd name="connsiteY4" fmla="*/ 731520 h 731520"/>
              <a:gd name="connsiteX5" fmla="*/ 0 w 893142"/>
              <a:gd name="connsiteY5" fmla="*/ 731520 h 731520"/>
              <a:gd name="connsiteX6" fmla="*/ 26919 w 893142"/>
              <a:gd name="connsiteY6" fmla="*/ 663246 h 731520"/>
              <a:gd name="connsiteX7" fmla="*/ 174552 w 893142"/>
              <a:gd name="connsiteY7" fmla="*/ 142774 h 731520"/>
              <a:gd name="connsiteX8" fmla="*/ 200048 w 893142"/>
              <a:gd name="connsiteY8"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142" h="731520">
                <a:moveTo>
                  <a:pt x="200048" y="0"/>
                </a:moveTo>
                <a:lnTo>
                  <a:pt x="893142" y="0"/>
                </a:lnTo>
                <a:lnTo>
                  <a:pt x="884615" y="67097"/>
                </a:lnTo>
                <a:cubicBezTo>
                  <a:pt x="851661" y="282772"/>
                  <a:pt x="802843" y="493228"/>
                  <a:pt x="739390" y="697234"/>
                </a:cubicBezTo>
                <a:lnTo>
                  <a:pt x="727789" y="731520"/>
                </a:lnTo>
                <a:lnTo>
                  <a:pt x="0" y="731520"/>
                </a:lnTo>
                <a:lnTo>
                  <a:pt x="26919" y="663246"/>
                </a:lnTo>
                <a:cubicBezTo>
                  <a:pt x="88454" y="495185"/>
                  <a:pt x="138010" y="321350"/>
                  <a:pt x="174552" y="142774"/>
                </a:cubicBezTo>
                <a:lnTo>
                  <a:pt x="200048" y="0"/>
                </a:lnTo>
                <a:close/>
              </a:path>
            </a:pathLst>
          </a:custGeom>
          <a:solidFill>
            <a:schemeClr val="accent4">
              <a:alpha val="54000"/>
            </a:schemeClr>
          </a:solidFill>
          <a:ln>
            <a:noFill/>
          </a:ln>
          <a:effectLst>
            <a:outerShdw blurRad="3048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5020015" y="4709615"/>
            <a:ext cx="1022585" cy="621792"/>
          </a:xfrm>
          <a:custGeom>
            <a:avLst/>
            <a:gdLst>
              <a:gd name="connsiteX0" fmla="*/ 458323 w 1203041"/>
              <a:gd name="connsiteY0" fmla="*/ 0 h 731520"/>
              <a:gd name="connsiteX1" fmla="*/ 1203041 w 1203041"/>
              <a:gd name="connsiteY1" fmla="*/ 0 h 731520"/>
              <a:gd name="connsiteX2" fmla="*/ 1149351 w 1203041"/>
              <a:gd name="connsiteY2" fmla="*/ 136167 h 731520"/>
              <a:gd name="connsiteX3" fmla="*/ 861868 w 1203041"/>
              <a:gd name="connsiteY3" fmla="*/ 697731 h 731520"/>
              <a:gd name="connsiteX4" fmla="*/ 840207 w 1203041"/>
              <a:gd name="connsiteY4" fmla="*/ 731520 h 731520"/>
              <a:gd name="connsiteX5" fmla="*/ 0 w 1203041"/>
              <a:gd name="connsiteY5" fmla="*/ 731520 h 731520"/>
              <a:gd name="connsiteX6" fmla="*/ 180217 w 1203041"/>
              <a:gd name="connsiteY6" fmla="*/ 490519 h 731520"/>
              <a:gd name="connsiteX7" fmla="*/ 444199 w 1203041"/>
              <a:gd name="connsiteY7" fmla="*/ 31241 h 731520"/>
              <a:gd name="connsiteX8" fmla="*/ 458323 w 1203041"/>
              <a:gd name="connsiteY8"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041" h="731520">
                <a:moveTo>
                  <a:pt x="458323" y="0"/>
                </a:moveTo>
                <a:lnTo>
                  <a:pt x="1203041" y="0"/>
                </a:lnTo>
                <a:lnTo>
                  <a:pt x="1149351" y="136167"/>
                </a:lnTo>
                <a:cubicBezTo>
                  <a:pt x="1066931" y="331032"/>
                  <a:pt x="970694" y="518629"/>
                  <a:pt x="861868" y="697731"/>
                </a:cubicBezTo>
                <a:lnTo>
                  <a:pt x="840207" y="731520"/>
                </a:lnTo>
                <a:lnTo>
                  <a:pt x="0" y="731520"/>
                </a:lnTo>
                <a:lnTo>
                  <a:pt x="180217" y="490519"/>
                </a:lnTo>
                <a:cubicBezTo>
                  <a:pt x="278812" y="344580"/>
                  <a:pt x="367151" y="191143"/>
                  <a:pt x="444199" y="31241"/>
                </a:cubicBezTo>
                <a:lnTo>
                  <a:pt x="458323" y="0"/>
                </a:lnTo>
                <a:close/>
              </a:path>
            </a:pathLst>
          </a:custGeom>
          <a:solidFill>
            <a:schemeClr val="accent3">
              <a:alpha val="54000"/>
            </a:schemeClr>
          </a:solidFill>
          <a:ln>
            <a:noFill/>
          </a:ln>
          <a:effectLst>
            <a:outerShdw blurRad="3048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a:off x="4027373" y="5479419"/>
            <a:ext cx="1577120" cy="621792"/>
          </a:xfrm>
          <a:custGeom>
            <a:avLst/>
            <a:gdLst>
              <a:gd name="connsiteX0" fmla="*/ 966584 w 1855435"/>
              <a:gd name="connsiteY0" fmla="*/ 0 h 731520"/>
              <a:gd name="connsiteX1" fmla="*/ 1855435 w 1855435"/>
              <a:gd name="connsiteY1" fmla="*/ 0 h 731520"/>
              <a:gd name="connsiteX2" fmla="*/ 1795611 w 1855435"/>
              <a:gd name="connsiteY2" fmla="*/ 84126 h 731520"/>
              <a:gd name="connsiteX3" fmla="*/ 1235495 w 1855435"/>
              <a:gd name="connsiteY3" fmla="*/ 700464 h 731520"/>
              <a:gd name="connsiteX4" fmla="*/ 1199643 w 1855435"/>
              <a:gd name="connsiteY4" fmla="*/ 731520 h 731520"/>
              <a:gd name="connsiteX5" fmla="*/ 0 w 1855435"/>
              <a:gd name="connsiteY5" fmla="*/ 731520 h 731520"/>
              <a:gd name="connsiteX6" fmla="*/ 58521 w 1855435"/>
              <a:gd name="connsiteY6" fmla="*/ 701547 h 731520"/>
              <a:gd name="connsiteX7" fmla="*/ 901406 w 1855435"/>
              <a:gd name="connsiteY7" fmla="*/ 71714 h 731520"/>
              <a:gd name="connsiteX8" fmla="*/ 966584 w 1855435"/>
              <a:gd name="connsiteY8"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435" h="731520">
                <a:moveTo>
                  <a:pt x="966584" y="0"/>
                </a:moveTo>
                <a:lnTo>
                  <a:pt x="1855435" y="0"/>
                </a:lnTo>
                <a:lnTo>
                  <a:pt x="1795611" y="84126"/>
                </a:lnTo>
                <a:cubicBezTo>
                  <a:pt x="1628860" y="307100"/>
                  <a:pt x="1441184" y="513516"/>
                  <a:pt x="1235495" y="700464"/>
                </a:cubicBezTo>
                <a:lnTo>
                  <a:pt x="1199643" y="731520"/>
                </a:lnTo>
                <a:lnTo>
                  <a:pt x="0" y="731520"/>
                </a:lnTo>
                <a:lnTo>
                  <a:pt x="58521" y="701547"/>
                </a:lnTo>
                <a:cubicBezTo>
                  <a:pt x="369476" y="532627"/>
                  <a:pt x="653195" y="319925"/>
                  <a:pt x="901406" y="71714"/>
                </a:cubicBezTo>
                <a:lnTo>
                  <a:pt x="966584" y="0"/>
                </a:lnTo>
                <a:close/>
              </a:path>
            </a:pathLst>
          </a:custGeom>
          <a:solidFill>
            <a:schemeClr val="accent1"/>
          </a:solidFill>
          <a:ln>
            <a:noFill/>
          </a:ln>
          <a:effectLst>
            <a:outerShdw blurRad="3048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a:off x="5101043" y="860605"/>
            <a:ext cx="6964506" cy="621792"/>
          </a:xfrm>
          <a:custGeom>
            <a:avLst/>
            <a:gdLst>
              <a:gd name="connsiteX0" fmla="*/ 0 w 5080404"/>
              <a:gd name="connsiteY0" fmla="*/ 0 h 621792"/>
              <a:gd name="connsiteX1" fmla="*/ 466344 w 5080404"/>
              <a:gd name="connsiteY1" fmla="*/ 0 h 621792"/>
              <a:gd name="connsiteX2" fmla="*/ 4232596 w 5080404"/>
              <a:gd name="connsiteY2" fmla="*/ 0 h 621792"/>
              <a:gd name="connsiteX3" fmla="*/ 4698940 w 5080404"/>
              <a:gd name="connsiteY3" fmla="*/ 0 h 621792"/>
              <a:gd name="connsiteX4" fmla="*/ 5080404 w 5080404"/>
              <a:gd name="connsiteY4" fmla="*/ 310896 h 621792"/>
              <a:gd name="connsiteX5" fmla="*/ 4698940 w 5080404"/>
              <a:gd name="connsiteY5" fmla="*/ 621792 h 621792"/>
              <a:gd name="connsiteX6" fmla="*/ 4232596 w 5080404"/>
              <a:gd name="connsiteY6" fmla="*/ 621792 h 621792"/>
              <a:gd name="connsiteX7" fmla="*/ 1023767 w 5080404"/>
              <a:gd name="connsiteY7" fmla="*/ 621792 h 621792"/>
              <a:gd name="connsiteX8" fmla="*/ 557423 w 5080404"/>
              <a:gd name="connsiteY8" fmla="*/ 621792 h 621792"/>
              <a:gd name="connsiteX9" fmla="*/ 506573 w 5080404"/>
              <a:gd name="connsiteY9" fmla="*/ 550285 h 621792"/>
              <a:gd name="connsiteX10" fmla="*/ 30474 w 5080404"/>
              <a:gd name="connsiteY10" fmla="*/ 26398 h 62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80404" h="621792">
                <a:moveTo>
                  <a:pt x="0" y="0"/>
                </a:moveTo>
                <a:lnTo>
                  <a:pt x="466344" y="0"/>
                </a:lnTo>
                <a:lnTo>
                  <a:pt x="4232596" y="0"/>
                </a:lnTo>
                <a:lnTo>
                  <a:pt x="4698940" y="0"/>
                </a:lnTo>
                <a:cubicBezTo>
                  <a:pt x="4909617" y="0"/>
                  <a:pt x="5080404" y="139193"/>
                  <a:pt x="5080404" y="310896"/>
                </a:cubicBezTo>
                <a:cubicBezTo>
                  <a:pt x="5080404" y="482599"/>
                  <a:pt x="4909617" y="621792"/>
                  <a:pt x="4698940" y="621792"/>
                </a:cubicBezTo>
                <a:lnTo>
                  <a:pt x="4232596" y="621792"/>
                </a:lnTo>
                <a:lnTo>
                  <a:pt x="1023767" y="621792"/>
                </a:lnTo>
                <a:lnTo>
                  <a:pt x="557423" y="621792"/>
                </a:lnTo>
                <a:lnTo>
                  <a:pt x="506573" y="550285"/>
                </a:lnTo>
                <a:cubicBezTo>
                  <a:pt x="364835" y="360758"/>
                  <a:pt x="205310" y="185303"/>
                  <a:pt x="30474" y="26398"/>
                </a:cubicBezTo>
                <a:close/>
              </a:path>
            </a:pathLst>
          </a:custGeom>
          <a:gradFill flip="none" rotWithShape="1">
            <a:gsLst>
              <a:gs pos="0">
                <a:schemeClr val="accent5">
                  <a:lumMod val="0"/>
                  <a:lumOff val="100000"/>
                </a:schemeClr>
              </a:gs>
              <a:gs pos="100000">
                <a:srgbClr val="5B5B5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58"/>
          <p:cNvSpPr/>
          <p:nvPr/>
        </p:nvSpPr>
        <p:spPr>
          <a:xfrm>
            <a:off x="5788164" y="1607257"/>
            <a:ext cx="6277384" cy="621792"/>
          </a:xfrm>
          <a:custGeom>
            <a:avLst/>
            <a:gdLst>
              <a:gd name="connsiteX0" fmla="*/ 0 w 4393283"/>
              <a:gd name="connsiteY0" fmla="*/ 0 h 621792"/>
              <a:gd name="connsiteX1" fmla="*/ 310896 w 4393283"/>
              <a:gd name="connsiteY1" fmla="*/ 0 h 621792"/>
              <a:gd name="connsiteX2" fmla="*/ 3754712 w 4393283"/>
              <a:gd name="connsiteY2" fmla="*/ 0 h 621792"/>
              <a:gd name="connsiteX3" fmla="*/ 4065608 w 4393283"/>
              <a:gd name="connsiteY3" fmla="*/ 0 h 621792"/>
              <a:gd name="connsiteX4" fmla="*/ 4393283 w 4393283"/>
              <a:gd name="connsiteY4" fmla="*/ 310896 h 621792"/>
              <a:gd name="connsiteX5" fmla="*/ 4065608 w 4393283"/>
              <a:gd name="connsiteY5" fmla="*/ 621792 h 621792"/>
              <a:gd name="connsiteX6" fmla="*/ 3754712 w 4393283"/>
              <a:gd name="connsiteY6" fmla="*/ 621792 h 621792"/>
              <a:gd name="connsiteX7" fmla="*/ 619305 w 4393283"/>
              <a:gd name="connsiteY7" fmla="*/ 621792 h 621792"/>
              <a:gd name="connsiteX8" fmla="*/ 308409 w 4393283"/>
              <a:gd name="connsiteY8" fmla="*/ 621792 h 621792"/>
              <a:gd name="connsiteX9" fmla="*/ 262773 w 4393283"/>
              <a:gd name="connsiteY9" fmla="*/ 506050 h 621792"/>
              <a:gd name="connsiteX10" fmla="*/ 18412 w 4393283"/>
              <a:gd name="connsiteY10" fmla="*/ 28721 h 62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3283" h="621792">
                <a:moveTo>
                  <a:pt x="0" y="0"/>
                </a:moveTo>
                <a:lnTo>
                  <a:pt x="310896" y="0"/>
                </a:lnTo>
                <a:lnTo>
                  <a:pt x="3754712" y="0"/>
                </a:lnTo>
                <a:lnTo>
                  <a:pt x="4065608" y="0"/>
                </a:lnTo>
                <a:cubicBezTo>
                  <a:pt x="4246578" y="0"/>
                  <a:pt x="4393283" y="139193"/>
                  <a:pt x="4393283" y="310896"/>
                </a:cubicBezTo>
                <a:cubicBezTo>
                  <a:pt x="4393283" y="482599"/>
                  <a:pt x="4246578" y="621792"/>
                  <a:pt x="4065608" y="621792"/>
                </a:cubicBezTo>
                <a:lnTo>
                  <a:pt x="3754712" y="621792"/>
                </a:lnTo>
                <a:lnTo>
                  <a:pt x="619305" y="621792"/>
                </a:lnTo>
                <a:lnTo>
                  <a:pt x="308409" y="621792"/>
                </a:lnTo>
                <a:lnTo>
                  <a:pt x="262773" y="506050"/>
                </a:lnTo>
                <a:cubicBezTo>
                  <a:pt x="192716" y="340416"/>
                  <a:pt x="110914" y="180957"/>
                  <a:pt x="18412" y="28721"/>
                </a:cubicBezTo>
                <a:close/>
              </a:path>
            </a:pathLst>
          </a:custGeom>
          <a:gradFill flip="none" rotWithShape="1">
            <a:gsLst>
              <a:gs pos="0">
                <a:schemeClr val="accent5">
                  <a:lumMod val="0"/>
                  <a:lumOff val="100000"/>
                </a:schemeClr>
              </a:gs>
              <a:gs pos="100000">
                <a:srgbClr val="5B5B5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59"/>
          <p:cNvSpPr/>
          <p:nvPr/>
        </p:nvSpPr>
        <p:spPr>
          <a:xfrm>
            <a:off x="6165224" y="2400209"/>
            <a:ext cx="5900323" cy="621792"/>
          </a:xfrm>
          <a:custGeom>
            <a:avLst/>
            <a:gdLst>
              <a:gd name="connsiteX0" fmla="*/ 0 w 4016223"/>
              <a:gd name="connsiteY0" fmla="*/ 0 h 621792"/>
              <a:gd name="connsiteX1" fmla="*/ 155447 w 4016223"/>
              <a:gd name="connsiteY1" fmla="*/ 0 h 621792"/>
              <a:gd name="connsiteX2" fmla="*/ 3549880 w 4016223"/>
              <a:gd name="connsiteY2" fmla="*/ 0 h 621792"/>
              <a:gd name="connsiteX3" fmla="*/ 3705327 w 4016223"/>
              <a:gd name="connsiteY3" fmla="*/ 0 h 621792"/>
              <a:gd name="connsiteX4" fmla="*/ 4016223 w 4016223"/>
              <a:gd name="connsiteY4" fmla="*/ 310896 h 621792"/>
              <a:gd name="connsiteX5" fmla="*/ 3705327 w 4016223"/>
              <a:gd name="connsiteY5" fmla="*/ 621792 h 621792"/>
              <a:gd name="connsiteX6" fmla="*/ 3549880 w 4016223"/>
              <a:gd name="connsiteY6" fmla="*/ 621792 h 621792"/>
              <a:gd name="connsiteX7" fmla="*/ 295997 w 4016223"/>
              <a:gd name="connsiteY7" fmla="*/ 621792 h 621792"/>
              <a:gd name="connsiteX8" fmla="*/ 140550 w 4016223"/>
              <a:gd name="connsiteY8" fmla="*/ 621792 h 621792"/>
              <a:gd name="connsiteX9" fmla="*/ 133302 w 4016223"/>
              <a:gd name="connsiteY9" fmla="*/ 564760 h 621792"/>
              <a:gd name="connsiteX10" fmla="*/ 9861 w 4016223"/>
              <a:gd name="connsiteY10" fmla="*/ 29143 h 62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6223" h="621792">
                <a:moveTo>
                  <a:pt x="0" y="0"/>
                </a:moveTo>
                <a:lnTo>
                  <a:pt x="155447" y="0"/>
                </a:lnTo>
                <a:lnTo>
                  <a:pt x="3549880" y="0"/>
                </a:lnTo>
                <a:lnTo>
                  <a:pt x="3705327" y="0"/>
                </a:lnTo>
                <a:cubicBezTo>
                  <a:pt x="3877031" y="0"/>
                  <a:pt x="4016223" y="139193"/>
                  <a:pt x="4016223" y="310896"/>
                </a:cubicBezTo>
                <a:cubicBezTo>
                  <a:pt x="4016223" y="482600"/>
                  <a:pt x="3877031" y="621792"/>
                  <a:pt x="3705327" y="621792"/>
                </a:cubicBezTo>
                <a:lnTo>
                  <a:pt x="3549880" y="621792"/>
                </a:lnTo>
                <a:lnTo>
                  <a:pt x="295997" y="621792"/>
                </a:lnTo>
                <a:lnTo>
                  <a:pt x="140550" y="621792"/>
                </a:lnTo>
                <a:lnTo>
                  <a:pt x="133302" y="564760"/>
                </a:lnTo>
                <a:cubicBezTo>
                  <a:pt x="105291" y="381436"/>
                  <a:pt x="63796" y="202549"/>
                  <a:pt x="9861" y="29143"/>
                </a:cubicBezTo>
                <a:close/>
              </a:path>
            </a:pathLst>
          </a:custGeom>
          <a:gradFill flip="none" rotWithShape="1">
            <a:gsLst>
              <a:gs pos="0">
                <a:schemeClr val="accent5">
                  <a:lumMod val="0"/>
                  <a:lumOff val="100000"/>
                </a:schemeClr>
              </a:gs>
              <a:gs pos="100000">
                <a:srgbClr val="5B5B5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60"/>
          <p:cNvSpPr/>
          <p:nvPr/>
        </p:nvSpPr>
        <p:spPr>
          <a:xfrm>
            <a:off x="6327066" y="3158436"/>
            <a:ext cx="5738481" cy="621792"/>
          </a:xfrm>
          <a:custGeom>
            <a:avLst/>
            <a:gdLst>
              <a:gd name="connsiteX0" fmla="*/ 0 w 4534566"/>
              <a:gd name="connsiteY0" fmla="*/ 0 h 731520"/>
              <a:gd name="connsiteX1" fmla="*/ 4168806 w 4534566"/>
              <a:gd name="connsiteY1" fmla="*/ 0 h 731520"/>
              <a:gd name="connsiteX2" fmla="*/ 4534566 w 4534566"/>
              <a:gd name="connsiteY2" fmla="*/ 365760 h 731520"/>
              <a:gd name="connsiteX3" fmla="*/ 4168806 w 4534566"/>
              <a:gd name="connsiteY3" fmla="*/ 731520 h 731520"/>
              <a:gd name="connsiteX4" fmla="*/ 0 w 4534566"/>
              <a:gd name="connsiteY4" fmla="*/ 731520 h 731520"/>
              <a:gd name="connsiteX5" fmla="*/ 10816 w 4534566"/>
              <a:gd name="connsiteY5" fmla="*/ 589271 h 731520"/>
              <a:gd name="connsiteX6" fmla="*/ 16468 w 4534566"/>
              <a:gd name="connsiteY6" fmla="*/ 365760 h 731520"/>
              <a:gd name="connsiteX7" fmla="*/ 10816 w 4534566"/>
              <a:gd name="connsiteY7" fmla="*/ 142249 h 731520"/>
              <a:gd name="connsiteX8" fmla="*/ 0 w 4534566"/>
              <a:gd name="connsiteY8"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4566" h="731520">
                <a:moveTo>
                  <a:pt x="0" y="0"/>
                </a:moveTo>
                <a:lnTo>
                  <a:pt x="4168806" y="0"/>
                </a:lnTo>
                <a:cubicBezTo>
                  <a:pt x="4370810" y="0"/>
                  <a:pt x="4534566" y="163756"/>
                  <a:pt x="4534566" y="365760"/>
                </a:cubicBezTo>
                <a:cubicBezTo>
                  <a:pt x="4534566" y="567764"/>
                  <a:pt x="4370810" y="731520"/>
                  <a:pt x="4168806" y="731520"/>
                </a:cubicBezTo>
                <a:lnTo>
                  <a:pt x="0" y="731520"/>
                </a:lnTo>
                <a:lnTo>
                  <a:pt x="10816" y="589271"/>
                </a:lnTo>
                <a:cubicBezTo>
                  <a:pt x="14569" y="515241"/>
                  <a:pt x="16468" y="440722"/>
                  <a:pt x="16468" y="365760"/>
                </a:cubicBezTo>
                <a:cubicBezTo>
                  <a:pt x="16468" y="290798"/>
                  <a:pt x="14569" y="216279"/>
                  <a:pt x="10816" y="142249"/>
                </a:cubicBezTo>
                <a:lnTo>
                  <a:pt x="0" y="0"/>
                </a:lnTo>
                <a:close/>
              </a:path>
            </a:pathLst>
          </a:custGeom>
          <a:gradFill flip="none" rotWithShape="1">
            <a:gsLst>
              <a:gs pos="0">
                <a:schemeClr val="accent5">
                  <a:lumMod val="0"/>
                  <a:lumOff val="100000"/>
                </a:schemeClr>
              </a:gs>
              <a:gs pos="100000">
                <a:srgbClr val="5B5B5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p:nvPr/>
        </p:nvSpPr>
        <p:spPr>
          <a:xfrm>
            <a:off x="6165225" y="3916663"/>
            <a:ext cx="5900322" cy="621792"/>
          </a:xfrm>
          <a:custGeom>
            <a:avLst/>
            <a:gdLst>
              <a:gd name="connsiteX0" fmla="*/ 140550 w 4016223"/>
              <a:gd name="connsiteY0" fmla="*/ 0 h 621792"/>
              <a:gd name="connsiteX1" fmla="*/ 295997 w 4016223"/>
              <a:gd name="connsiteY1" fmla="*/ 0 h 621792"/>
              <a:gd name="connsiteX2" fmla="*/ 3549880 w 4016223"/>
              <a:gd name="connsiteY2" fmla="*/ 0 h 621792"/>
              <a:gd name="connsiteX3" fmla="*/ 3705327 w 4016223"/>
              <a:gd name="connsiteY3" fmla="*/ 0 h 621792"/>
              <a:gd name="connsiteX4" fmla="*/ 4016223 w 4016223"/>
              <a:gd name="connsiteY4" fmla="*/ 310896 h 621792"/>
              <a:gd name="connsiteX5" fmla="*/ 3705327 w 4016223"/>
              <a:gd name="connsiteY5" fmla="*/ 621792 h 621792"/>
              <a:gd name="connsiteX6" fmla="*/ 3549880 w 4016223"/>
              <a:gd name="connsiteY6" fmla="*/ 621792 h 621792"/>
              <a:gd name="connsiteX7" fmla="*/ 155447 w 4016223"/>
              <a:gd name="connsiteY7" fmla="*/ 621792 h 621792"/>
              <a:gd name="connsiteX8" fmla="*/ 0 w 4016223"/>
              <a:gd name="connsiteY8" fmla="*/ 621792 h 621792"/>
              <a:gd name="connsiteX9" fmla="*/ 9861 w 4016223"/>
              <a:gd name="connsiteY9" fmla="*/ 592649 h 621792"/>
              <a:gd name="connsiteX10" fmla="*/ 133302 w 4016223"/>
              <a:gd name="connsiteY10" fmla="*/ 57033 h 62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6223" h="621792">
                <a:moveTo>
                  <a:pt x="140550" y="0"/>
                </a:moveTo>
                <a:lnTo>
                  <a:pt x="295997" y="0"/>
                </a:lnTo>
                <a:lnTo>
                  <a:pt x="3549880" y="0"/>
                </a:lnTo>
                <a:lnTo>
                  <a:pt x="3705327" y="0"/>
                </a:lnTo>
                <a:cubicBezTo>
                  <a:pt x="3877031" y="0"/>
                  <a:pt x="4016223" y="139193"/>
                  <a:pt x="4016223" y="310896"/>
                </a:cubicBezTo>
                <a:cubicBezTo>
                  <a:pt x="4016223" y="482600"/>
                  <a:pt x="3877031" y="621792"/>
                  <a:pt x="3705327" y="621792"/>
                </a:cubicBezTo>
                <a:lnTo>
                  <a:pt x="3549880" y="621792"/>
                </a:lnTo>
                <a:lnTo>
                  <a:pt x="155447" y="621792"/>
                </a:lnTo>
                <a:lnTo>
                  <a:pt x="0" y="621792"/>
                </a:lnTo>
                <a:lnTo>
                  <a:pt x="9861" y="592649"/>
                </a:lnTo>
                <a:cubicBezTo>
                  <a:pt x="63796" y="419244"/>
                  <a:pt x="105291" y="240356"/>
                  <a:pt x="133302" y="57033"/>
                </a:cubicBezTo>
                <a:close/>
              </a:path>
            </a:pathLst>
          </a:custGeom>
          <a:gradFill flip="none" rotWithShape="1">
            <a:gsLst>
              <a:gs pos="0">
                <a:schemeClr val="accent5">
                  <a:lumMod val="0"/>
                  <a:lumOff val="100000"/>
                </a:schemeClr>
              </a:gs>
              <a:gs pos="100000">
                <a:srgbClr val="5B5B5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62"/>
          <p:cNvSpPr/>
          <p:nvPr/>
        </p:nvSpPr>
        <p:spPr>
          <a:xfrm>
            <a:off x="5788164" y="4709615"/>
            <a:ext cx="6277383" cy="621792"/>
          </a:xfrm>
          <a:custGeom>
            <a:avLst/>
            <a:gdLst>
              <a:gd name="connsiteX0" fmla="*/ 308409 w 4393283"/>
              <a:gd name="connsiteY0" fmla="*/ 0 h 621792"/>
              <a:gd name="connsiteX1" fmla="*/ 619305 w 4393283"/>
              <a:gd name="connsiteY1" fmla="*/ 0 h 621792"/>
              <a:gd name="connsiteX2" fmla="*/ 3754712 w 4393283"/>
              <a:gd name="connsiteY2" fmla="*/ 0 h 621792"/>
              <a:gd name="connsiteX3" fmla="*/ 4065608 w 4393283"/>
              <a:gd name="connsiteY3" fmla="*/ 0 h 621792"/>
              <a:gd name="connsiteX4" fmla="*/ 4393283 w 4393283"/>
              <a:gd name="connsiteY4" fmla="*/ 310896 h 621792"/>
              <a:gd name="connsiteX5" fmla="*/ 4065608 w 4393283"/>
              <a:gd name="connsiteY5" fmla="*/ 621792 h 621792"/>
              <a:gd name="connsiteX6" fmla="*/ 3754712 w 4393283"/>
              <a:gd name="connsiteY6" fmla="*/ 621792 h 621792"/>
              <a:gd name="connsiteX7" fmla="*/ 310896 w 4393283"/>
              <a:gd name="connsiteY7" fmla="*/ 621792 h 621792"/>
              <a:gd name="connsiteX8" fmla="*/ 0 w 4393283"/>
              <a:gd name="connsiteY8" fmla="*/ 621792 h 621792"/>
              <a:gd name="connsiteX9" fmla="*/ 18412 w 4393283"/>
              <a:gd name="connsiteY9" fmla="*/ 593072 h 621792"/>
              <a:gd name="connsiteX10" fmla="*/ 262773 w 4393283"/>
              <a:gd name="connsiteY10" fmla="*/ 115742 h 62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3283" h="621792">
                <a:moveTo>
                  <a:pt x="308409" y="0"/>
                </a:moveTo>
                <a:lnTo>
                  <a:pt x="619305" y="0"/>
                </a:lnTo>
                <a:lnTo>
                  <a:pt x="3754712" y="0"/>
                </a:lnTo>
                <a:lnTo>
                  <a:pt x="4065608" y="0"/>
                </a:lnTo>
                <a:cubicBezTo>
                  <a:pt x="4246578" y="0"/>
                  <a:pt x="4393283" y="139193"/>
                  <a:pt x="4393283" y="310896"/>
                </a:cubicBezTo>
                <a:cubicBezTo>
                  <a:pt x="4393283" y="482600"/>
                  <a:pt x="4246578" y="621792"/>
                  <a:pt x="4065608" y="621792"/>
                </a:cubicBezTo>
                <a:lnTo>
                  <a:pt x="3754712" y="621792"/>
                </a:lnTo>
                <a:lnTo>
                  <a:pt x="310896" y="621792"/>
                </a:lnTo>
                <a:lnTo>
                  <a:pt x="0" y="621792"/>
                </a:lnTo>
                <a:lnTo>
                  <a:pt x="18412" y="593072"/>
                </a:lnTo>
                <a:cubicBezTo>
                  <a:pt x="110914" y="440835"/>
                  <a:pt x="192716" y="281377"/>
                  <a:pt x="262773" y="115742"/>
                </a:cubicBezTo>
                <a:close/>
              </a:path>
            </a:pathLst>
          </a:custGeom>
          <a:gradFill flip="none" rotWithShape="1">
            <a:gsLst>
              <a:gs pos="0">
                <a:schemeClr val="accent5">
                  <a:lumMod val="0"/>
                  <a:lumOff val="100000"/>
                </a:schemeClr>
              </a:gs>
              <a:gs pos="100000">
                <a:srgbClr val="5B5B5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63"/>
          <p:cNvSpPr/>
          <p:nvPr/>
        </p:nvSpPr>
        <p:spPr>
          <a:xfrm>
            <a:off x="5101044" y="5479419"/>
            <a:ext cx="6964504" cy="621792"/>
          </a:xfrm>
          <a:custGeom>
            <a:avLst/>
            <a:gdLst>
              <a:gd name="connsiteX0" fmla="*/ 557423 w 5080404"/>
              <a:gd name="connsiteY0" fmla="*/ 0 h 621792"/>
              <a:gd name="connsiteX1" fmla="*/ 1023767 w 5080404"/>
              <a:gd name="connsiteY1" fmla="*/ 0 h 621792"/>
              <a:gd name="connsiteX2" fmla="*/ 4232596 w 5080404"/>
              <a:gd name="connsiteY2" fmla="*/ 0 h 621792"/>
              <a:gd name="connsiteX3" fmla="*/ 4698940 w 5080404"/>
              <a:gd name="connsiteY3" fmla="*/ 0 h 621792"/>
              <a:gd name="connsiteX4" fmla="*/ 5080404 w 5080404"/>
              <a:gd name="connsiteY4" fmla="*/ 310896 h 621792"/>
              <a:gd name="connsiteX5" fmla="*/ 4698940 w 5080404"/>
              <a:gd name="connsiteY5" fmla="*/ 621792 h 621792"/>
              <a:gd name="connsiteX6" fmla="*/ 4232596 w 5080404"/>
              <a:gd name="connsiteY6" fmla="*/ 621792 h 621792"/>
              <a:gd name="connsiteX7" fmla="*/ 466344 w 5080404"/>
              <a:gd name="connsiteY7" fmla="*/ 621792 h 621792"/>
              <a:gd name="connsiteX8" fmla="*/ 0 w 5080404"/>
              <a:gd name="connsiteY8" fmla="*/ 621792 h 621792"/>
              <a:gd name="connsiteX9" fmla="*/ 30474 w 5080404"/>
              <a:gd name="connsiteY9" fmla="*/ 595395 h 621792"/>
              <a:gd name="connsiteX10" fmla="*/ 506573 w 5080404"/>
              <a:gd name="connsiteY10" fmla="*/ 71507 h 62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80404" h="621792">
                <a:moveTo>
                  <a:pt x="557423" y="0"/>
                </a:moveTo>
                <a:lnTo>
                  <a:pt x="1023767" y="0"/>
                </a:lnTo>
                <a:lnTo>
                  <a:pt x="4232596" y="0"/>
                </a:lnTo>
                <a:lnTo>
                  <a:pt x="4698940" y="0"/>
                </a:lnTo>
                <a:cubicBezTo>
                  <a:pt x="4909617" y="0"/>
                  <a:pt x="5080404" y="139193"/>
                  <a:pt x="5080404" y="310896"/>
                </a:cubicBezTo>
                <a:cubicBezTo>
                  <a:pt x="5080404" y="482600"/>
                  <a:pt x="4909617" y="621792"/>
                  <a:pt x="4698940" y="621792"/>
                </a:cubicBezTo>
                <a:lnTo>
                  <a:pt x="4232596" y="621792"/>
                </a:lnTo>
                <a:lnTo>
                  <a:pt x="466344" y="621792"/>
                </a:lnTo>
                <a:lnTo>
                  <a:pt x="0" y="621792"/>
                </a:lnTo>
                <a:lnTo>
                  <a:pt x="30474" y="595395"/>
                </a:lnTo>
                <a:cubicBezTo>
                  <a:pt x="205310" y="436489"/>
                  <a:pt x="364835" y="261035"/>
                  <a:pt x="506573" y="71507"/>
                </a:cubicBezTo>
                <a:close/>
              </a:path>
            </a:pathLst>
          </a:custGeom>
          <a:gradFill flip="none" rotWithShape="1">
            <a:gsLst>
              <a:gs pos="0">
                <a:schemeClr val="accent5">
                  <a:lumMod val="0"/>
                  <a:lumOff val="100000"/>
                </a:schemeClr>
              </a:gs>
              <a:gs pos="100000">
                <a:srgbClr val="5B5B5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TextBox 64"/>
          <p:cNvSpPr txBox="1"/>
          <p:nvPr/>
        </p:nvSpPr>
        <p:spPr>
          <a:xfrm>
            <a:off x="4713900" y="896810"/>
            <a:ext cx="441146" cy="646331"/>
          </a:xfrm>
          <a:prstGeom prst="rect">
            <a:avLst/>
          </a:prstGeom>
          <a:noFill/>
          <a:ln>
            <a:noFill/>
          </a:ln>
          <a:effectLst/>
        </p:spPr>
        <p:txBody>
          <a:bodyPr wrap="none" rtlCol="0">
            <a:spAutoFit/>
          </a:bodyPr>
          <a:lstStyle/>
          <a:p>
            <a:pPr algn="ctr"/>
            <a:r>
              <a:rPr lang="en-US" sz="3600" b="1" dirty="0" smtClean="0">
                <a:ln w="10160">
                  <a:noFill/>
                  <a:prstDash val="solid"/>
                </a:ln>
                <a:solidFill>
                  <a:srgbClr val="FFFFFF"/>
                </a:solidFill>
                <a:effectLst>
                  <a:outerShdw blurRad="38100" dist="22860" dir="5400000" algn="tl" rotWithShape="0">
                    <a:srgbClr val="000000">
                      <a:alpha val="30000"/>
                    </a:srgbClr>
                  </a:outerShdw>
                </a:effectLst>
              </a:rPr>
              <a:t>1</a:t>
            </a:r>
            <a:endParaRPr lang="en-US" sz="3600" b="1"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66" name="TextBox 65"/>
          <p:cNvSpPr txBox="1"/>
          <p:nvPr/>
        </p:nvSpPr>
        <p:spPr>
          <a:xfrm>
            <a:off x="5339164" y="1582718"/>
            <a:ext cx="441146" cy="646331"/>
          </a:xfrm>
          <a:prstGeom prst="rect">
            <a:avLst/>
          </a:prstGeom>
          <a:noFill/>
          <a:ln>
            <a:noFill/>
          </a:ln>
          <a:effectLst/>
        </p:spPr>
        <p:txBody>
          <a:bodyPr wrap="none" rtlCol="0">
            <a:spAutoFit/>
          </a:bodyPr>
          <a:lstStyle/>
          <a:p>
            <a:pPr algn="ctr"/>
            <a:r>
              <a:rPr lang="en-US" sz="3600" b="1" dirty="0" smtClean="0">
                <a:ln w="10160">
                  <a:noFill/>
                  <a:prstDash val="solid"/>
                </a:ln>
                <a:solidFill>
                  <a:srgbClr val="FFFFFF"/>
                </a:solidFill>
                <a:effectLst>
                  <a:outerShdw blurRad="38100" dist="22860" dir="5400000" algn="tl" rotWithShape="0">
                    <a:srgbClr val="000000">
                      <a:alpha val="30000"/>
                    </a:srgbClr>
                  </a:outerShdw>
                </a:effectLst>
              </a:rPr>
              <a:t>2</a:t>
            </a:r>
            <a:endParaRPr lang="en-US" sz="3600" b="1"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67" name="TextBox 66"/>
          <p:cNvSpPr txBox="1"/>
          <p:nvPr/>
        </p:nvSpPr>
        <p:spPr>
          <a:xfrm>
            <a:off x="5677364" y="2410003"/>
            <a:ext cx="441146" cy="646331"/>
          </a:xfrm>
          <a:prstGeom prst="rect">
            <a:avLst/>
          </a:prstGeom>
          <a:noFill/>
          <a:ln>
            <a:noFill/>
          </a:ln>
          <a:effectLst/>
        </p:spPr>
        <p:txBody>
          <a:bodyPr wrap="none" rtlCol="0">
            <a:spAutoFit/>
          </a:bodyPr>
          <a:lstStyle/>
          <a:p>
            <a:pPr algn="ctr"/>
            <a:r>
              <a:rPr lang="en-US" sz="3600" b="1" dirty="0" smtClean="0">
                <a:ln w="10160">
                  <a:noFill/>
                  <a:prstDash val="solid"/>
                </a:ln>
                <a:solidFill>
                  <a:srgbClr val="FFFFFF"/>
                </a:solidFill>
                <a:effectLst>
                  <a:outerShdw blurRad="38100" dist="22860" dir="5400000" algn="tl" rotWithShape="0">
                    <a:srgbClr val="000000">
                      <a:alpha val="30000"/>
                    </a:srgbClr>
                  </a:outerShdw>
                </a:effectLst>
              </a:rPr>
              <a:t>3</a:t>
            </a:r>
            <a:endParaRPr lang="en-US" sz="3600" b="1"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68" name="TextBox 67"/>
          <p:cNvSpPr txBox="1"/>
          <p:nvPr/>
        </p:nvSpPr>
        <p:spPr>
          <a:xfrm>
            <a:off x="5793187" y="3168230"/>
            <a:ext cx="441147" cy="646331"/>
          </a:xfrm>
          <a:prstGeom prst="rect">
            <a:avLst/>
          </a:prstGeom>
          <a:noFill/>
          <a:ln>
            <a:noFill/>
          </a:ln>
          <a:effectLst/>
        </p:spPr>
        <p:txBody>
          <a:bodyPr wrap="none" rtlCol="0">
            <a:spAutoFit/>
          </a:bodyPr>
          <a:lstStyle/>
          <a:p>
            <a:pPr algn="ctr"/>
            <a:r>
              <a:rPr lang="en-US" sz="3600" b="1" dirty="0">
                <a:ln w="10160">
                  <a:noFill/>
                  <a:prstDash val="solid"/>
                </a:ln>
                <a:solidFill>
                  <a:srgbClr val="FFFFFF"/>
                </a:solidFill>
                <a:effectLst>
                  <a:outerShdw blurRad="38100" dist="22860" dir="5400000" algn="tl" rotWithShape="0">
                    <a:srgbClr val="000000">
                      <a:alpha val="30000"/>
                    </a:srgbClr>
                  </a:outerShdw>
                </a:effectLst>
              </a:rPr>
              <a:t>4</a:t>
            </a:r>
          </a:p>
        </p:txBody>
      </p:sp>
      <p:sp>
        <p:nvSpPr>
          <p:cNvPr id="69" name="TextBox 68"/>
          <p:cNvSpPr txBox="1"/>
          <p:nvPr/>
        </p:nvSpPr>
        <p:spPr>
          <a:xfrm>
            <a:off x="5675957" y="3926457"/>
            <a:ext cx="441147" cy="646331"/>
          </a:xfrm>
          <a:prstGeom prst="rect">
            <a:avLst/>
          </a:prstGeom>
          <a:noFill/>
          <a:ln>
            <a:noFill/>
          </a:ln>
          <a:effectLst/>
        </p:spPr>
        <p:txBody>
          <a:bodyPr wrap="none" rtlCol="0">
            <a:spAutoFit/>
          </a:bodyPr>
          <a:lstStyle/>
          <a:p>
            <a:pPr algn="ctr"/>
            <a:r>
              <a:rPr lang="en-US" sz="3600" b="1" dirty="0" smtClean="0">
                <a:ln w="10160">
                  <a:noFill/>
                  <a:prstDash val="solid"/>
                </a:ln>
                <a:solidFill>
                  <a:srgbClr val="FFFFFF"/>
                </a:solidFill>
                <a:effectLst>
                  <a:outerShdw blurRad="38100" dist="22860" dir="5400000" algn="tl" rotWithShape="0">
                    <a:srgbClr val="000000">
                      <a:alpha val="30000"/>
                    </a:srgbClr>
                  </a:outerShdw>
                </a:effectLst>
              </a:rPr>
              <a:t>5</a:t>
            </a:r>
            <a:endParaRPr lang="en-US" sz="3600" b="1"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70" name="TextBox 69"/>
          <p:cNvSpPr txBox="1"/>
          <p:nvPr/>
        </p:nvSpPr>
        <p:spPr>
          <a:xfrm>
            <a:off x="5334510" y="4719409"/>
            <a:ext cx="441147" cy="646331"/>
          </a:xfrm>
          <a:prstGeom prst="rect">
            <a:avLst/>
          </a:prstGeom>
          <a:noFill/>
          <a:ln>
            <a:noFill/>
          </a:ln>
          <a:effectLst/>
        </p:spPr>
        <p:txBody>
          <a:bodyPr wrap="none" rtlCol="0">
            <a:spAutoFit/>
          </a:bodyPr>
          <a:lstStyle/>
          <a:p>
            <a:pPr algn="ctr"/>
            <a:r>
              <a:rPr lang="en-US" sz="3600" b="1" dirty="0" smtClean="0">
                <a:ln w="10160">
                  <a:noFill/>
                  <a:prstDash val="solid"/>
                </a:ln>
                <a:solidFill>
                  <a:srgbClr val="FFFFFF"/>
                </a:solidFill>
                <a:effectLst>
                  <a:outerShdw blurRad="38100" dist="22860" dir="5400000" algn="tl" rotWithShape="0">
                    <a:srgbClr val="000000">
                      <a:alpha val="30000"/>
                    </a:srgbClr>
                  </a:outerShdw>
                </a:effectLst>
              </a:rPr>
              <a:t>6</a:t>
            </a:r>
            <a:endParaRPr lang="en-US" sz="3600" b="1"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71" name="TextBox 70"/>
          <p:cNvSpPr txBox="1"/>
          <p:nvPr/>
        </p:nvSpPr>
        <p:spPr>
          <a:xfrm>
            <a:off x="4713900" y="5487071"/>
            <a:ext cx="441146" cy="646331"/>
          </a:xfrm>
          <a:prstGeom prst="rect">
            <a:avLst/>
          </a:prstGeom>
          <a:noFill/>
          <a:ln>
            <a:noFill/>
          </a:ln>
          <a:effectLst/>
        </p:spPr>
        <p:txBody>
          <a:bodyPr wrap="none" rtlCol="0">
            <a:spAutoFit/>
          </a:bodyPr>
          <a:lstStyle/>
          <a:p>
            <a:pPr algn="ctr"/>
            <a:r>
              <a:rPr lang="en-US" sz="3600" b="1" dirty="0" smtClean="0">
                <a:ln w="10160">
                  <a:noFill/>
                  <a:prstDash val="solid"/>
                </a:ln>
                <a:solidFill>
                  <a:srgbClr val="FFFFFF"/>
                </a:solidFill>
                <a:effectLst>
                  <a:outerShdw blurRad="38100" dist="22860" dir="5400000" algn="tl" rotWithShape="0">
                    <a:srgbClr val="000000">
                      <a:alpha val="30000"/>
                    </a:srgbClr>
                  </a:outerShdw>
                </a:effectLst>
              </a:rPr>
              <a:t>7</a:t>
            </a:r>
            <a:endParaRPr lang="en-US" sz="3600" b="1"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72" name="TextBox 71"/>
          <p:cNvSpPr txBox="1"/>
          <p:nvPr/>
        </p:nvSpPr>
        <p:spPr>
          <a:xfrm>
            <a:off x="6140389" y="1722693"/>
            <a:ext cx="5925157" cy="369332"/>
          </a:xfrm>
          <a:prstGeom prst="rect">
            <a:avLst/>
          </a:prstGeom>
          <a:noFill/>
        </p:spPr>
        <p:txBody>
          <a:bodyPr wrap="square" lIns="0" tIns="0" rIns="0" bIns="0" rtlCol="0" anchor="ctr" anchorCtr="0">
            <a:spAutoFit/>
          </a:bodyPr>
          <a:lstStyle/>
          <a:p>
            <a:r>
              <a:rPr lang="en-US" sz="2400" spc="-100" dirty="0">
                <a:ea typeface="MS UI Gothic" panose="020B0600070205080204" pitchFamily="34" charset="-128"/>
              </a:rPr>
              <a:t>Communicate top management “buy-in”</a:t>
            </a:r>
          </a:p>
        </p:txBody>
      </p:sp>
      <p:sp>
        <p:nvSpPr>
          <p:cNvPr id="73" name="TextBox 72"/>
          <p:cNvSpPr txBox="1"/>
          <p:nvPr/>
        </p:nvSpPr>
        <p:spPr>
          <a:xfrm>
            <a:off x="6400340" y="2515644"/>
            <a:ext cx="5665206" cy="369332"/>
          </a:xfrm>
          <a:prstGeom prst="rect">
            <a:avLst/>
          </a:prstGeom>
          <a:noFill/>
        </p:spPr>
        <p:txBody>
          <a:bodyPr wrap="square" lIns="0" tIns="0" rIns="0" bIns="0" rtlCol="0" anchor="ctr" anchorCtr="0">
            <a:spAutoFit/>
          </a:bodyPr>
          <a:lstStyle/>
          <a:p>
            <a:r>
              <a:rPr lang="en-US" sz="2400" spc="-100" dirty="0">
                <a:ea typeface="MS UI Gothic" panose="020B0600070205080204" pitchFamily="34" charset="-128"/>
              </a:rPr>
              <a:t>Establish an SMS Committee</a:t>
            </a:r>
          </a:p>
        </p:txBody>
      </p:sp>
      <p:sp>
        <p:nvSpPr>
          <p:cNvPr id="74" name="TextBox 73"/>
          <p:cNvSpPr txBox="1"/>
          <p:nvPr/>
        </p:nvSpPr>
        <p:spPr>
          <a:xfrm>
            <a:off x="6540676" y="3273870"/>
            <a:ext cx="5524870" cy="369332"/>
          </a:xfrm>
          <a:prstGeom prst="rect">
            <a:avLst/>
          </a:prstGeom>
          <a:noFill/>
        </p:spPr>
        <p:txBody>
          <a:bodyPr wrap="square" lIns="0" tIns="0" rIns="0" bIns="0" rtlCol="0" anchor="ctr" anchorCtr="0">
            <a:spAutoFit/>
          </a:bodyPr>
          <a:lstStyle/>
          <a:p>
            <a:r>
              <a:rPr lang="en-US" sz="2400" spc="-100" dirty="0">
                <a:ea typeface="MS UI Gothic" panose="020B0600070205080204" pitchFamily="34" charset="-128"/>
              </a:rPr>
              <a:t>Define S&amp;H goals </a:t>
            </a:r>
            <a:r>
              <a:rPr lang="en-US" sz="2400" spc="-100" dirty="0" smtClean="0">
                <a:ea typeface="MS UI Gothic" panose="020B0600070205080204" pitchFamily="34" charset="-128"/>
              </a:rPr>
              <a:t>and </a:t>
            </a:r>
            <a:r>
              <a:rPr lang="en-US" sz="2400" spc="-100" dirty="0">
                <a:ea typeface="MS UI Gothic" panose="020B0600070205080204" pitchFamily="34" charset="-128"/>
              </a:rPr>
              <a:t>objectives</a:t>
            </a:r>
          </a:p>
        </p:txBody>
      </p:sp>
      <p:sp>
        <p:nvSpPr>
          <p:cNvPr id="75" name="TextBox 74"/>
          <p:cNvSpPr txBox="1"/>
          <p:nvPr/>
        </p:nvSpPr>
        <p:spPr>
          <a:xfrm>
            <a:off x="6400341" y="4032098"/>
            <a:ext cx="5665205" cy="369332"/>
          </a:xfrm>
          <a:prstGeom prst="rect">
            <a:avLst/>
          </a:prstGeom>
          <a:noFill/>
        </p:spPr>
        <p:txBody>
          <a:bodyPr wrap="square" lIns="0" tIns="0" rIns="0" bIns="0" rtlCol="0" anchor="ctr" anchorCtr="0">
            <a:spAutoFit/>
          </a:bodyPr>
          <a:lstStyle/>
          <a:p>
            <a:r>
              <a:rPr lang="en-US" sz="2400" spc="-100" dirty="0" smtClean="0">
                <a:ea typeface="MS UI Gothic" panose="020B0600070205080204" pitchFamily="34" charset="-128"/>
              </a:rPr>
              <a:t>Develop </a:t>
            </a:r>
            <a:r>
              <a:rPr lang="en-US" sz="2400" spc="-100" dirty="0">
                <a:ea typeface="MS UI Gothic" panose="020B0600070205080204" pitchFamily="34" charset="-128"/>
              </a:rPr>
              <a:t>an SMS </a:t>
            </a:r>
            <a:r>
              <a:rPr lang="en-US" sz="2400" spc="-100" dirty="0" smtClean="0">
                <a:ea typeface="MS UI Gothic" panose="020B0600070205080204" pitchFamily="34" charset="-128"/>
              </a:rPr>
              <a:t>communications </a:t>
            </a:r>
            <a:r>
              <a:rPr lang="en-US" sz="2400" spc="-100" dirty="0">
                <a:ea typeface="MS UI Gothic" panose="020B0600070205080204" pitchFamily="34" charset="-128"/>
              </a:rPr>
              <a:t>plan</a:t>
            </a:r>
          </a:p>
        </p:txBody>
      </p:sp>
      <p:sp>
        <p:nvSpPr>
          <p:cNvPr id="76" name="TextBox 75"/>
          <p:cNvSpPr txBox="1"/>
          <p:nvPr/>
        </p:nvSpPr>
        <p:spPr>
          <a:xfrm>
            <a:off x="6140390" y="4825050"/>
            <a:ext cx="5925156" cy="369332"/>
          </a:xfrm>
          <a:prstGeom prst="rect">
            <a:avLst/>
          </a:prstGeom>
          <a:noFill/>
        </p:spPr>
        <p:txBody>
          <a:bodyPr wrap="square" lIns="0" tIns="0" rIns="0" bIns="0" rtlCol="0" anchor="ctr" anchorCtr="0">
            <a:spAutoFit/>
          </a:bodyPr>
          <a:lstStyle/>
          <a:p>
            <a:r>
              <a:rPr lang="en-US" sz="2400" spc="-100" dirty="0">
                <a:ea typeface="MS UI Gothic" panose="020B0600070205080204" pitchFamily="34" charset="-128"/>
              </a:rPr>
              <a:t>Conduct a gap </a:t>
            </a:r>
            <a:r>
              <a:rPr lang="en-US" sz="2400" spc="-100" dirty="0" smtClean="0">
                <a:ea typeface="MS UI Gothic" panose="020B0600070205080204" pitchFamily="34" charset="-128"/>
              </a:rPr>
              <a:t>analysis of the SMS</a:t>
            </a:r>
            <a:endParaRPr lang="en-US" sz="2400" spc="-100" dirty="0">
              <a:ea typeface="MS UI Gothic" panose="020B0600070205080204" pitchFamily="34" charset="-128"/>
            </a:endParaRPr>
          </a:p>
        </p:txBody>
      </p:sp>
      <p:sp>
        <p:nvSpPr>
          <p:cNvPr id="77" name="TextBox 76"/>
          <p:cNvSpPr txBox="1"/>
          <p:nvPr/>
        </p:nvSpPr>
        <p:spPr>
          <a:xfrm>
            <a:off x="5648183" y="5594854"/>
            <a:ext cx="6417363" cy="369332"/>
          </a:xfrm>
          <a:prstGeom prst="rect">
            <a:avLst/>
          </a:prstGeom>
          <a:noFill/>
        </p:spPr>
        <p:txBody>
          <a:bodyPr wrap="square" lIns="0" tIns="0" rIns="0" bIns="0" rtlCol="0" anchor="ctr" anchorCtr="0">
            <a:spAutoFit/>
          </a:bodyPr>
          <a:lstStyle/>
          <a:p>
            <a:r>
              <a:rPr lang="en-US" sz="2400" spc="-100" dirty="0">
                <a:ea typeface="MS UI Gothic" panose="020B0600070205080204" pitchFamily="34" charset="-128"/>
              </a:rPr>
              <a:t>Create an implementation timeline</a:t>
            </a:r>
          </a:p>
        </p:txBody>
      </p:sp>
      <p:sp>
        <p:nvSpPr>
          <p:cNvPr id="78" name="TextBox 77"/>
          <p:cNvSpPr txBox="1"/>
          <p:nvPr/>
        </p:nvSpPr>
        <p:spPr>
          <a:xfrm>
            <a:off x="5739623" y="976041"/>
            <a:ext cx="6384483" cy="369332"/>
          </a:xfrm>
          <a:prstGeom prst="rect">
            <a:avLst/>
          </a:prstGeom>
          <a:noFill/>
        </p:spPr>
        <p:txBody>
          <a:bodyPr wrap="square" lIns="0" tIns="0" rIns="0" bIns="0" rtlCol="0" anchor="ctr" anchorCtr="0">
            <a:spAutoFit/>
          </a:bodyPr>
          <a:lstStyle/>
          <a:p>
            <a:r>
              <a:rPr lang="en-US" sz="2400" spc="-100" dirty="0" smtClean="0">
                <a:ea typeface="MS UI Gothic" panose="020B0600070205080204" pitchFamily="34" charset="-128"/>
              </a:rPr>
              <a:t>Prioritize implementation and choose a champion</a:t>
            </a:r>
            <a:endParaRPr lang="en-US" sz="2400" spc="-100" dirty="0">
              <a:ea typeface="MS UI Gothic" panose="020B0600070205080204" pitchFamily="34" charset="-128"/>
            </a:endParaRPr>
          </a:p>
        </p:txBody>
      </p:sp>
      <p:sp>
        <p:nvSpPr>
          <p:cNvPr id="79" name="Oval 78"/>
          <p:cNvSpPr/>
          <p:nvPr/>
        </p:nvSpPr>
        <p:spPr>
          <a:xfrm>
            <a:off x="180838" y="904787"/>
            <a:ext cx="5300777" cy="5083150"/>
          </a:xfrm>
          <a:prstGeom prst="ellipse">
            <a:avLst/>
          </a:prstGeom>
          <a:gradFill flip="none" rotWithShape="1">
            <a:gsLst>
              <a:gs pos="30000">
                <a:schemeClr val="bg1">
                  <a:lumMod val="85000"/>
                </a:schemeClr>
              </a:gs>
              <a:gs pos="100000">
                <a:schemeClr val="bg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1112567" y="2723087"/>
            <a:ext cx="3437318" cy="1446550"/>
          </a:xfrm>
          <a:prstGeom prst="rect">
            <a:avLst/>
          </a:prstGeom>
          <a:noFill/>
        </p:spPr>
        <p:txBody>
          <a:bodyPr wrap="square" rtlCol="0">
            <a:spAutoFit/>
          </a:bodyPr>
          <a:lstStyle/>
          <a:p>
            <a:pPr algn="ctr"/>
            <a:r>
              <a:rPr lang="en-US" sz="4400" b="1" dirty="0">
                <a:ea typeface="MS UI Gothic" panose="020B0600070205080204" pitchFamily="34" charset="-128"/>
              </a:rPr>
              <a:t>Implement </a:t>
            </a:r>
            <a:r>
              <a:rPr lang="en-US" sz="4400" b="1" dirty="0" smtClean="0">
                <a:ea typeface="MS UI Gothic" panose="020B0600070205080204" pitchFamily="34" charset="-128"/>
              </a:rPr>
              <a:t>the </a:t>
            </a:r>
            <a:r>
              <a:rPr lang="en-US" sz="4400" b="1" dirty="0">
                <a:ea typeface="MS UI Gothic" panose="020B0600070205080204" pitchFamily="34" charset="-128"/>
              </a:rPr>
              <a:t>SMS</a:t>
            </a:r>
          </a:p>
        </p:txBody>
      </p:sp>
    </p:spTree>
    <p:extLst>
      <p:ext uri="{BB962C8B-B14F-4D97-AF65-F5344CB8AC3E}">
        <p14:creationId xmlns:p14="http://schemas.microsoft.com/office/powerpoint/2010/main" val="58817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500"/>
                                        <p:tgtEl>
                                          <p:spTgt spid="7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left)">
                                      <p:cBhvr>
                                        <p:cTn id="29" dur="500"/>
                                        <p:tgtEl>
                                          <p:spTgt spid="59"/>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left)">
                                      <p:cBhvr>
                                        <p:cTn id="33" dur="500"/>
                                        <p:tgtEl>
                                          <p:spTgt spid="6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left)">
                                      <p:cBhvr>
                                        <p:cTn id="59" dur="500"/>
                                        <p:tgtEl>
                                          <p:spTgt spid="6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left)">
                                      <p:cBhvr>
                                        <p:cTn id="62" dur="500"/>
                                        <p:tgtEl>
                                          <p:spTgt spid="5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wipe(left)">
                                      <p:cBhvr>
                                        <p:cTn id="65" dur="500"/>
                                        <p:tgtEl>
                                          <p:spTgt spid="7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left)">
                                      <p:cBhvr>
                                        <p:cTn id="68" dur="500"/>
                                        <p:tgtEl>
                                          <p:spTgt spid="62"/>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wipe(left)">
                                      <p:cBhvr>
                                        <p:cTn id="72" dur="500"/>
                                        <p:tgtEl>
                                          <p:spTgt spid="7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left)">
                                      <p:cBhvr>
                                        <p:cTn id="78" dur="500"/>
                                        <p:tgtEl>
                                          <p:spTgt spid="7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wipe(left)">
                                      <p:cBhvr>
                                        <p:cTn id="81" dur="500"/>
                                        <p:tgtEl>
                                          <p:spTgt spid="63"/>
                                        </p:tgtEl>
                                      </p:cBhvr>
                                    </p:animEffect>
                                  </p:childTnLst>
                                </p:cTn>
                              </p:par>
                            </p:childTnLst>
                          </p:cTn>
                        </p:par>
                        <p:par>
                          <p:cTn id="82" fill="hold">
                            <p:stCondLst>
                              <p:cond delay="3000"/>
                            </p:stCondLst>
                            <p:childTnLst>
                              <p:par>
                                <p:cTn id="83" presetID="22" presetClass="entr" presetSubtype="8"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left)">
                                      <p:cBhvr>
                                        <p:cTn id="85" dur="500"/>
                                        <p:tgtEl>
                                          <p:spTgt spid="7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500"/>
                                        <p:tgtEl>
                                          <p:spTgt spid="5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wipe(left)">
                                      <p:cBhvr>
                                        <p:cTn id="91" dur="500"/>
                                        <p:tgtEl>
                                          <p:spTgt spid="77"/>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wipe(left)">
                                      <p:cBhvr>
                                        <p:cTn id="9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Prioritize Worksite Implementation and Choose a Champion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pic>
        <p:nvPicPr>
          <p:cNvPr id="5" name="Picture 4" descr="8 roles on a cross-functional DevOps team | Opensource.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75" y="1772277"/>
            <a:ext cx="4751685" cy="2781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3720087" y="6375531"/>
            <a:ext cx="4751827" cy="250011"/>
          </a:xfrm>
          <a:prstGeom prst="rect">
            <a:avLst/>
          </a:prstGeom>
        </p:spPr>
        <p:txBody>
          <a:bodyPr wrap="square">
            <a:spAutoFit/>
          </a:bodyPr>
          <a:lstStyle/>
          <a:p>
            <a:pPr algn="ctr"/>
            <a:r>
              <a:rPr lang="en-US" sz="1000" dirty="0" smtClean="0">
                <a:solidFill>
                  <a:schemeClr val="bg1">
                    <a:lumMod val="50000"/>
                  </a:schemeClr>
                </a:solidFill>
              </a:rPr>
              <a:t>Images retrieved from Bing Images</a:t>
            </a:r>
            <a:endParaRPr lang="en-US" sz="1000" dirty="0">
              <a:solidFill>
                <a:schemeClr val="bg1">
                  <a:lumMod val="50000"/>
                </a:schemeClr>
              </a:solidFill>
            </a:endParaRPr>
          </a:p>
        </p:txBody>
      </p:sp>
      <p:sp>
        <p:nvSpPr>
          <p:cNvPr id="16" name="Rounded Rectangle 15"/>
          <p:cNvSpPr/>
          <p:nvPr/>
        </p:nvSpPr>
        <p:spPr>
          <a:xfrm>
            <a:off x="5386629" y="1115104"/>
            <a:ext cx="1591868" cy="140762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099632" y="1164136"/>
            <a:ext cx="4650161" cy="523220"/>
          </a:xfrm>
          <a:prstGeom prst="rect">
            <a:avLst/>
          </a:prstGeom>
        </p:spPr>
        <p:txBody>
          <a:bodyPr wrap="square">
            <a:spAutoFit/>
          </a:bodyPr>
          <a:lstStyle/>
          <a:p>
            <a:pPr lvl="0">
              <a:spcAft>
                <a:spcPts val="600"/>
              </a:spcAft>
            </a:pPr>
            <a:r>
              <a:rPr lang="en-US" sz="2800" b="1" kern="0" dirty="0" smtClean="0">
                <a:latin typeface="Arial" pitchFamily="34" charset="0"/>
                <a:cs typeface="Arial" pitchFamily="34" charset="0"/>
              </a:rPr>
              <a:t>Determine the Approach</a:t>
            </a:r>
          </a:p>
        </p:txBody>
      </p:sp>
      <p:sp>
        <p:nvSpPr>
          <p:cNvPr id="25" name="Rectangle 24"/>
          <p:cNvSpPr/>
          <p:nvPr/>
        </p:nvSpPr>
        <p:spPr>
          <a:xfrm>
            <a:off x="7135199" y="3132999"/>
            <a:ext cx="4789646" cy="523220"/>
          </a:xfrm>
          <a:prstGeom prst="rect">
            <a:avLst/>
          </a:prstGeom>
        </p:spPr>
        <p:txBody>
          <a:bodyPr wrap="square">
            <a:spAutoFit/>
          </a:bodyPr>
          <a:lstStyle/>
          <a:p>
            <a:pPr lvl="0"/>
            <a:r>
              <a:rPr lang="en-US" sz="2800" b="1" kern="0" dirty="0" smtClean="0">
                <a:latin typeface="Arial" pitchFamily="34" charset="0"/>
                <a:cs typeface="Arial" pitchFamily="34" charset="0"/>
              </a:rPr>
              <a:t>Choose an SMS Champion</a:t>
            </a:r>
            <a:endParaRPr lang="en-US" sz="2800" b="1" dirty="0">
              <a:latin typeface="Arial" pitchFamily="34" charset="0"/>
              <a:cs typeface="Arial" pitchFamily="34" charset="0"/>
            </a:endParaRPr>
          </a:p>
        </p:txBody>
      </p:sp>
      <p:sp>
        <p:nvSpPr>
          <p:cNvPr id="3" name="TextBox 2"/>
          <p:cNvSpPr txBox="1"/>
          <p:nvPr/>
        </p:nvSpPr>
        <p:spPr>
          <a:xfrm>
            <a:off x="7135199" y="1687356"/>
            <a:ext cx="4579026" cy="984885"/>
          </a:xfrm>
          <a:prstGeom prst="rect">
            <a:avLst/>
          </a:prstGeom>
          <a:noFill/>
        </p:spPr>
        <p:txBody>
          <a:bodyPr wrap="square" rtlCol="0">
            <a:spAutoFit/>
          </a:bodyPr>
          <a:lstStyle/>
          <a:p>
            <a:pPr marL="285750" lvl="0" indent="-285750">
              <a:buFont typeface="Arial" panose="020B0604020202020204" pitchFamily="34" charset="0"/>
              <a:buChar char="•"/>
            </a:pPr>
            <a:r>
              <a:rPr lang="en-US" sz="2000" kern="0" dirty="0">
                <a:latin typeface="Arial" pitchFamily="34" charset="0"/>
                <a:cs typeface="Arial" pitchFamily="34" charset="0"/>
              </a:rPr>
              <a:t>Entire organization at once, or start with a particular work area </a:t>
            </a:r>
          </a:p>
          <a:p>
            <a:endParaRPr lang="en-US" dirty="0"/>
          </a:p>
        </p:txBody>
      </p:sp>
      <p:sp>
        <p:nvSpPr>
          <p:cNvPr id="26" name="TextBox 25"/>
          <p:cNvSpPr txBox="1"/>
          <p:nvPr/>
        </p:nvSpPr>
        <p:spPr>
          <a:xfrm>
            <a:off x="7135198" y="3684699"/>
            <a:ext cx="5056801" cy="2677656"/>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2000" kern="0" dirty="0" smtClean="0">
                <a:latin typeface="Arial" pitchFamily="34" charset="0"/>
                <a:cs typeface="Arial" pitchFamily="34" charset="0"/>
              </a:rPr>
              <a:t>Ability to take initiative</a:t>
            </a:r>
          </a:p>
          <a:p>
            <a:pPr marL="285750" lvl="0" indent="-285750">
              <a:spcAft>
                <a:spcPts val="600"/>
              </a:spcAft>
              <a:buFont typeface="Arial" panose="020B0604020202020204" pitchFamily="34" charset="0"/>
              <a:buChar char="•"/>
            </a:pPr>
            <a:r>
              <a:rPr lang="en-US" sz="2000" kern="0" dirty="0" smtClean="0">
                <a:latin typeface="Arial" pitchFamily="34" charset="0"/>
                <a:cs typeface="Arial" pitchFamily="34" charset="0"/>
              </a:rPr>
              <a:t>Leads by example</a:t>
            </a:r>
          </a:p>
          <a:p>
            <a:pPr marL="285750" lvl="0" indent="-285750">
              <a:spcAft>
                <a:spcPts val="600"/>
              </a:spcAft>
              <a:buFont typeface="Arial" panose="020B0604020202020204" pitchFamily="34" charset="0"/>
              <a:buChar char="•"/>
            </a:pPr>
            <a:r>
              <a:rPr lang="en-US" sz="2000" kern="0" dirty="0" smtClean="0">
                <a:latin typeface="Arial" pitchFamily="34" charset="0"/>
                <a:cs typeface="Arial" pitchFamily="34" charset="0"/>
              </a:rPr>
              <a:t>Willing to learn and engage new ideas</a:t>
            </a:r>
          </a:p>
          <a:p>
            <a:pPr marL="285750" lvl="0" indent="-285750">
              <a:spcAft>
                <a:spcPts val="600"/>
              </a:spcAft>
              <a:buFont typeface="Arial" panose="020B0604020202020204" pitchFamily="34" charset="0"/>
              <a:buChar char="•"/>
            </a:pPr>
            <a:r>
              <a:rPr lang="en-US" sz="2000" kern="0" dirty="0" smtClean="0">
                <a:latin typeface="Arial" pitchFamily="34" charset="0"/>
                <a:cs typeface="Arial" pitchFamily="34" charset="0"/>
              </a:rPr>
              <a:t>Ability to encourage others</a:t>
            </a:r>
          </a:p>
          <a:p>
            <a:pPr marL="285750" lvl="0" indent="-285750">
              <a:spcAft>
                <a:spcPts val="600"/>
              </a:spcAft>
              <a:buFont typeface="Arial" panose="020B0604020202020204" pitchFamily="34" charset="0"/>
              <a:buChar char="•"/>
            </a:pPr>
            <a:r>
              <a:rPr lang="en-US" sz="2000" kern="0" dirty="0" smtClean="0">
                <a:latin typeface="Arial" pitchFamily="34" charset="0"/>
                <a:cs typeface="Arial" pitchFamily="34" charset="0"/>
              </a:rPr>
              <a:t>Effective communicator</a:t>
            </a:r>
          </a:p>
          <a:p>
            <a:pPr marL="285750" lvl="0" indent="-285750">
              <a:spcAft>
                <a:spcPts val="600"/>
              </a:spcAft>
              <a:buFont typeface="Arial" panose="020B0604020202020204" pitchFamily="34" charset="0"/>
              <a:buChar char="•"/>
            </a:pPr>
            <a:r>
              <a:rPr lang="en-US" sz="2000" kern="0" dirty="0" smtClean="0">
                <a:latin typeface="Arial" pitchFamily="34" charset="0"/>
                <a:cs typeface="Arial" pitchFamily="34" charset="0"/>
              </a:rPr>
              <a:t>Respected by managers and employees</a:t>
            </a:r>
            <a:endParaRPr lang="en-US" sz="2000" kern="0" dirty="0">
              <a:latin typeface="Arial" pitchFamily="34" charset="0"/>
              <a:cs typeface="Arial" pitchFamily="34" charset="0"/>
            </a:endParaRPr>
          </a:p>
          <a:p>
            <a:endParaRPr lang="en-US" dirty="0"/>
          </a:p>
        </p:txBody>
      </p:sp>
      <p:sp>
        <p:nvSpPr>
          <p:cNvPr id="27" name="Rounded Rectangle 26"/>
          <p:cNvSpPr/>
          <p:nvPr/>
        </p:nvSpPr>
        <p:spPr>
          <a:xfrm>
            <a:off x="5371207" y="3179007"/>
            <a:ext cx="1591868" cy="140762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539581" y="1209856"/>
            <a:ext cx="1255484" cy="1255484"/>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41727" y1="6960" x2="41727" y2="6960"/>
                        <a14:foregroundMark x1="85072" y1="27473" x2="85072" y2="27473"/>
                        <a14:foregroundMark x1="85971" y1="41575" x2="85971" y2="41575"/>
                        <a14:foregroundMark x1="66727" y1="16300" x2="66727" y2="16300"/>
                      </a14:backgroundRemoval>
                    </a14:imgEffect>
                  </a14:imgLayer>
                </a14:imgProps>
              </a:ext>
            </a:extLst>
          </a:blip>
          <a:stretch>
            <a:fillRect/>
          </a:stretch>
        </p:blipFill>
        <p:spPr>
          <a:xfrm>
            <a:off x="5659833" y="3331119"/>
            <a:ext cx="1045459" cy="1026656"/>
          </a:xfrm>
          <a:prstGeom prst="rect">
            <a:avLst/>
          </a:prstGeom>
        </p:spPr>
      </p:pic>
    </p:spTree>
    <p:extLst>
      <p:ext uri="{BB962C8B-B14F-4D97-AF65-F5344CB8AC3E}">
        <p14:creationId xmlns:p14="http://schemas.microsoft.com/office/powerpoint/2010/main" val="35454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25" grpId="0"/>
      <p:bldP spid="3" grpId="0"/>
      <p:bldP spid="26"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In this </a:t>
            </a:r>
            <a:r>
              <a:rPr lang="en-US" dirty="0"/>
              <a:t>presentation, you will learn to:</a:t>
            </a:r>
          </a:p>
          <a:p>
            <a:pPr lvl="1"/>
            <a:r>
              <a:rPr lang="en-US" sz="2800" dirty="0"/>
              <a:t>Define an SMS</a:t>
            </a:r>
          </a:p>
          <a:p>
            <a:pPr lvl="1"/>
            <a:r>
              <a:rPr lang="en-US" sz="2800" dirty="0"/>
              <a:t>Explain the </a:t>
            </a:r>
            <a:r>
              <a:rPr lang="en-US" sz="2800" dirty="0" smtClean="0"/>
              <a:t>DoD requirements </a:t>
            </a:r>
            <a:r>
              <a:rPr lang="en-US" sz="2800" dirty="0"/>
              <a:t>for an SMS</a:t>
            </a:r>
          </a:p>
          <a:p>
            <a:pPr lvl="1"/>
            <a:r>
              <a:rPr lang="en-US" sz="2800" dirty="0"/>
              <a:t>Describe the benefits of transitioning to an SMS</a:t>
            </a:r>
          </a:p>
          <a:p>
            <a:pPr lvl="1"/>
            <a:r>
              <a:rPr lang="en-US" sz="2800" dirty="0"/>
              <a:t>Identify SMS options for your organization</a:t>
            </a:r>
          </a:p>
          <a:p>
            <a:pPr lvl="1"/>
            <a:r>
              <a:rPr lang="en-US" sz="2800" dirty="0"/>
              <a:t>Outline steps to select an SMS for your organization</a:t>
            </a:r>
          </a:p>
          <a:p>
            <a:pPr lvl="1"/>
            <a:r>
              <a:rPr lang="en-US" sz="2800" dirty="0"/>
              <a:t>Describe how to start implementing SMS </a:t>
            </a:r>
            <a:r>
              <a:rPr lang="en-US" sz="2800" dirty="0" smtClean="0"/>
              <a:t>criteria</a:t>
            </a:r>
            <a:endParaRPr lang="en-US" sz="28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353754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iamond 25">
            <a:extLst>
              <a:ext uri="{FF2B5EF4-FFF2-40B4-BE49-F238E27FC236}">
                <a16:creationId xmlns:a16="http://schemas.microsoft.com/office/drawing/2014/main" id="{E6959846-C754-45CE-B2E2-720EB5F09AAB}"/>
              </a:ext>
            </a:extLst>
          </p:cNvPr>
          <p:cNvSpPr/>
          <p:nvPr/>
        </p:nvSpPr>
        <p:spPr>
          <a:xfrm>
            <a:off x="8787196" y="2566493"/>
            <a:ext cx="3200400" cy="3200400"/>
          </a:xfrm>
          <a:prstGeom prst="diamond">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Diamond 26">
            <a:extLst>
              <a:ext uri="{FF2B5EF4-FFF2-40B4-BE49-F238E27FC236}">
                <a16:creationId xmlns:a16="http://schemas.microsoft.com/office/drawing/2014/main" id="{70736ACC-FFB8-4FA9-9AA8-5179BF85A5C1}"/>
              </a:ext>
            </a:extLst>
          </p:cNvPr>
          <p:cNvSpPr/>
          <p:nvPr/>
        </p:nvSpPr>
        <p:spPr>
          <a:xfrm>
            <a:off x="8787196" y="2723239"/>
            <a:ext cx="3200400" cy="3200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Diamond 22">
            <a:extLst>
              <a:ext uri="{FF2B5EF4-FFF2-40B4-BE49-F238E27FC236}">
                <a16:creationId xmlns:a16="http://schemas.microsoft.com/office/drawing/2014/main" id="{E6959846-C754-45CE-B2E2-720EB5F09AAB}"/>
              </a:ext>
            </a:extLst>
          </p:cNvPr>
          <p:cNvSpPr/>
          <p:nvPr/>
        </p:nvSpPr>
        <p:spPr>
          <a:xfrm>
            <a:off x="6681065" y="966293"/>
            <a:ext cx="3200400" cy="3200400"/>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Diamond 23">
            <a:extLst>
              <a:ext uri="{FF2B5EF4-FFF2-40B4-BE49-F238E27FC236}">
                <a16:creationId xmlns:a16="http://schemas.microsoft.com/office/drawing/2014/main" id="{70736ACC-FFB8-4FA9-9AA8-5179BF85A5C1}"/>
              </a:ext>
            </a:extLst>
          </p:cNvPr>
          <p:cNvSpPr/>
          <p:nvPr/>
        </p:nvSpPr>
        <p:spPr>
          <a:xfrm>
            <a:off x="6681065" y="1123039"/>
            <a:ext cx="3200400" cy="3200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Diamond 14">
            <a:extLst>
              <a:ext uri="{FF2B5EF4-FFF2-40B4-BE49-F238E27FC236}">
                <a16:creationId xmlns:a16="http://schemas.microsoft.com/office/drawing/2014/main" id="{E6959846-C754-45CE-B2E2-720EB5F09AAB}"/>
              </a:ext>
            </a:extLst>
          </p:cNvPr>
          <p:cNvSpPr/>
          <p:nvPr/>
        </p:nvSpPr>
        <p:spPr>
          <a:xfrm>
            <a:off x="4632204" y="2615274"/>
            <a:ext cx="3200400" cy="3200400"/>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Diamond 15">
            <a:extLst>
              <a:ext uri="{FF2B5EF4-FFF2-40B4-BE49-F238E27FC236}">
                <a16:creationId xmlns:a16="http://schemas.microsoft.com/office/drawing/2014/main" id="{70736ACC-FFB8-4FA9-9AA8-5179BF85A5C1}"/>
              </a:ext>
            </a:extLst>
          </p:cNvPr>
          <p:cNvSpPr/>
          <p:nvPr/>
        </p:nvSpPr>
        <p:spPr>
          <a:xfrm>
            <a:off x="4632204" y="2772020"/>
            <a:ext cx="3200400" cy="32004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p:txBody>
          <a:bodyPr/>
          <a:lstStyle/>
          <a:p>
            <a:r>
              <a:rPr lang="en-US" dirty="0" smtClean="0"/>
              <a:t>Communicate Top Management “Buy-in” for the SMS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pic>
        <p:nvPicPr>
          <p:cNvPr id="6" name="webImgShrinked" descr="Pictur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40160" y="1195939"/>
            <a:ext cx="3437452" cy="2391110"/>
          </a:xfrm>
          <a:prstGeom prst="rect">
            <a:avLst/>
          </a:prstGeom>
          <a:ln w="57150" cap="sq">
            <a:solidFill>
              <a:srgbClr val="000000"/>
            </a:solidFill>
            <a:miter lim="800000"/>
          </a:ln>
          <a:effectLst>
            <a:outerShdw blurRad="57150" dist="50800" dir="2700000" algn="tl" rotWithShape="0">
              <a:srgbClr val="000000">
                <a:alpha val="40000"/>
              </a:srgbClr>
            </a:outerShdw>
          </a:effectLst>
        </p:spPr>
      </p:pic>
      <p:sp>
        <p:nvSpPr>
          <p:cNvPr id="12" name="TextBox 11"/>
          <p:cNvSpPr txBox="1"/>
          <p:nvPr/>
        </p:nvSpPr>
        <p:spPr>
          <a:xfrm>
            <a:off x="4880449" y="3415733"/>
            <a:ext cx="2686314" cy="1815882"/>
          </a:xfrm>
          <a:prstGeom prst="rect">
            <a:avLst/>
          </a:prstGeom>
          <a:noFill/>
        </p:spPr>
        <p:txBody>
          <a:bodyPr wrap="square" rtlCol="0">
            <a:spAutoFit/>
          </a:bodyPr>
          <a:lstStyle/>
          <a:p>
            <a:pPr algn="ctr"/>
            <a:r>
              <a:rPr lang="en-US" sz="2800" spc="-150" dirty="0" smtClean="0">
                <a:solidFill>
                  <a:schemeClr val="bg1"/>
                </a:solidFill>
                <a:ea typeface="MS UI Gothic" panose="020B0600070205080204" pitchFamily="34" charset="-128"/>
              </a:rPr>
              <a:t>At</a:t>
            </a:r>
            <a:br>
              <a:rPr lang="en-US" sz="2800" spc="-150" dirty="0" smtClean="0">
                <a:solidFill>
                  <a:schemeClr val="bg1"/>
                </a:solidFill>
                <a:ea typeface="MS UI Gothic" panose="020B0600070205080204" pitchFamily="34" charset="-128"/>
              </a:rPr>
            </a:br>
            <a:r>
              <a:rPr lang="en-US" sz="2800" spc="-150" dirty="0" smtClean="0">
                <a:solidFill>
                  <a:schemeClr val="bg1"/>
                </a:solidFill>
                <a:ea typeface="MS UI Gothic" panose="020B0600070205080204" pitchFamily="34" charset="-128"/>
              </a:rPr>
              <a:t>organizational </a:t>
            </a:r>
            <a:r>
              <a:rPr lang="en-US" sz="2800" spc="-150" dirty="0">
                <a:solidFill>
                  <a:schemeClr val="bg1"/>
                </a:solidFill>
                <a:ea typeface="MS UI Gothic" panose="020B0600070205080204" pitchFamily="34" charset="-128"/>
              </a:rPr>
              <a:t/>
            </a:r>
            <a:br>
              <a:rPr lang="en-US" sz="2800" spc="-150" dirty="0">
                <a:solidFill>
                  <a:schemeClr val="bg1"/>
                </a:solidFill>
                <a:ea typeface="MS UI Gothic" panose="020B0600070205080204" pitchFamily="34" charset="-128"/>
              </a:rPr>
            </a:br>
            <a:r>
              <a:rPr lang="en-US" sz="2800" spc="-150" dirty="0">
                <a:solidFill>
                  <a:schemeClr val="bg1"/>
                </a:solidFill>
                <a:ea typeface="MS UI Gothic" panose="020B0600070205080204" pitchFamily="34" charset="-128"/>
              </a:rPr>
              <a:t>meetings</a:t>
            </a:r>
          </a:p>
          <a:p>
            <a:pPr algn="ctr"/>
            <a:r>
              <a:rPr lang="en-US" sz="2800" spc="-150" dirty="0">
                <a:solidFill>
                  <a:schemeClr val="bg1"/>
                </a:solidFill>
                <a:ea typeface="MS UI Gothic" panose="020B0600070205080204" pitchFamily="34" charset="-128"/>
              </a:rPr>
              <a:t> and events</a:t>
            </a:r>
          </a:p>
        </p:txBody>
      </p:sp>
      <p:sp>
        <p:nvSpPr>
          <p:cNvPr id="13" name="Rectangle 12"/>
          <p:cNvSpPr/>
          <p:nvPr/>
        </p:nvSpPr>
        <p:spPr>
          <a:xfrm rot="21162950">
            <a:off x="4001909" y="1242671"/>
            <a:ext cx="3022601" cy="107721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chemeClr val="tx2">
                    <a:lumMod val="75000"/>
                  </a:schemeClr>
                </a:solidFill>
              </a:rPr>
              <a:t>Communicate </a:t>
            </a:r>
            <a:r>
              <a:rPr lang="en-US" sz="3200" b="1" dirty="0" smtClean="0">
                <a:ln/>
                <a:solidFill>
                  <a:schemeClr val="tx2">
                    <a:lumMod val="75000"/>
                  </a:schemeClr>
                </a:solidFill>
              </a:rPr>
              <a:t>Commitment</a:t>
            </a:r>
            <a:endParaRPr lang="en-US" sz="3200" b="1" dirty="0">
              <a:ln/>
              <a:solidFill>
                <a:schemeClr val="tx2">
                  <a:lumMod val="75000"/>
                </a:schemeClr>
              </a:solidFill>
            </a:endParaRPr>
          </a:p>
        </p:txBody>
      </p:sp>
      <p:sp>
        <p:nvSpPr>
          <p:cNvPr id="17" name="TextBox 16"/>
          <p:cNvSpPr txBox="1"/>
          <p:nvPr/>
        </p:nvSpPr>
        <p:spPr>
          <a:xfrm>
            <a:off x="9074370" y="3846621"/>
            <a:ext cx="2766210" cy="954107"/>
          </a:xfrm>
          <a:prstGeom prst="rect">
            <a:avLst/>
          </a:prstGeom>
          <a:noFill/>
        </p:spPr>
        <p:txBody>
          <a:bodyPr wrap="square" rtlCol="0">
            <a:spAutoFit/>
          </a:bodyPr>
          <a:lstStyle/>
          <a:p>
            <a:pPr algn="ctr"/>
            <a:r>
              <a:rPr lang="en-US" sz="2800" spc="-150" dirty="0">
                <a:solidFill>
                  <a:schemeClr val="bg1"/>
                </a:solidFill>
                <a:ea typeface="MS UI Gothic" panose="020B0600070205080204" pitchFamily="34" charset="-128"/>
              </a:rPr>
              <a:t>During workplace walkthroughs</a:t>
            </a:r>
          </a:p>
        </p:txBody>
      </p:sp>
      <p:sp>
        <p:nvSpPr>
          <p:cNvPr id="19" name="TextBox 18"/>
          <p:cNvSpPr txBox="1"/>
          <p:nvPr/>
        </p:nvSpPr>
        <p:spPr>
          <a:xfrm>
            <a:off x="7099489" y="1771167"/>
            <a:ext cx="2355826" cy="1815882"/>
          </a:xfrm>
          <a:prstGeom prst="rect">
            <a:avLst/>
          </a:prstGeom>
          <a:noFill/>
        </p:spPr>
        <p:txBody>
          <a:bodyPr wrap="square" rtlCol="0">
            <a:spAutoFit/>
          </a:bodyPr>
          <a:lstStyle/>
          <a:p>
            <a:pPr algn="ctr"/>
            <a:r>
              <a:rPr lang="en-US" sz="2800" spc="-150" dirty="0">
                <a:solidFill>
                  <a:schemeClr val="bg1"/>
                </a:solidFill>
                <a:ea typeface="MS UI Gothic" panose="020B0600070205080204" pitchFamily="34" charset="-128"/>
              </a:rPr>
              <a:t>By </a:t>
            </a:r>
            <a:r>
              <a:rPr lang="en-US" sz="2800" spc="-150" dirty="0" smtClean="0">
                <a:solidFill>
                  <a:schemeClr val="bg1"/>
                </a:solidFill>
                <a:ea typeface="MS UI Gothic" panose="020B0600070205080204" pitchFamily="34" charset="-128"/>
              </a:rPr>
              <a:t/>
            </a:r>
            <a:br>
              <a:rPr lang="en-US" sz="2800" spc="-150" dirty="0" smtClean="0">
                <a:solidFill>
                  <a:schemeClr val="bg1"/>
                </a:solidFill>
                <a:ea typeface="MS UI Gothic" panose="020B0600070205080204" pitchFamily="34" charset="-128"/>
              </a:rPr>
            </a:br>
            <a:r>
              <a:rPr lang="en-US" sz="2800" spc="-150" dirty="0" smtClean="0">
                <a:solidFill>
                  <a:schemeClr val="bg1"/>
                </a:solidFill>
                <a:ea typeface="MS UI Gothic" panose="020B0600070205080204" pitchFamily="34" charset="-128"/>
              </a:rPr>
              <a:t>publishing </a:t>
            </a:r>
            <a:r>
              <a:rPr lang="en-US" sz="2800" spc="-150" dirty="0">
                <a:solidFill>
                  <a:schemeClr val="bg1"/>
                </a:solidFill>
                <a:ea typeface="MS UI Gothic" panose="020B0600070205080204" pitchFamily="34" charset="-128"/>
              </a:rPr>
              <a:t>S&amp;H commitment statements</a:t>
            </a:r>
          </a:p>
        </p:txBody>
      </p:sp>
      <p:sp>
        <p:nvSpPr>
          <p:cNvPr id="29" name="TextBox 28"/>
          <p:cNvSpPr txBox="1"/>
          <p:nvPr/>
        </p:nvSpPr>
        <p:spPr>
          <a:xfrm>
            <a:off x="240160" y="3992172"/>
            <a:ext cx="3479928" cy="1815882"/>
          </a:xfrm>
          <a:prstGeom prst="rect">
            <a:avLst/>
          </a:prstGeom>
          <a:noFill/>
        </p:spPr>
        <p:txBody>
          <a:bodyPr wrap="square" rtlCol="0">
            <a:spAutoFit/>
          </a:bodyPr>
          <a:lstStyle/>
          <a:p>
            <a:pPr algn="ctr"/>
            <a:r>
              <a:rPr lang="en-US" sz="2800" dirty="0" smtClean="0">
                <a:ea typeface="MS UI Gothic" panose="020B0600070205080204" pitchFamily="34" charset="-128"/>
              </a:rPr>
              <a:t>Post commitment statements in conspicuous workplace locations</a:t>
            </a:r>
            <a:endParaRPr lang="en-US" sz="2800" dirty="0">
              <a:ea typeface="MS UI Gothic" panose="020B0600070205080204" pitchFamily="34" charset="-128"/>
            </a:endParaRPr>
          </a:p>
        </p:txBody>
      </p:sp>
      <p:sp>
        <p:nvSpPr>
          <p:cNvPr id="31" name="Rectangle 30"/>
          <p:cNvSpPr/>
          <p:nvPr/>
        </p:nvSpPr>
        <p:spPr>
          <a:xfrm>
            <a:off x="3720088" y="6375531"/>
            <a:ext cx="4751827" cy="250011"/>
          </a:xfrm>
          <a:prstGeom prst="rect">
            <a:avLst/>
          </a:prstGeom>
        </p:spPr>
        <p:txBody>
          <a:bodyPr wrap="square">
            <a:spAutoFit/>
          </a:bodyPr>
          <a:lstStyle/>
          <a:p>
            <a:pPr algn="ctr"/>
            <a:r>
              <a:rPr lang="en-US" sz="1000" dirty="0" smtClean="0">
                <a:solidFill>
                  <a:schemeClr val="bg1">
                    <a:lumMod val="50000"/>
                  </a:schemeClr>
                </a:solidFill>
              </a:rPr>
              <a:t>Graphic courtesy of CTC</a:t>
            </a:r>
            <a:endParaRPr lang="en-US" sz="1000" dirty="0">
              <a:solidFill>
                <a:schemeClr val="bg1">
                  <a:lumMod val="50000"/>
                </a:schemeClr>
              </a:solidFill>
            </a:endParaRPr>
          </a:p>
        </p:txBody>
      </p:sp>
    </p:spTree>
    <p:extLst>
      <p:ext uri="{BB962C8B-B14F-4D97-AF65-F5344CB8AC3E}">
        <p14:creationId xmlns:p14="http://schemas.microsoft.com/office/powerpoint/2010/main" val="17718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0-#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3" grpId="0" animBg="1"/>
      <p:bldP spid="24" grpId="0" animBg="1"/>
      <p:bldP spid="15" grpId="0" animBg="1"/>
      <p:bldP spid="16" grpId="0" animBg="1"/>
      <p:bldP spid="12" grpId="0"/>
      <p:bldP spid="17" grpId="0"/>
      <p:bldP spid="19"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8035027" y="896554"/>
            <a:ext cx="4064951" cy="5163447"/>
            <a:chOff x="937269" y="1398245"/>
            <a:chExt cx="4457057" cy="4905375"/>
          </a:xfrm>
        </p:grpSpPr>
        <p:sp>
          <p:nvSpPr>
            <p:cNvPr id="35"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solidFill>
              <a:srgbClr val="627A3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dirty="0" smtClean="0">
                <a:latin typeface="+mn-lt"/>
              </a:rPr>
              <a:t>Develop an SMS Committee</a:t>
            </a:r>
            <a:endParaRPr lang="en-US" dirty="0">
              <a:latin typeface="+mn-lt"/>
            </a:endParaRPr>
          </a:p>
        </p:txBody>
      </p:sp>
      <p:sp>
        <p:nvSpPr>
          <p:cNvPr id="4" name="Slide Number Placeholder 3"/>
          <p:cNvSpPr>
            <a:spLocks noGrp="1"/>
          </p:cNvSpPr>
          <p:nvPr>
            <p:ph type="sldNum" sz="quarter" idx="4"/>
          </p:nvPr>
        </p:nvSpPr>
        <p:spPr/>
        <p:txBody>
          <a:bodyPr/>
          <a:lstStyle/>
          <a:p>
            <a:fld id="{EC6B01B9-2AD7-FF46-ADAD-E0B0ABE832D6}" type="slidenum">
              <a:rPr lang="en-US" smtClean="0">
                <a:latin typeface="+mn-lt"/>
              </a:rPr>
              <a:pPr/>
              <a:t>21</a:t>
            </a:fld>
            <a:endParaRPr lang="en-US" dirty="0">
              <a:latin typeface="+mn-lt"/>
            </a:endParaRPr>
          </a:p>
        </p:txBody>
      </p:sp>
      <p:grpSp>
        <p:nvGrpSpPr>
          <p:cNvPr id="6" name="Group 5"/>
          <p:cNvGrpSpPr/>
          <p:nvPr/>
        </p:nvGrpSpPr>
        <p:grpSpPr>
          <a:xfrm>
            <a:off x="465887" y="896554"/>
            <a:ext cx="4064951" cy="5134965"/>
            <a:chOff x="937269" y="1398245"/>
            <a:chExt cx="4457057" cy="4905375"/>
          </a:xfrm>
        </p:grpSpPr>
        <p:sp>
          <p:nvSpPr>
            <p:cNvPr id="7"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chemeClr val="accent1">
                    <a:lumMod val="50000"/>
                  </a:schemeClr>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3000">
                  <a:schemeClr val="accent1">
                    <a:lumMod val="60000"/>
                    <a:lumOff val="40000"/>
                  </a:schemeClr>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11" name="Straight Connector 10"/>
          <p:cNvCxnSpPr/>
          <p:nvPr/>
        </p:nvCxnSpPr>
        <p:spPr>
          <a:xfrm>
            <a:off x="862767" y="1456439"/>
            <a:ext cx="7224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203751" y="925036"/>
            <a:ext cx="4064951" cy="5106485"/>
            <a:chOff x="937269" y="1398245"/>
            <a:chExt cx="4457057" cy="4905375"/>
          </a:xfrm>
        </p:grpSpPr>
        <p:sp>
          <p:nvSpPr>
            <p:cNvPr id="13"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17" name="Straight Connector 16"/>
          <p:cNvCxnSpPr/>
          <p:nvPr/>
        </p:nvCxnSpPr>
        <p:spPr>
          <a:xfrm>
            <a:off x="4550112" y="1476414"/>
            <a:ext cx="72240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76981" y="1533500"/>
            <a:ext cx="72240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61B841-5CF6-492E-9C24-9AD6C26AACDF}"/>
              </a:ext>
            </a:extLst>
          </p:cNvPr>
          <p:cNvSpPr txBox="1">
            <a:spLocks/>
          </p:cNvSpPr>
          <p:nvPr/>
        </p:nvSpPr>
        <p:spPr>
          <a:xfrm>
            <a:off x="1897961" y="4155885"/>
            <a:ext cx="2191393" cy="276999"/>
          </a:xfrm>
          <a:prstGeom prst="rect">
            <a:avLst/>
          </a:prstGeom>
          <a:noFill/>
        </p:spPr>
        <p:txBody>
          <a:bodyPr wrap="square" rtlCol="0">
            <a:spAutoFit/>
          </a:bodyPr>
          <a:lstStyle/>
          <a:p>
            <a:endParaRPr lang="en-US" sz="1200" kern="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15220FA3-AF51-456B-9C47-646C1B832C62}"/>
              </a:ext>
            </a:extLst>
          </p:cNvPr>
          <p:cNvSpPr txBox="1">
            <a:spLocks/>
          </p:cNvSpPr>
          <p:nvPr/>
        </p:nvSpPr>
        <p:spPr>
          <a:xfrm>
            <a:off x="1173245" y="3694219"/>
            <a:ext cx="2444185" cy="1200329"/>
          </a:xfrm>
          <a:prstGeom prst="rect">
            <a:avLst/>
          </a:prstGeom>
          <a:noFill/>
        </p:spPr>
        <p:txBody>
          <a:bodyPr wrap="square" rtlCol="0" anchor="b">
            <a:spAutoFit/>
          </a:bodyPr>
          <a:lstStyle/>
          <a:p>
            <a:r>
              <a:rPr lang="en-US" sz="2400" b="1" kern="0" dirty="0" smtClean="0">
                <a:solidFill>
                  <a:schemeClr val="tx1">
                    <a:lumMod val="75000"/>
                    <a:lumOff val="25000"/>
                  </a:schemeClr>
                </a:solidFill>
                <a:cs typeface="Arial" pitchFamily="34" charset="0"/>
              </a:rPr>
              <a:t>Ask for Employee Volunteers</a:t>
            </a:r>
            <a:endParaRPr lang="en-US" sz="2400" b="1" kern="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15220FA3-AF51-456B-9C47-646C1B832C62}"/>
              </a:ext>
            </a:extLst>
          </p:cNvPr>
          <p:cNvSpPr txBox="1">
            <a:spLocks/>
          </p:cNvSpPr>
          <p:nvPr/>
        </p:nvSpPr>
        <p:spPr>
          <a:xfrm>
            <a:off x="4909786" y="3604221"/>
            <a:ext cx="2272503" cy="2308324"/>
          </a:xfrm>
          <a:prstGeom prst="rect">
            <a:avLst/>
          </a:prstGeom>
          <a:noFill/>
        </p:spPr>
        <p:txBody>
          <a:bodyPr wrap="square" rtlCol="0" anchor="b">
            <a:spAutoFit/>
          </a:bodyPr>
          <a:lstStyle/>
          <a:p>
            <a:r>
              <a:rPr lang="en-US" sz="2400" b="1" kern="0" dirty="0" smtClean="0">
                <a:solidFill>
                  <a:schemeClr val="tx1">
                    <a:lumMod val="75000"/>
                    <a:lumOff val="25000"/>
                  </a:schemeClr>
                </a:solidFill>
                <a:cs typeface="Arial" pitchFamily="34" charset="0"/>
              </a:rPr>
              <a:t>Include Employees from Different Work Areas and Job Positions</a:t>
            </a:r>
            <a:endParaRPr lang="en-US" sz="2400" b="1" kern="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15220FA3-AF51-456B-9C47-646C1B832C62}"/>
              </a:ext>
            </a:extLst>
          </p:cNvPr>
          <p:cNvSpPr txBox="1">
            <a:spLocks/>
          </p:cNvSpPr>
          <p:nvPr/>
        </p:nvSpPr>
        <p:spPr>
          <a:xfrm>
            <a:off x="8793108" y="3689823"/>
            <a:ext cx="2191393" cy="830997"/>
          </a:xfrm>
          <a:prstGeom prst="rect">
            <a:avLst/>
          </a:prstGeom>
          <a:noFill/>
        </p:spPr>
        <p:txBody>
          <a:bodyPr wrap="square" rtlCol="0" anchor="b">
            <a:spAutoFit/>
          </a:bodyPr>
          <a:lstStyle/>
          <a:p>
            <a:r>
              <a:rPr lang="en-US" sz="2400" b="1" kern="0" dirty="0" smtClean="0">
                <a:solidFill>
                  <a:schemeClr val="tx1">
                    <a:lumMod val="75000"/>
                    <a:lumOff val="25000"/>
                  </a:schemeClr>
                </a:solidFill>
                <a:cs typeface="Arial" pitchFamily="34" charset="0"/>
              </a:rPr>
              <a:t>Charter the Committee</a:t>
            </a:r>
            <a:endParaRPr lang="en-US" sz="2400" b="1" kern="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15220FA3-AF51-456B-9C47-646C1B832C62}"/>
              </a:ext>
            </a:extLst>
          </p:cNvPr>
          <p:cNvSpPr txBox="1"/>
          <p:nvPr/>
        </p:nvSpPr>
        <p:spPr>
          <a:xfrm rot="156748">
            <a:off x="1225670" y="1531325"/>
            <a:ext cx="1560173" cy="1538883"/>
          </a:xfrm>
          <a:prstGeom prst="rect">
            <a:avLst/>
          </a:prstGeom>
          <a:noFill/>
          <a:effectLst>
            <a:reflection blurRad="6350" stA="52000" endA="300" endPos="35000" dir="5400000" sy="-100000" algn="bl" rotWithShape="0"/>
          </a:effectLst>
          <a:scene3d>
            <a:camera prst="orthographicFront">
              <a:rot lat="3000000" lon="0" rev="21299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cs typeface="Arial" pitchFamily="34" charset="0"/>
              </a:rPr>
              <a:t>1</a:t>
            </a:r>
          </a:p>
        </p:txBody>
      </p:sp>
      <p:sp>
        <p:nvSpPr>
          <p:cNvPr id="26" name="TextBox 25">
            <a:extLst>
              <a:ext uri="{FF2B5EF4-FFF2-40B4-BE49-F238E27FC236}">
                <a16:creationId xmlns:a16="http://schemas.microsoft.com/office/drawing/2014/main" id="{15220FA3-AF51-456B-9C47-646C1B832C62}"/>
              </a:ext>
            </a:extLst>
          </p:cNvPr>
          <p:cNvSpPr txBox="1"/>
          <p:nvPr/>
        </p:nvSpPr>
        <p:spPr>
          <a:xfrm rot="16200000">
            <a:off x="1085667" y="2226669"/>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cs typeface="Arial" pitchFamily="34" charset="0"/>
              </a:rPr>
              <a:t>STEP</a:t>
            </a:r>
          </a:p>
        </p:txBody>
      </p:sp>
      <p:sp>
        <p:nvSpPr>
          <p:cNvPr id="27" name="TextBox 26">
            <a:extLst>
              <a:ext uri="{FF2B5EF4-FFF2-40B4-BE49-F238E27FC236}">
                <a16:creationId xmlns:a16="http://schemas.microsoft.com/office/drawing/2014/main" id="{15220FA3-AF51-456B-9C47-646C1B832C62}"/>
              </a:ext>
            </a:extLst>
          </p:cNvPr>
          <p:cNvSpPr txBox="1"/>
          <p:nvPr/>
        </p:nvSpPr>
        <p:spPr>
          <a:xfrm>
            <a:off x="5037067" y="1587528"/>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cs typeface="Arial" pitchFamily="34" charset="0"/>
              </a:rPr>
              <a:t>2</a:t>
            </a:r>
          </a:p>
        </p:txBody>
      </p:sp>
      <p:sp>
        <p:nvSpPr>
          <p:cNvPr id="28" name="TextBox 27">
            <a:extLst>
              <a:ext uri="{FF2B5EF4-FFF2-40B4-BE49-F238E27FC236}">
                <a16:creationId xmlns:a16="http://schemas.microsoft.com/office/drawing/2014/main" id="{15220FA3-AF51-456B-9C47-646C1B832C62}"/>
              </a:ext>
            </a:extLst>
          </p:cNvPr>
          <p:cNvSpPr txBox="1"/>
          <p:nvPr/>
        </p:nvSpPr>
        <p:spPr>
          <a:xfrm rot="16200000">
            <a:off x="4898766" y="228268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cs typeface="Arial" pitchFamily="34" charset="0"/>
              </a:rPr>
              <a:t>STEP</a:t>
            </a:r>
          </a:p>
        </p:txBody>
      </p:sp>
      <p:sp>
        <p:nvSpPr>
          <p:cNvPr id="29" name="TextBox 28">
            <a:extLst>
              <a:ext uri="{FF2B5EF4-FFF2-40B4-BE49-F238E27FC236}">
                <a16:creationId xmlns:a16="http://schemas.microsoft.com/office/drawing/2014/main" id="{15220FA3-AF51-456B-9C47-646C1B832C62}"/>
              </a:ext>
            </a:extLst>
          </p:cNvPr>
          <p:cNvSpPr txBox="1"/>
          <p:nvPr/>
        </p:nvSpPr>
        <p:spPr>
          <a:xfrm>
            <a:off x="8832734" y="1663728"/>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cs typeface="Arial" pitchFamily="34" charset="0"/>
              </a:rPr>
              <a:t>3</a:t>
            </a:r>
          </a:p>
        </p:txBody>
      </p:sp>
      <p:sp>
        <p:nvSpPr>
          <p:cNvPr id="30" name="TextBox 29">
            <a:extLst>
              <a:ext uri="{FF2B5EF4-FFF2-40B4-BE49-F238E27FC236}">
                <a16:creationId xmlns:a16="http://schemas.microsoft.com/office/drawing/2014/main" id="{15220FA3-AF51-456B-9C47-646C1B832C62}"/>
              </a:ext>
            </a:extLst>
          </p:cNvPr>
          <p:cNvSpPr txBox="1"/>
          <p:nvPr/>
        </p:nvSpPr>
        <p:spPr>
          <a:xfrm rot="16200000">
            <a:off x="8694433" y="232840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cs typeface="Arial" pitchFamily="34" charset="0"/>
              </a:rPr>
              <a:t>STEP</a:t>
            </a:r>
          </a:p>
        </p:txBody>
      </p:sp>
      <p:sp>
        <p:nvSpPr>
          <p:cNvPr id="42" name="Freeform 11"/>
          <p:cNvSpPr>
            <a:spLocks noEditPoints="1"/>
          </p:cNvSpPr>
          <p:nvPr/>
        </p:nvSpPr>
        <p:spPr bwMode="auto">
          <a:xfrm>
            <a:off x="8642472" y="1077719"/>
            <a:ext cx="340171" cy="394219"/>
          </a:xfrm>
          <a:custGeom>
            <a:avLst/>
            <a:gdLst>
              <a:gd name="T0" fmla="*/ 342 w 2407"/>
              <a:gd name="T1" fmla="*/ 1447 h 3084"/>
              <a:gd name="T2" fmla="*/ 368 w 2407"/>
              <a:gd name="T3" fmla="*/ 1364 h 3084"/>
              <a:gd name="T4" fmla="*/ 430 w 2407"/>
              <a:gd name="T5" fmla="*/ 1301 h 3084"/>
              <a:gd name="T6" fmla="*/ 520 w 2407"/>
              <a:gd name="T7" fmla="*/ 1273 h 3084"/>
              <a:gd name="T8" fmla="*/ 613 w 2407"/>
              <a:gd name="T9" fmla="*/ 1295 h 3084"/>
              <a:gd name="T10" fmla="*/ 676 w 2407"/>
              <a:gd name="T11" fmla="*/ 1359 h 3084"/>
              <a:gd name="T12" fmla="*/ 700 w 2407"/>
              <a:gd name="T13" fmla="*/ 1447 h 3084"/>
              <a:gd name="T14" fmla="*/ 1726 w 2407"/>
              <a:gd name="T15" fmla="*/ 1386 h 3084"/>
              <a:gd name="T16" fmla="*/ 1779 w 2407"/>
              <a:gd name="T17" fmla="*/ 1312 h 3084"/>
              <a:gd name="T18" fmla="*/ 1863 w 2407"/>
              <a:gd name="T19" fmla="*/ 1275 h 3084"/>
              <a:gd name="T20" fmla="*/ 1957 w 2407"/>
              <a:gd name="T21" fmla="*/ 1286 h 3084"/>
              <a:gd name="T22" fmla="*/ 2034 w 2407"/>
              <a:gd name="T23" fmla="*/ 1344 h 3084"/>
              <a:gd name="T24" fmla="*/ 2069 w 2407"/>
              <a:gd name="T25" fmla="*/ 1415 h 3084"/>
              <a:gd name="T26" fmla="*/ 2281 w 2407"/>
              <a:gd name="T27" fmla="*/ 443 h 3084"/>
              <a:gd name="T28" fmla="*/ 1203 w 2407"/>
              <a:gd name="T29" fmla="*/ 112 h 3084"/>
              <a:gd name="T30" fmla="*/ 1402 w 2407"/>
              <a:gd name="T31" fmla="*/ 33 h 3084"/>
              <a:gd name="T32" fmla="*/ 1523 w 2407"/>
              <a:gd name="T33" fmla="*/ 113 h 3084"/>
              <a:gd name="T34" fmla="*/ 1610 w 2407"/>
              <a:gd name="T35" fmla="*/ 226 h 3084"/>
              <a:gd name="T36" fmla="*/ 2344 w 2407"/>
              <a:gd name="T37" fmla="*/ 317 h 3084"/>
              <a:gd name="T38" fmla="*/ 2394 w 2407"/>
              <a:gd name="T39" fmla="*/ 343 h 3084"/>
              <a:gd name="T40" fmla="*/ 2407 w 2407"/>
              <a:gd name="T41" fmla="*/ 1510 h 3084"/>
              <a:gd name="T42" fmla="*/ 2381 w 2407"/>
              <a:gd name="T43" fmla="*/ 1561 h 3084"/>
              <a:gd name="T44" fmla="*/ 2054 w 2407"/>
              <a:gd name="T45" fmla="*/ 1574 h 3084"/>
              <a:gd name="T46" fmla="*/ 2023 w 2407"/>
              <a:gd name="T47" fmla="*/ 1626 h 3084"/>
              <a:gd name="T48" fmla="*/ 1951 w 2407"/>
              <a:gd name="T49" fmla="*/ 1674 h 3084"/>
              <a:gd name="T50" fmla="*/ 1864 w 2407"/>
              <a:gd name="T51" fmla="*/ 1682 h 3084"/>
              <a:gd name="T52" fmla="*/ 1782 w 2407"/>
              <a:gd name="T53" fmla="*/ 1642 h 3084"/>
              <a:gd name="T54" fmla="*/ 1735 w 2407"/>
              <a:gd name="T55" fmla="*/ 1574 h 3084"/>
              <a:gd name="T56" fmla="*/ 1614 w 2407"/>
              <a:gd name="T57" fmla="*/ 2920 h 3084"/>
              <a:gd name="T58" fmla="*/ 1570 w 2407"/>
              <a:gd name="T59" fmla="*/ 3013 h 3084"/>
              <a:gd name="T60" fmla="*/ 1487 w 2407"/>
              <a:gd name="T61" fmla="*/ 3072 h 3084"/>
              <a:gd name="T62" fmla="*/ 1381 w 2407"/>
              <a:gd name="T63" fmla="*/ 3082 h 3084"/>
              <a:gd name="T64" fmla="*/ 1289 w 2407"/>
              <a:gd name="T65" fmla="*/ 3038 h 3084"/>
              <a:gd name="T66" fmla="*/ 1230 w 2407"/>
              <a:gd name="T67" fmla="*/ 2954 h 3084"/>
              <a:gd name="T68" fmla="*/ 1218 w 2407"/>
              <a:gd name="T69" fmla="*/ 1574 h 3084"/>
              <a:gd name="T70" fmla="*/ 1186 w 2407"/>
              <a:gd name="T71" fmla="*/ 2920 h 3084"/>
              <a:gd name="T72" fmla="*/ 1142 w 2407"/>
              <a:gd name="T73" fmla="*/ 3013 h 3084"/>
              <a:gd name="T74" fmla="*/ 1059 w 2407"/>
              <a:gd name="T75" fmla="*/ 3072 h 3084"/>
              <a:gd name="T76" fmla="*/ 953 w 2407"/>
              <a:gd name="T77" fmla="*/ 3082 h 3084"/>
              <a:gd name="T78" fmla="*/ 861 w 2407"/>
              <a:gd name="T79" fmla="*/ 3038 h 3084"/>
              <a:gd name="T80" fmla="*/ 802 w 2407"/>
              <a:gd name="T81" fmla="*/ 2954 h 3084"/>
              <a:gd name="T82" fmla="*/ 790 w 2407"/>
              <a:gd name="T83" fmla="*/ 1574 h 3084"/>
              <a:gd name="T84" fmla="*/ 653 w 2407"/>
              <a:gd name="T85" fmla="*/ 1623 h 3084"/>
              <a:gd name="T86" fmla="*/ 583 w 2407"/>
              <a:gd name="T87" fmla="*/ 1673 h 3084"/>
              <a:gd name="T88" fmla="*/ 492 w 2407"/>
              <a:gd name="T89" fmla="*/ 1682 h 3084"/>
              <a:gd name="T90" fmla="*/ 414 w 2407"/>
              <a:gd name="T91" fmla="*/ 1646 h 3084"/>
              <a:gd name="T92" fmla="*/ 362 w 2407"/>
              <a:gd name="T93" fmla="*/ 1575 h 3084"/>
              <a:gd name="T94" fmla="*/ 44 w 2407"/>
              <a:gd name="T95" fmla="*/ 1570 h 3084"/>
              <a:gd name="T96" fmla="*/ 3 w 2407"/>
              <a:gd name="T97" fmla="*/ 1531 h 3084"/>
              <a:gd name="T98" fmla="*/ 0 w 2407"/>
              <a:gd name="T99" fmla="*/ 379 h 3084"/>
              <a:gd name="T100" fmla="*/ 25 w 2407"/>
              <a:gd name="T101" fmla="*/ 329 h 3084"/>
              <a:gd name="T102" fmla="*/ 765 w 2407"/>
              <a:gd name="T103" fmla="*/ 317 h 3084"/>
              <a:gd name="T104" fmla="*/ 822 w 2407"/>
              <a:gd name="T105" fmla="*/ 184 h 3084"/>
              <a:gd name="T106" fmla="*/ 923 w 2407"/>
              <a:gd name="T107" fmla="*/ 81 h 3084"/>
              <a:gd name="T108" fmla="*/ 1051 w 2407"/>
              <a:gd name="T109" fmla="*/ 14 h 3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7" h="3084">
                <a:moveTo>
                  <a:pt x="125" y="443"/>
                </a:moveTo>
                <a:lnTo>
                  <a:pt x="125" y="1447"/>
                </a:lnTo>
                <a:lnTo>
                  <a:pt x="342" y="1447"/>
                </a:lnTo>
                <a:lnTo>
                  <a:pt x="347" y="1415"/>
                </a:lnTo>
                <a:lnTo>
                  <a:pt x="357" y="1388"/>
                </a:lnTo>
                <a:lnTo>
                  <a:pt x="368" y="1364"/>
                </a:lnTo>
                <a:lnTo>
                  <a:pt x="381" y="1344"/>
                </a:lnTo>
                <a:lnTo>
                  <a:pt x="405" y="1321"/>
                </a:lnTo>
                <a:lnTo>
                  <a:pt x="430" y="1301"/>
                </a:lnTo>
                <a:lnTo>
                  <a:pt x="458" y="1286"/>
                </a:lnTo>
                <a:lnTo>
                  <a:pt x="489" y="1278"/>
                </a:lnTo>
                <a:lnTo>
                  <a:pt x="520" y="1273"/>
                </a:lnTo>
                <a:lnTo>
                  <a:pt x="553" y="1275"/>
                </a:lnTo>
                <a:lnTo>
                  <a:pt x="584" y="1283"/>
                </a:lnTo>
                <a:lnTo>
                  <a:pt x="613" y="1295"/>
                </a:lnTo>
                <a:lnTo>
                  <a:pt x="637" y="1312"/>
                </a:lnTo>
                <a:lnTo>
                  <a:pt x="659" y="1333"/>
                </a:lnTo>
                <a:lnTo>
                  <a:pt x="676" y="1359"/>
                </a:lnTo>
                <a:lnTo>
                  <a:pt x="689" y="1386"/>
                </a:lnTo>
                <a:lnTo>
                  <a:pt x="697" y="1416"/>
                </a:lnTo>
                <a:lnTo>
                  <a:pt x="700" y="1447"/>
                </a:lnTo>
                <a:lnTo>
                  <a:pt x="1717" y="1447"/>
                </a:lnTo>
                <a:lnTo>
                  <a:pt x="1719" y="1416"/>
                </a:lnTo>
                <a:lnTo>
                  <a:pt x="1726" y="1386"/>
                </a:lnTo>
                <a:lnTo>
                  <a:pt x="1740" y="1359"/>
                </a:lnTo>
                <a:lnTo>
                  <a:pt x="1757" y="1333"/>
                </a:lnTo>
                <a:lnTo>
                  <a:pt x="1779" y="1312"/>
                </a:lnTo>
                <a:lnTo>
                  <a:pt x="1803" y="1295"/>
                </a:lnTo>
                <a:lnTo>
                  <a:pt x="1831" y="1283"/>
                </a:lnTo>
                <a:lnTo>
                  <a:pt x="1863" y="1275"/>
                </a:lnTo>
                <a:lnTo>
                  <a:pt x="1895" y="1273"/>
                </a:lnTo>
                <a:lnTo>
                  <a:pt x="1926" y="1278"/>
                </a:lnTo>
                <a:lnTo>
                  <a:pt x="1957" y="1286"/>
                </a:lnTo>
                <a:lnTo>
                  <a:pt x="1986" y="1301"/>
                </a:lnTo>
                <a:lnTo>
                  <a:pt x="2012" y="1321"/>
                </a:lnTo>
                <a:lnTo>
                  <a:pt x="2034" y="1344"/>
                </a:lnTo>
                <a:lnTo>
                  <a:pt x="2047" y="1364"/>
                </a:lnTo>
                <a:lnTo>
                  <a:pt x="2059" y="1388"/>
                </a:lnTo>
                <a:lnTo>
                  <a:pt x="2069" y="1415"/>
                </a:lnTo>
                <a:lnTo>
                  <a:pt x="2074" y="1447"/>
                </a:lnTo>
                <a:lnTo>
                  <a:pt x="2281" y="1447"/>
                </a:lnTo>
                <a:lnTo>
                  <a:pt x="2281" y="443"/>
                </a:lnTo>
                <a:lnTo>
                  <a:pt x="125" y="443"/>
                </a:lnTo>
                <a:close/>
                <a:moveTo>
                  <a:pt x="1098" y="0"/>
                </a:moveTo>
                <a:lnTo>
                  <a:pt x="1203" y="112"/>
                </a:lnTo>
                <a:lnTo>
                  <a:pt x="1312" y="1"/>
                </a:lnTo>
                <a:lnTo>
                  <a:pt x="1358" y="15"/>
                </a:lnTo>
                <a:lnTo>
                  <a:pt x="1402" y="33"/>
                </a:lnTo>
                <a:lnTo>
                  <a:pt x="1445" y="55"/>
                </a:lnTo>
                <a:lnTo>
                  <a:pt x="1485" y="82"/>
                </a:lnTo>
                <a:lnTo>
                  <a:pt x="1523" y="113"/>
                </a:lnTo>
                <a:lnTo>
                  <a:pt x="1556" y="147"/>
                </a:lnTo>
                <a:lnTo>
                  <a:pt x="1586" y="184"/>
                </a:lnTo>
                <a:lnTo>
                  <a:pt x="1610" y="226"/>
                </a:lnTo>
                <a:lnTo>
                  <a:pt x="1629" y="270"/>
                </a:lnTo>
                <a:lnTo>
                  <a:pt x="1642" y="317"/>
                </a:lnTo>
                <a:lnTo>
                  <a:pt x="2344" y="317"/>
                </a:lnTo>
                <a:lnTo>
                  <a:pt x="2364" y="320"/>
                </a:lnTo>
                <a:lnTo>
                  <a:pt x="2381" y="329"/>
                </a:lnTo>
                <a:lnTo>
                  <a:pt x="2394" y="343"/>
                </a:lnTo>
                <a:lnTo>
                  <a:pt x="2403" y="360"/>
                </a:lnTo>
                <a:lnTo>
                  <a:pt x="2407" y="379"/>
                </a:lnTo>
                <a:lnTo>
                  <a:pt x="2407" y="1510"/>
                </a:lnTo>
                <a:lnTo>
                  <a:pt x="2404" y="1531"/>
                </a:lnTo>
                <a:lnTo>
                  <a:pt x="2394" y="1548"/>
                </a:lnTo>
                <a:lnTo>
                  <a:pt x="2381" y="1561"/>
                </a:lnTo>
                <a:lnTo>
                  <a:pt x="2364" y="1570"/>
                </a:lnTo>
                <a:lnTo>
                  <a:pt x="2344" y="1574"/>
                </a:lnTo>
                <a:lnTo>
                  <a:pt x="2054" y="1574"/>
                </a:lnTo>
                <a:lnTo>
                  <a:pt x="2053" y="1575"/>
                </a:lnTo>
                <a:lnTo>
                  <a:pt x="2040" y="1602"/>
                </a:lnTo>
                <a:lnTo>
                  <a:pt x="2023" y="1626"/>
                </a:lnTo>
                <a:lnTo>
                  <a:pt x="2002" y="1646"/>
                </a:lnTo>
                <a:lnTo>
                  <a:pt x="1977" y="1663"/>
                </a:lnTo>
                <a:lnTo>
                  <a:pt x="1951" y="1674"/>
                </a:lnTo>
                <a:lnTo>
                  <a:pt x="1924" y="1682"/>
                </a:lnTo>
                <a:lnTo>
                  <a:pt x="1895" y="1684"/>
                </a:lnTo>
                <a:lnTo>
                  <a:pt x="1864" y="1682"/>
                </a:lnTo>
                <a:lnTo>
                  <a:pt x="1832" y="1673"/>
                </a:lnTo>
                <a:lnTo>
                  <a:pt x="1807" y="1659"/>
                </a:lnTo>
                <a:lnTo>
                  <a:pt x="1782" y="1642"/>
                </a:lnTo>
                <a:lnTo>
                  <a:pt x="1763" y="1623"/>
                </a:lnTo>
                <a:lnTo>
                  <a:pt x="1747" y="1599"/>
                </a:lnTo>
                <a:lnTo>
                  <a:pt x="1735" y="1574"/>
                </a:lnTo>
                <a:lnTo>
                  <a:pt x="1618" y="1574"/>
                </a:lnTo>
                <a:lnTo>
                  <a:pt x="1618" y="2883"/>
                </a:lnTo>
                <a:lnTo>
                  <a:pt x="1614" y="2920"/>
                </a:lnTo>
                <a:lnTo>
                  <a:pt x="1604" y="2954"/>
                </a:lnTo>
                <a:lnTo>
                  <a:pt x="1590" y="2985"/>
                </a:lnTo>
                <a:lnTo>
                  <a:pt x="1570" y="3013"/>
                </a:lnTo>
                <a:lnTo>
                  <a:pt x="1546" y="3038"/>
                </a:lnTo>
                <a:lnTo>
                  <a:pt x="1518" y="3057"/>
                </a:lnTo>
                <a:lnTo>
                  <a:pt x="1487" y="3072"/>
                </a:lnTo>
                <a:lnTo>
                  <a:pt x="1453" y="3082"/>
                </a:lnTo>
                <a:lnTo>
                  <a:pt x="1418" y="3084"/>
                </a:lnTo>
                <a:lnTo>
                  <a:pt x="1381" y="3082"/>
                </a:lnTo>
                <a:lnTo>
                  <a:pt x="1348" y="3072"/>
                </a:lnTo>
                <a:lnTo>
                  <a:pt x="1317" y="3057"/>
                </a:lnTo>
                <a:lnTo>
                  <a:pt x="1289" y="3038"/>
                </a:lnTo>
                <a:lnTo>
                  <a:pt x="1265" y="3013"/>
                </a:lnTo>
                <a:lnTo>
                  <a:pt x="1245" y="2985"/>
                </a:lnTo>
                <a:lnTo>
                  <a:pt x="1230" y="2954"/>
                </a:lnTo>
                <a:lnTo>
                  <a:pt x="1221" y="2920"/>
                </a:lnTo>
                <a:lnTo>
                  <a:pt x="1218" y="2883"/>
                </a:lnTo>
                <a:lnTo>
                  <a:pt x="1218" y="1574"/>
                </a:lnTo>
                <a:lnTo>
                  <a:pt x="1190" y="1574"/>
                </a:lnTo>
                <a:lnTo>
                  <a:pt x="1190" y="2883"/>
                </a:lnTo>
                <a:lnTo>
                  <a:pt x="1186" y="2920"/>
                </a:lnTo>
                <a:lnTo>
                  <a:pt x="1176" y="2954"/>
                </a:lnTo>
                <a:lnTo>
                  <a:pt x="1162" y="2985"/>
                </a:lnTo>
                <a:lnTo>
                  <a:pt x="1142" y="3013"/>
                </a:lnTo>
                <a:lnTo>
                  <a:pt x="1118" y="3038"/>
                </a:lnTo>
                <a:lnTo>
                  <a:pt x="1091" y="3057"/>
                </a:lnTo>
                <a:lnTo>
                  <a:pt x="1059" y="3072"/>
                </a:lnTo>
                <a:lnTo>
                  <a:pt x="1025" y="3082"/>
                </a:lnTo>
                <a:lnTo>
                  <a:pt x="990" y="3084"/>
                </a:lnTo>
                <a:lnTo>
                  <a:pt x="953" y="3082"/>
                </a:lnTo>
                <a:lnTo>
                  <a:pt x="920" y="3072"/>
                </a:lnTo>
                <a:lnTo>
                  <a:pt x="889" y="3057"/>
                </a:lnTo>
                <a:lnTo>
                  <a:pt x="861" y="3038"/>
                </a:lnTo>
                <a:lnTo>
                  <a:pt x="837" y="3013"/>
                </a:lnTo>
                <a:lnTo>
                  <a:pt x="818" y="2985"/>
                </a:lnTo>
                <a:lnTo>
                  <a:pt x="802" y="2954"/>
                </a:lnTo>
                <a:lnTo>
                  <a:pt x="794" y="2920"/>
                </a:lnTo>
                <a:lnTo>
                  <a:pt x="790" y="2884"/>
                </a:lnTo>
                <a:lnTo>
                  <a:pt x="790" y="1574"/>
                </a:lnTo>
                <a:lnTo>
                  <a:pt x="681" y="1574"/>
                </a:lnTo>
                <a:lnTo>
                  <a:pt x="669" y="1599"/>
                </a:lnTo>
                <a:lnTo>
                  <a:pt x="653" y="1623"/>
                </a:lnTo>
                <a:lnTo>
                  <a:pt x="633" y="1642"/>
                </a:lnTo>
                <a:lnTo>
                  <a:pt x="609" y="1659"/>
                </a:lnTo>
                <a:lnTo>
                  <a:pt x="583" y="1673"/>
                </a:lnTo>
                <a:lnTo>
                  <a:pt x="552" y="1682"/>
                </a:lnTo>
                <a:lnTo>
                  <a:pt x="522" y="1684"/>
                </a:lnTo>
                <a:lnTo>
                  <a:pt x="492" y="1682"/>
                </a:lnTo>
                <a:lnTo>
                  <a:pt x="464" y="1674"/>
                </a:lnTo>
                <a:lnTo>
                  <a:pt x="439" y="1663"/>
                </a:lnTo>
                <a:lnTo>
                  <a:pt x="414" y="1646"/>
                </a:lnTo>
                <a:lnTo>
                  <a:pt x="394" y="1626"/>
                </a:lnTo>
                <a:lnTo>
                  <a:pt x="375" y="1602"/>
                </a:lnTo>
                <a:lnTo>
                  <a:pt x="362" y="1575"/>
                </a:lnTo>
                <a:lnTo>
                  <a:pt x="362" y="1574"/>
                </a:lnTo>
                <a:lnTo>
                  <a:pt x="63" y="1574"/>
                </a:lnTo>
                <a:lnTo>
                  <a:pt x="44" y="1570"/>
                </a:lnTo>
                <a:lnTo>
                  <a:pt x="25" y="1561"/>
                </a:lnTo>
                <a:lnTo>
                  <a:pt x="12" y="1548"/>
                </a:lnTo>
                <a:lnTo>
                  <a:pt x="3" y="1531"/>
                </a:lnTo>
                <a:lnTo>
                  <a:pt x="0" y="1510"/>
                </a:lnTo>
                <a:lnTo>
                  <a:pt x="0" y="1102"/>
                </a:lnTo>
                <a:lnTo>
                  <a:pt x="0" y="379"/>
                </a:lnTo>
                <a:lnTo>
                  <a:pt x="3" y="360"/>
                </a:lnTo>
                <a:lnTo>
                  <a:pt x="12" y="343"/>
                </a:lnTo>
                <a:lnTo>
                  <a:pt x="25" y="329"/>
                </a:lnTo>
                <a:lnTo>
                  <a:pt x="44" y="320"/>
                </a:lnTo>
                <a:lnTo>
                  <a:pt x="63" y="317"/>
                </a:lnTo>
                <a:lnTo>
                  <a:pt x="765" y="317"/>
                </a:lnTo>
                <a:lnTo>
                  <a:pt x="778" y="269"/>
                </a:lnTo>
                <a:lnTo>
                  <a:pt x="797" y="225"/>
                </a:lnTo>
                <a:lnTo>
                  <a:pt x="822" y="184"/>
                </a:lnTo>
                <a:lnTo>
                  <a:pt x="852" y="146"/>
                </a:lnTo>
                <a:lnTo>
                  <a:pt x="885" y="112"/>
                </a:lnTo>
                <a:lnTo>
                  <a:pt x="923" y="81"/>
                </a:lnTo>
                <a:lnTo>
                  <a:pt x="963" y="54"/>
                </a:lnTo>
                <a:lnTo>
                  <a:pt x="1007" y="32"/>
                </a:lnTo>
                <a:lnTo>
                  <a:pt x="1051" y="14"/>
                </a:lnTo>
                <a:lnTo>
                  <a:pt x="1097" y="0"/>
                </a:lnTo>
                <a:lnTo>
                  <a:pt x="1098" y="0"/>
                </a:lnTo>
                <a:close/>
              </a:path>
            </a:pathLst>
          </a:custGeom>
          <a:solidFill>
            <a:srgbClr val="A0BE6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a typeface="Open Sans" panose="020B0606030504020204" pitchFamily="34" charset="0"/>
              <a:cs typeface="Open Sans" panose="020B0606030504020204" pitchFamily="34" charset="0"/>
            </a:endParaRPr>
          </a:p>
        </p:txBody>
      </p:sp>
      <p:sp>
        <p:nvSpPr>
          <p:cNvPr id="43" name="Freeform 12"/>
          <p:cNvSpPr>
            <a:spLocks/>
          </p:cNvSpPr>
          <p:nvPr/>
        </p:nvSpPr>
        <p:spPr bwMode="auto">
          <a:xfrm>
            <a:off x="8753721" y="967945"/>
            <a:ext cx="123055" cy="111813"/>
          </a:xfrm>
          <a:custGeom>
            <a:avLst/>
            <a:gdLst>
              <a:gd name="T0" fmla="*/ 435 w 870"/>
              <a:gd name="T1" fmla="*/ 0 h 876"/>
              <a:gd name="T2" fmla="*/ 490 w 870"/>
              <a:gd name="T3" fmla="*/ 2 h 876"/>
              <a:gd name="T4" fmla="*/ 542 w 870"/>
              <a:gd name="T5" fmla="*/ 12 h 876"/>
              <a:gd name="T6" fmla="*/ 592 w 870"/>
              <a:gd name="T7" fmla="*/ 29 h 876"/>
              <a:gd name="T8" fmla="*/ 640 w 870"/>
              <a:gd name="T9" fmla="*/ 50 h 876"/>
              <a:gd name="T10" fmla="*/ 684 w 870"/>
              <a:gd name="T11" fmla="*/ 78 h 876"/>
              <a:gd name="T12" fmla="*/ 724 w 870"/>
              <a:gd name="T13" fmla="*/ 110 h 876"/>
              <a:gd name="T14" fmla="*/ 761 w 870"/>
              <a:gd name="T15" fmla="*/ 146 h 876"/>
              <a:gd name="T16" fmla="*/ 792 w 870"/>
              <a:gd name="T17" fmla="*/ 187 h 876"/>
              <a:gd name="T18" fmla="*/ 819 w 870"/>
              <a:gd name="T19" fmla="*/ 232 h 876"/>
              <a:gd name="T20" fmla="*/ 841 w 870"/>
              <a:gd name="T21" fmla="*/ 279 h 876"/>
              <a:gd name="T22" fmla="*/ 857 w 870"/>
              <a:gd name="T23" fmla="*/ 330 h 876"/>
              <a:gd name="T24" fmla="*/ 868 w 870"/>
              <a:gd name="T25" fmla="*/ 382 h 876"/>
              <a:gd name="T26" fmla="*/ 870 w 870"/>
              <a:gd name="T27" fmla="*/ 438 h 876"/>
              <a:gd name="T28" fmla="*/ 868 w 870"/>
              <a:gd name="T29" fmla="*/ 492 h 876"/>
              <a:gd name="T30" fmla="*/ 857 w 870"/>
              <a:gd name="T31" fmla="*/ 544 h 876"/>
              <a:gd name="T32" fmla="*/ 841 w 870"/>
              <a:gd name="T33" fmla="*/ 596 h 876"/>
              <a:gd name="T34" fmla="*/ 819 w 870"/>
              <a:gd name="T35" fmla="*/ 643 h 876"/>
              <a:gd name="T36" fmla="*/ 792 w 870"/>
              <a:gd name="T37" fmla="*/ 688 h 876"/>
              <a:gd name="T38" fmla="*/ 761 w 870"/>
              <a:gd name="T39" fmla="*/ 729 h 876"/>
              <a:gd name="T40" fmla="*/ 724 w 870"/>
              <a:gd name="T41" fmla="*/ 764 h 876"/>
              <a:gd name="T42" fmla="*/ 684 w 870"/>
              <a:gd name="T43" fmla="*/ 797 h 876"/>
              <a:gd name="T44" fmla="*/ 640 w 870"/>
              <a:gd name="T45" fmla="*/ 824 h 876"/>
              <a:gd name="T46" fmla="*/ 592 w 870"/>
              <a:gd name="T47" fmla="*/ 846 h 876"/>
              <a:gd name="T48" fmla="*/ 542 w 870"/>
              <a:gd name="T49" fmla="*/ 862 h 876"/>
              <a:gd name="T50" fmla="*/ 490 w 870"/>
              <a:gd name="T51" fmla="*/ 872 h 876"/>
              <a:gd name="T52" fmla="*/ 435 w 870"/>
              <a:gd name="T53" fmla="*/ 876 h 876"/>
              <a:gd name="T54" fmla="*/ 382 w 870"/>
              <a:gd name="T55" fmla="*/ 872 h 876"/>
              <a:gd name="T56" fmla="*/ 328 w 870"/>
              <a:gd name="T57" fmla="*/ 862 h 876"/>
              <a:gd name="T58" fmla="*/ 278 w 870"/>
              <a:gd name="T59" fmla="*/ 846 h 876"/>
              <a:gd name="T60" fmla="*/ 230 w 870"/>
              <a:gd name="T61" fmla="*/ 824 h 876"/>
              <a:gd name="T62" fmla="*/ 186 w 870"/>
              <a:gd name="T63" fmla="*/ 797 h 876"/>
              <a:gd name="T64" fmla="*/ 146 w 870"/>
              <a:gd name="T65" fmla="*/ 764 h 876"/>
              <a:gd name="T66" fmla="*/ 110 w 870"/>
              <a:gd name="T67" fmla="*/ 729 h 876"/>
              <a:gd name="T68" fmla="*/ 78 w 870"/>
              <a:gd name="T69" fmla="*/ 688 h 876"/>
              <a:gd name="T70" fmla="*/ 51 w 870"/>
              <a:gd name="T71" fmla="*/ 643 h 876"/>
              <a:gd name="T72" fmla="*/ 29 w 870"/>
              <a:gd name="T73" fmla="*/ 596 h 876"/>
              <a:gd name="T74" fmla="*/ 13 w 870"/>
              <a:gd name="T75" fmla="*/ 544 h 876"/>
              <a:gd name="T76" fmla="*/ 4 w 870"/>
              <a:gd name="T77" fmla="*/ 492 h 876"/>
              <a:gd name="T78" fmla="*/ 0 w 870"/>
              <a:gd name="T79" fmla="*/ 438 h 876"/>
              <a:gd name="T80" fmla="*/ 4 w 870"/>
              <a:gd name="T81" fmla="*/ 382 h 876"/>
              <a:gd name="T82" fmla="*/ 13 w 870"/>
              <a:gd name="T83" fmla="*/ 330 h 876"/>
              <a:gd name="T84" fmla="*/ 29 w 870"/>
              <a:gd name="T85" fmla="*/ 279 h 876"/>
              <a:gd name="T86" fmla="*/ 51 w 870"/>
              <a:gd name="T87" fmla="*/ 232 h 876"/>
              <a:gd name="T88" fmla="*/ 78 w 870"/>
              <a:gd name="T89" fmla="*/ 187 h 876"/>
              <a:gd name="T90" fmla="*/ 110 w 870"/>
              <a:gd name="T91" fmla="*/ 146 h 876"/>
              <a:gd name="T92" fmla="*/ 146 w 870"/>
              <a:gd name="T93" fmla="*/ 110 h 876"/>
              <a:gd name="T94" fmla="*/ 186 w 870"/>
              <a:gd name="T95" fmla="*/ 78 h 876"/>
              <a:gd name="T96" fmla="*/ 230 w 870"/>
              <a:gd name="T97" fmla="*/ 50 h 876"/>
              <a:gd name="T98" fmla="*/ 278 w 870"/>
              <a:gd name="T99" fmla="*/ 29 h 876"/>
              <a:gd name="T100" fmla="*/ 328 w 870"/>
              <a:gd name="T101" fmla="*/ 12 h 876"/>
              <a:gd name="T102" fmla="*/ 382 w 870"/>
              <a:gd name="T103" fmla="*/ 2 h 876"/>
              <a:gd name="T104" fmla="*/ 435 w 870"/>
              <a:gd name="T10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0" h="876">
                <a:moveTo>
                  <a:pt x="435" y="0"/>
                </a:moveTo>
                <a:lnTo>
                  <a:pt x="490" y="2"/>
                </a:lnTo>
                <a:lnTo>
                  <a:pt x="542" y="12"/>
                </a:lnTo>
                <a:lnTo>
                  <a:pt x="592" y="29"/>
                </a:lnTo>
                <a:lnTo>
                  <a:pt x="640" y="50"/>
                </a:lnTo>
                <a:lnTo>
                  <a:pt x="684" y="78"/>
                </a:lnTo>
                <a:lnTo>
                  <a:pt x="724" y="110"/>
                </a:lnTo>
                <a:lnTo>
                  <a:pt x="761" y="146"/>
                </a:lnTo>
                <a:lnTo>
                  <a:pt x="792" y="187"/>
                </a:lnTo>
                <a:lnTo>
                  <a:pt x="819" y="232"/>
                </a:lnTo>
                <a:lnTo>
                  <a:pt x="841" y="279"/>
                </a:lnTo>
                <a:lnTo>
                  <a:pt x="857" y="330"/>
                </a:lnTo>
                <a:lnTo>
                  <a:pt x="868" y="382"/>
                </a:lnTo>
                <a:lnTo>
                  <a:pt x="870" y="438"/>
                </a:lnTo>
                <a:lnTo>
                  <a:pt x="868" y="492"/>
                </a:lnTo>
                <a:lnTo>
                  <a:pt x="857" y="544"/>
                </a:lnTo>
                <a:lnTo>
                  <a:pt x="841" y="596"/>
                </a:lnTo>
                <a:lnTo>
                  <a:pt x="819" y="643"/>
                </a:lnTo>
                <a:lnTo>
                  <a:pt x="792" y="688"/>
                </a:lnTo>
                <a:lnTo>
                  <a:pt x="761" y="729"/>
                </a:lnTo>
                <a:lnTo>
                  <a:pt x="724" y="764"/>
                </a:lnTo>
                <a:lnTo>
                  <a:pt x="684" y="797"/>
                </a:lnTo>
                <a:lnTo>
                  <a:pt x="640" y="824"/>
                </a:lnTo>
                <a:lnTo>
                  <a:pt x="592" y="846"/>
                </a:lnTo>
                <a:lnTo>
                  <a:pt x="542" y="862"/>
                </a:lnTo>
                <a:lnTo>
                  <a:pt x="490" y="872"/>
                </a:lnTo>
                <a:lnTo>
                  <a:pt x="435" y="876"/>
                </a:lnTo>
                <a:lnTo>
                  <a:pt x="382" y="872"/>
                </a:lnTo>
                <a:lnTo>
                  <a:pt x="328" y="862"/>
                </a:lnTo>
                <a:lnTo>
                  <a:pt x="278" y="846"/>
                </a:lnTo>
                <a:lnTo>
                  <a:pt x="230" y="824"/>
                </a:lnTo>
                <a:lnTo>
                  <a:pt x="186" y="797"/>
                </a:lnTo>
                <a:lnTo>
                  <a:pt x="146" y="764"/>
                </a:lnTo>
                <a:lnTo>
                  <a:pt x="110" y="729"/>
                </a:lnTo>
                <a:lnTo>
                  <a:pt x="78" y="688"/>
                </a:lnTo>
                <a:lnTo>
                  <a:pt x="51" y="643"/>
                </a:lnTo>
                <a:lnTo>
                  <a:pt x="29" y="596"/>
                </a:lnTo>
                <a:lnTo>
                  <a:pt x="13" y="544"/>
                </a:lnTo>
                <a:lnTo>
                  <a:pt x="4" y="492"/>
                </a:lnTo>
                <a:lnTo>
                  <a:pt x="0" y="438"/>
                </a:lnTo>
                <a:lnTo>
                  <a:pt x="4" y="382"/>
                </a:lnTo>
                <a:lnTo>
                  <a:pt x="13" y="330"/>
                </a:lnTo>
                <a:lnTo>
                  <a:pt x="29" y="279"/>
                </a:lnTo>
                <a:lnTo>
                  <a:pt x="51" y="232"/>
                </a:lnTo>
                <a:lnTo>
                  <a:pt x="78" y="187"/>
                </a:lnTo>
                <a:lnTo>
                  <a:pt x="110" y="146"/>
                </a:lnTo>
                <a:lnTo>
                  <a:pt x="146" y="110"/>
                </a:lnTo>
                <a:lnTo>
                  <a:pt x="186" y="78"/>
                </a:lnTo>
                <a:lnTo>
                  <a:pt x="230" y="50"/>
                </a:lnTo>
                <a:lnTo>
                  <a:pt x="278" y="29"/>
                </a:lnTo>
                <a:lnTo>
                  <a:pt x="328" y="12"/>
                </a:lnTo>
                <a:lnTo>
                  <a:pt x="382" y="2"/>
                </a:lnTo>
                <a:lnTo>
                  <a:pt x="435" y="0"/>
                </a:lnTo>
                <a:close/>
              </a:path>
            </a:pathLst>
          </a:custGeom>
          <a:solidFill>
            <a:srgbClr val="A0BE6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a typeface="Open Sans" panose="020B0606030504020204" pitchFamily="34" charset="0"/>
              <a:cs typeface="Open Sans" panose="020B0606030504020204" pitchFamily="34" charset="0"/>
            </a:endParaRPr>
          </a:p>
        </p:txBody>
      </p:sp>
      <p:sp>
        <p:nvSpPr>
          <p:cNvPr id="44" name="Freeform 43"/>
          <p:cNvSpPr>
            <a:spLocks noEditPoints="1"/>
          </p:cNvSpPr>
          <p:nvPr/>
        </p:nvSpPr>
        <p:spPr bwMode="auto">
          <a:xfrm>
            <a:off x="4705577" y="1044734"/>
            <a:ext cx="432706" cy="346016"/>
          </a:xfrm>
          <a:custGeom>
            <a:avLst/>
            <a:gdLst>
              <a:gd name="T0" fmla="*/ 3676 w 3676"/>
              <a:gd name="T1" fmla="*/ 1466 h 3298"/>
              <a:gd name="T2" fmla="*/ 2757 w 3676"/>
              <a:gd name="T3" fmla="*/ 2382 h 3298"/>
              <a:gd name="T4" fmla="*/ 2757 w 3676"/>
              <a:gd name="T5" fmla="*/ 1466 h 3298"/>
              <a:gd name="T6" fmla="*/ 1425 w 3676"/>
              <a:gd name="T7" fmla="*/ 8 h 3298"/>
              <a:gd name="T8" fmla="*/ 1649 w 3676"/>
              <a:gd name="T9" fmla="*/ 63 h 3298"/>
              <a:gd name="T10" fmla="*/ 1812 w 3676"/>
              <a:gd name="T11" fmla="*/ 159 h 3298"/>
              <a:gd name="T12" fmla="*/ 1924 w 3676"/>
              <a:gd name="T13" fmla="*/ 280 h 3298"/>
              <a:gd name="T14" fmla="*/ 1991 w 3676"/>
              <a:gd name="T15" fmla="*/ 409 h 3298"/>
              <a:gd name="T16" fmla="*/ 2022 w 3676"/>
              <a:gd name="T17" fmla="*/ 530 h 3298"/>
              <a:gd name="T18" fmla="*/ 2025 w 3676"/>
              <a:gd name="T19" fmla="*/ 627 h 3298"/>
              <a:gd name="T20" fmla="*/ 2008 w 3676"/>
              <a:gd name="T21" fmla="*/ 763 h 3298"/>
              <a:gd name="T22" fmla="*/ 1989 w 3676"/>
              <a:gd name="T23" fmla="*/ 882 h 3298"/>
              <a:gd name="T24" fmla="*/ 1977 w 3676"/>
              <a:gd name="T25" fmla="*/ 947 h 3298"/>
              <a:gd name="T26" fmla="*/ 1989 w 3676"/>
              <a:gd name="T27" fmla="*/ 958 h 3298"/>
              <a:gd name="T28" fmla="*/ 2024 w 3676"/>
              <a:gd name="T29" fmla="*/ 1004 h 3298"/>
              <a:gd name="T30" fmla="*/ 2044 w 3676"/>
              <a:gd name="T31" fmla="*/ 1104 h 3298"/>
              <a:gd name="T32" fmla="*/ 2020 w 3676"/>
              <a:gd name="T33" fmla="*/ 1243 h 3298"/>
              <a:gd name="T34" fmla="*/ 1981 w 3676"/>
              <a:gd name="T35" fmla="*/ 1309 h 3298"/>
              <a:gd name="T36" fmla="*/ 1937 w 3676"/>
              <a:gd name="T37" fmla="*/ 1337 h 3298"/>
              <a:gd name="T38" fmla="*/ 1897 w 3676"/>
              <a:gd name="T39" fmla="*/ 1361 h 3298"/>
              <a:gd name="T40" fmla="*/ 1871 w 3676"/>
              <a:gd name="T41" fmla="*/ 1416 h 3298"/>
              <a:gd name="T42" fmla="*/ 1821 w 3676"/>
              <a:gd name="T43" fmla="*/ 1583 h 3298"/>
              <a:gd name="T44" fmla="*/ 1762 w 3676"/>
              <a:gd name="T45" fmla="*/ 1678 h 3298"/>
              <a:gd name="T46" fmla="*/ 1709 w 3676"/>
              <a:gd name="T47" fmla="*/ 1740 h 3298"/>
              <a:gd name="T48" fmla="*/ 1675 w 3676"/>
              <a:gd name="T49" fmla="*/ 1811 h 3298"/>
              <a:gd name="T50" fmla="*/ 1678 w 3676"/>
              <a:gd name="T51" fmla="*/ 1968 h 3298"/>
              <a:gd name="T52" fmla="*/ 1741 w 3676"/>
              <a:gd name="T53" fmla="*/ 2141 h 3298"/>
              <a:gd name="T54" fmla="*/ 1883 w 3676"/>
              <a:gd name="T55" fmla="*/ 2280 h 3298"/>
              <a:gd name="T56" fmla="*/ 2118 w 3676"/>
              <a:gd name="T57" fmla="*/ 2403 h 3298"/>
              <a:gd name="T58" fmla="*/ 2456 w 3676"/>
              <a:gd name="T59" fmla="*/ 2535 h 3298"/>
              <a:gd name="T60" fmla="*/ 2730 w 3676"/>
              <a:gd name="T61" fmla="*/ 2674 h 3298"/>
              <a:gd name="T62" fmla="*/ 2890 w 3676"/>
              <a:gd name="T63" fmla="*/ 2802 h 3298"/>
              <a:gd name="T64" fmla="*/ 2941 w 3676"/>
              <a:gd name="T65" fmla="*/ 2913 h 3298"/>
              <a:gd name="T66" fmla="*/ 42 w 3676"/>
              <a:gd name="T67" fmla="*/ 2545 h 3298"/>
              <a:gd name="T68" fmla="*/ 209 w 3676"/>
              <a:gd name="T69" fmla="*/ 2491 h 3298"/>
              <a:gd name="T70" fmla="*/ 381 w 3676"/>
              <a:gd name="T71" fmla="*/ 2433 h 3298"/>
              <a:gd name="T72" fmla="*/ 642 w 3676"/>
              <a:gd name="T73" fmla="*/ 2312 h 3298"/>
              <a:gd name="T74" fmla="*/ 804 w 3676"/>
              <a:gd name="T75" fmla="*/ 2178 h 3298"/>
              <a:gd name="T76" fmla="*/ 886 w 3676"/>
              <a:gd name="T77" fmla="*/ 2015 h 3298"/>
              <a:gd name="T78" fmla="*/ 901 w 3676"/>
              <a:gd name="T79" fmla="*/ 1836 h 3298"/>
              <a:gd name="T80" fmla="*/ 874 w 3676"/>
              <a:gd name="T81" fmla="*/ 1756 h 3298"/>
              <a:gd name="T82" fmla="*/ 825 w 3676"/>
              <a:gd name="T83" fmla="*/ 1696 h 3298"/>
              <a:gd name="T84" fmla="*/ 766 w 3676"/>
              <a:gd name="T85" fmla="*/ 1612 h 3298"/>
              <a:gd name="T86" fmla="*/ 712 w 3676"/>
              <a:gd name="T87" fmla="*/ 1467 h 3298"/>
              <a:gd name="T88" fmla="*/ 684 w 3676"/>
              <a:gd name="T89" fmla="*/ 1370 h 3298"/>
              <a:gd name="T90" fmla="*/ 647 w 3676"/>
              <a:gd name="T91" fmla="*/ 1343 h 3298"/>
              <a:gd name="T92" fmla="*/ 604 w 3676"/>
              <a:gd name="T93" fmla="*/ 1318 h 3298"/>
              <a:gd name="T94" fmla="*/ 563 w 3676"/>
              <a:gd name="T95" fmla="*/ 1265 h 3298"/>
              <a:gd name="T96" fmla="*/ 534 w 3676"/>
              <a:gd name="T97" fmla="*/ 1147 h 3298"/>
              <a:gd name="T98" fmla="*/ 541 w 3676"/>
              <a:gd name="T99" fmla="*/ 1023 h 3298"/>
              <a:gd name="T100" fmla="*/ 576 w 3676"/>
              <a:gd name="T101" fmla="*/ 965 h 3298"/>
              <a:gd name="T102" fmla="*/ 596 w 3676"/>
              <a:gd name="T103" fmla="*/ 951 h 3298"/>
              <a:gd name="T104" fmla="*/ 588 w 3676"/>
              <a:gd name="T105" fmla="*/ 905 h 3298"/>
              <a:gd name="T106" fmla="*/ 570 w 3676"/>
              <a:gd name="T107" fmla="*/ 795 h 3298"/>
              <a:gd name="T108" fmla="*/ 553 w 3676"/>
              <a:gd name="T109" fmla="*/ 661 h 3298"/>
              <a:gd name="T110" fmla="*/ 549 w 3676"/>
              <a:gd name="T111" fmla="*/ 556 h 3298"/>
              <a:gd name="T112" fmla="*/ 573 w 3676"/>
              <a:gd name="T113" fmla="*/ 440 h 3298"/>
              <a:gd name="T114" fmla="*/ 629 w 3676"/>
              <a:gd name="T115" fmla="*/ 312 h 3298"/>
              <a:gd name="T116" fmla="*/ 729 w 3676"/>
              <a:gd name="T117" fmla="*/ 188 h 3298"/>
              <a:gd name="T118" fmla="*/ 878 w 3676"/>
              <a:gd name="T119" fmla="*/ 84 h 3298"/>
              <a:gd name="T120" fmla="*/ 1086 w 3676"/>
              <a:gd name="T121" fmla="*/ 17 h 3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6" h="3298">
                <a:moveTo>
                  <a:pt x="2757" y="916"/>
                </a:moveTo>
                <a:lnTo>
                  <a:pt x="3125" y="916"/>
                </a:lnTo>
                <a:lnTo>
                  <a:pt x="3125" y="1466"/>
                </a:lnTo>
                <a:lnTo>
                  <a:pt x="3676" y="1466"/>
                </a:lnTo>
                <a:lnTo>
                  <a:pt x="3676" y="1832"/>
                </a:lnTo>
                <a:lnTo>
                  <a:pt x="3125" y="1832"/>
                </a:lnTo>
                <a:lnTo>
                  <a:pt x="3125" y="2382"/>
                </a:lnTo>
                <a:lnTo>
                  <a:pt x="2757" y="2382"/>
                </a:lnTo>
                <a:lnTo>
                  <a:pt x="2757" y="1832"/>
                </a:lnTo>
                <a:lnTo>
                  <a:pt x="2206" y="1832"/>
                </a:lnTo>
                <a:lnTo>
                  <a:pt x="2206" y="1466"/>
                </a:lnTo>
                <a:lnTo>
                  <a:pt x="2757" y="1466"/>
                </a:lnTo>
                <a:lnTo>
                  <a:pt x="2757" y="916"/>
                </a:lnTo>
                <a:close/>
                <a:moveTo>
                  <a:pt x="1287" y="0"/>
                </a:moveTo>
                <a:lnTo>
                  <a:pt x="1358" y="2"/>
                </a:lnTo>
                <a:lnTo>
                  <a:pt x="1425" y="8"/>
                </a:lnTo>
                <a:lnTo>
                  <a:pt x="1487" y="17"/>
                </a:lnTo>
                <a:lnTo>
                  <a:pt x="1545" y="30"/>
                </a:lnTo>
                <a:lnTo>
                  <a:pt x="1599" y="46"/>
                </a:lnTo>
                <a:lnTo>
                  <a:pt x="1649" y="63"/>
                </a:lnTo>
                <a:lnTo>
                  <a:pt x="1695" y="84"/>
                </a:lnTo>
                <a:lnTo>
                  <a:pt x="1738" y="108"/>
                </a:lnTo>
                <a:lnTo>
                  <a:pt x="1777" y="132"/>
                </a:lnTo>
                <a:lnTo>
                  <a:pt x="1812" y="159"/>
                </a:lnTo>
                <a:lnTo>
                  <a:pt x="1845" y="188"/>
                </a:lnTo>
                <a:lnTo>
                  <a:pt x="1874" y="218"/>
                </a:lnTo>
                <a:lnTo>
                  <a:pt x="1900" y="248"/>
                </a:lnTo>
                <a:lnTo>
                  <a:pt x="1924" y="280"/>
                </a:lnTo>
                <a:lnTo>
                  <a:pt x="1944" y="312"/>
                </a:lnTo>
                <a:lnTo>
                  <a:pt x="1962" y="344"/>
                </a:lnTo>
                <a:lnTo>
                  <a:pt x="1977" y="376"/>
                </a:lnTo>
                <a:lnTo>
                  <a:pt x="1991" y="409"/>
                </a:lnTo>
                <a:lnTo>
                  <a:pt x="2001" y="440"/>
                </a:lnTo>
                <a:lnTo>
                  <a:pt x="2010" y="471"/>
                </a:lnTo>
                <a:lnTo>
                  <a:pt x="2016" y="501"/>
                </a:lnTo>
                <a:lnTo>
                  <a:pt x="2022" y="530"/>
                </a:lnTo>
                <a:lnTo>
                  <a:pt x="2024" y="556"/>
                </a:lnTo>
                <a:lnTo>
                  <a:pt x="2026" y="582"/>
                </a:lnTo>
                <a:lnTo>
                  <a:pt x="2026" y="606"/>
                </a:lnTo>
                <a:lnTo>
                  <a:pt x="2025" y="627"/>
                </a:lnTo>
                <a:lnTo>
                  <a:pt x="2021" y="661"/>
                </a:lnTo>
                <a:lnTo>
                  <a:pt x="2017" y="694"/>
                </a:lnTo>
                <a:lnTo>
                  <a:pt x="2013" y="728"/>
                </a:lnTo>
                <a:lnTo>
                  <a:pt x="2008" y="763"/>
                </a:lnTo>
                <a:lnTo>
                  <a:pt x="2003" y="795"/>
                </a:lnTo>
                <a:lnTo>
                  <a:pt x="1998" y="826"/>
                </a:lnTo>
                <a:lnTo>
                  <a:pt x="1994" y="856"/>
                </a:lnTo>
                <a:lnTo>
                  <a:pt x="1989" y="882"/>
                </a:lnTo>
                <a:lnTo>
                  <a:pt x="1985" y="905"/>
                </a:lnTo>
                <a:lnTo>
                  <a:pt x="1982" y="924"/>
                </a:lnTo>
                <a:lnTo>
                  <a:pt x="1979" y="938"/>
                </a:lnTo>
                <a:lnTo>
                  <a:pt x="1977" y="947"/>
                </a:lnTo>
                <a:lnTo>
                  <a:pt x="1977" y="951"/>
                </a:lnTo>
                <a:lnTo>
                  <a:pt x="1978" y="952"/>
                </a:lnTo>
                <a:lnTo>
                  <a:pt x="1983" y="954"/>
                </a:lnTo>
                <a:lnTo>
                  <a:pt x="1989" y="958"/>
                </a:lnTo>
                <a:lnTo>
                  <a:pt x="1997" y="965"/>
                </a:lnTo>
                <a:lnTo>
                  <a:pt x="2006" y="975"/>
                </a:lnTo>
                <a:lnTo>
                  <a:pt x="2015" y="988"/>
                </a:lnTo>
                <a:lnTo>
                  <a:pt x="2024" y="1004"/>
                </a:lnTo>
                <a:lnTo>
                  <a:pt x="2032" y="1023"/>
                </a:lnTo>
                <a:lnTo>
                  <a:pt x="2039" y="1046"/>
                </a:lnTo>
                <a:lnTo>
                  <a:pt x="2043" y="1073"/>
                </a:lnTo>
                <a:lnTo>
                  <a:pt x="2044" y="1104"/>
                </a:lnTo>
                <a:lnTo>
                  <a:pt x="2040" y="1147"/>
                </a:lnTo>
                <a:lnTo>
                  <a:pt x="2034" y="1185"/>
                </a:lnTo>
                <a:lnTo>
                  <a:pt x="2027" y="1216"/>
                </a:lnTo>
                <a:lnTo>
                  <a:pt x="2020" y="1243"/>
                </a:lnTo>
                <a:lnTo>
                  <a:pt x="2011" y="1265"/>
                </a:lnTo>
                <a:lnTo>
                  <a:pt x="2002" y="1283"/>
                </a:lnTo>
                <a:lnTo>
                  <a:pt x="1992" y="1297"/>
                </a:lnTo>
                <a:lnTo>
                  <a:pt x="1981" y="1309"/>
                </a:lnTo>
                <a:lnTo>
                  <a:pt x="1969" y="1318"/>
                </a:lnTo>
                <a:lnTo>
                  <a:pt x="1958" y="1326"/>
                </a:lnTo>
                <a:lnTo>
                  <a:pt x="1947" y="1331"/>
                </a:lnTo>
                <a:lnTo>
                  <a:pt x="1937" y="1337"/>
                </a:lnTo>
                <a:lnTo>
                  <a:pt x="1926" y="1343"/>
                </a:lnTo>
                <a:lnTo>
                  <a:pt x="1916" y="1347"/>
                </a:lnTo>
                <a:lnTo>
                  <a:pt x="1906" y="1354"/>
                </a:lnTo>
                <a:lnTo>
                  <a:pt x="1897" y="1361"/>
                </a:lnTo>
                <a:lnTo>
                  <a:pt x="1889" y="1370"/>
                </a:lnTo>
                <a:lnTo>
                  <a:pt x="1883" y="1382"/>
                </a:lnTo>
                <a:lnTo>
                  <a:pt x="1876" y="1398"/>
                </a:lnTo>
                <a:lnTo>
                  <a:pt x="1871" y="1416"/>
                </a:lnTo>
                <a:lnTo>
                  <a:pt x="1860" y="1467"/>
                </a:lnTo>
                <a:lnTo>
                  <a:pt x="1849" y="1511"/>
                </a:lnTo>
                <a:lnTo>
                  <a:pt x="1836" y="1550"/>
                </a:lnTo>
                <a:lnTo>
                  <a:pt x="1821" y="1583"/>
                </a:lnTo>
                <a:lnTo>
                  <a:pt x="1807" y="1612"/>
                </a:lnTo>
                <a:lnTo>
                  <a:pt x="1792" y="1638"/>
                </a:lnTo>
                <a:lnTo>
                  <a:pt x="1778" y="1659"/>
                </a:lnTo>
                <a:lnTo>
                  <a:pt x="1762" y="1678"/>
                </a:lnTo>
                <a:lnTo>
                  <a:pt x="1748" y="1696"/>
                </a:lnTo>
                <a:lnTo>
                  <a:pt x="1734" y="1711"/>
                </a:lnTo>
                <a:lnTo>
                  <a:pt x="1721" y="1726"/>
                </a:lnTo>
                <a:lnTo>
                  <a:pt x="1709" y="1740"/>
                </a:lnTo>
                <a:lnTo>
                  <a:pt x="1699" y="1756"/>
                </a:lnTo>
                <a:lnTo>
                  <a:pt x="1689" y="1772"/>
                </a:lnTo>
                <a:lnTo>
                  <a:pt x="1681" y="1791"/>
                </a:lnTo>
                <a:lnTo>
                  <a:pt x="1675" y="1811"/>
                </a:lnTo>
                <a:lnTo>
                  <a:pt x="1672" y="1836"/>
                </a:lnTo>
                <a:lnTo>
                  <a:pt x="1671" y="1863"/>
                </a:lnTo>
                <a:lnTo>
                  <a:pt x="1672" y="1917"/>
                </a:lnTo>
                <a:lnTo>
                  <a:pt x="1678" y="1968"/>
                </a:lnTo>
                <a:lnTo>
                  <a:pt x="1688" y="2015"/>
                </a:lnTo>
                <a:lnTo>
                  <a:pt x="1701" y="2060"/>
                </a:lnTo>
                <a:lnTo>
                  <a:pt x="1719" y="2101"/>
                </a:lnTo>
                <a:lnTo>
                  <a:pt x="1741" y="2141"/>
                </a:lnTo>
                <a:lnTo>
                  <a:pt x="1769" y="2178"/>
                </a:lnTo>
                <a:lnTo>
                  <a:pt x="1801" y="2213"/>
                </a:lnTo>
                <a:lnTo>
                  <a:pt x="1839" y="2248"/>
                </a:lnTo>
                <a:lnTo>
                  <a:pt x="1883" y="2280"/>
                </a:lnTo>
                <a:lnTo>
                  <a:pt x="1932" y="2312"/>
                </a:lnTo>
                <a:lnTo>
                  <a:pt x="1987" y="2343"/>
                </a:lnTo>
                <a:lnTo>
                  <a:pt x="2050" y="2373"/>
                </a:lnTo>
                <a:lnTo>
                  <a:pt x="2118" y="2403"/>
                </a:lnTo>
                <a:lnTo>
                  <a:pt x="2192" y="2433"/>
                </a:lnTo>
                <a:lnTo>
                  <a:pt x="2275" y="2464"/>
                </a:lnTo>
                <a:lnTo>
                  <a:pt x="2369" y="2500"/>
                </a:lnTo>
                <a:lnTo>
                  <a:pt x="2456" y="2535"/>
                </a:lnTo>
                <a:lnTo>
                  <a:pt x="2535" y="2570"/>
                </a:lnTo>
                <a:lnTo>
                  <a:pt x="2608" y="2605"/>
                </a:lnTo>
                <a:lnTo>
                  <a:pt x="2672" y="2640"/>
                </a:lnTo>
                <a:lnTo>
                  <a:pt x="2730" y="2674"/>
                </a:lnTo>
                <a:lnTo>
                  <a:pt x="2780" y="2707"/>
                </a:lnTo>
                <a:lnTo>
                  <a:pt x="2824" y="2739"/>
                </a:lnTo>
                <a:lnTo>
                  <a:pt x="2859" y="2772"/>
                </a:lnTo>
                <a:lnTo>
                  <a:pt x="2890" y="2802"/>
                </a:lnTo>
                <a:lnTo>
                  <a:pt x="2912" y="2832"/>
                </a:lnTo>
                <a:lnTo>
                  <a:pt x="2929" y="2860"/>
                </a:lnTo>
                <a:lnTo>
                  <a:pt x="2937" y="2887"/>
                </a:lnTo>
                <a:lnTo>
                  <a:pt x="2941" y="2913"/>
                </a:lnTo>
                <a:lnTo>
                  <a:pt x="2941" y="3298"/>
                </a:lnTo>
                <a:lnTo>
                  <a:pt x="0" y="3298"/>
                </a:lnTo>
                <a:lnTo>
                  <a:pt x="0" y="2563"/>
                </a:lnTo>
                <a:lnTo>
                  <a:pt x="42" y="2545"/>
                </a:lnTo>
                <a:lnTo>
                  <a:pt x="86" y="2530"/>
                </a:lnTo>
                <a:lnTo>
                  <a:pt x="129" y="2515"/>
                </a:lnTo>
                <a:lnTo>
                  <a:pt x="170" y="2503"/>
                </a:lnTo>
                <a:lnTo>
                  <a:pt x="209" y="2491"/>
                </a:lnTo>
                <a:lnTo>
                  <a:pt x="244" y="2481"/>
                </a:lnTo>
                <a:lnTo>
                  <a:pt x="274" y="2472"/>
                </a:lnTo>
                <a:lnTo>
                  <a:pt x="299" y="2464"/>
                </a:lnTo>
                <a:lnTo>
                  <a:pt x="381" y="2433"/>
                </a:lnTo>
                <a:lnTo>
                  <a:pt x="456" y="2403"/>
                </a:lnTo>
                <a:lnTo>
                  <a:pt x="524" y="2373"/>
                </a:lnTo>
                <a:lnTo>
                  <a:pt x="586" y="2343"/>
                </a:lnTo>
                <a:lnTo>
                  <a:pt x="642" y="2312"/>
                </a:lnTo>
                <a:lnTo>
                  <a:pt x="691" y="2280"/>
                </a:lnTo>
                <a:lnTo>
                  <a:pt x="734" y="2248"/>
                </a:lnTo>
                <a:lnTo>
                  <a:pt x="772" y="2213"/>
                </a:lnTo>
                <a:lnTo>
                  <a:pt x="804" y="2178"/>
                </a:lnTo>
                <a:lnTo>
                  <a:pt x="832" y="2141"/>
                </a:lnTo>
                <a:lnTo>
                  <a:pt x="854" y="2101"/>
                </a:lnTo>
                <a:lnTo>
                  <a:pt x="872" y="2060"/>
                </a:lnTo>
                <a:lnTo>
                  <a:pt x="886" y="2015"/>
                </a:lnTo>
                <a:lnTo>
                  <a:pt x="896" y="1968"/>
                </a:lnTo>
                <a:lnTo>
                  <a:pt x="901" y="1917"/>
                </a:lnTo>
                <a:lnTo>
                  <a:pt x="902" y="1863"/>
                </a:lnTo>
                <a:lnTo>
                  <a:pt x="901" y="1836"/>
                </a:lnTo>
                <a:lnTo>
                  <a:pt x="898" y="1811"/>
                </a:lnTo>
                <a:lnTo>
                  <a:pt x="892" y="1791"/>
                </a:lnTo>
                <a:lnTo>
                  <a:pt x="884" y="1772"/>
                </a:lnTo>
                <a:lnTo>
                  <a:pt x="874" y="1756"/>
                </a:lnTo>
                <a:lnTo>
                  <a:pt x="864" y="1740"/>
                </a:lnTo>
                <a:lnTo>
                  <a:pt x="852" y="1726"/>
                </a:lnTo>
                <a:lnTo>
                  <a:pt x="839" y="1711"/>
                </a:lnTo>
                <a:lnTo>
                  <a:pt x="825" y="1696"/>
                </a:lnTo>
                <a:lnTo>
                  <a:pt x="811" y="1678"/>
                </a:lnTo>
                <a:lnTo>
                  <a:pt x="795" y="1659"/>
                </a:lnTo>
                <a:lnTo>
                  <a:pt x="781" y="1638"/>
                </a:lnTo>
                <a:lnTo>
                  <a:pt x="766" y="1612"/>
                </a:lnTo>
                <a:lnTo>
                  <a:pt x="752" y="1583"/>
                </a:lnTo>
                <a:lnTo>
                  <a:pt x="737" y="1550"/>
                </a:lnTo>
                <a:lnTo>
                  <a:pt x="724" y="1511"/>
                </a:lnTo>
                <a:lnTo>
                  <a:pt x="712" y="1467"/>
                </a:lnTo>
                <a:lnTo>
                  <a:pt x="702" y="1416"/>
                </a:lnTo>
                <a:lnTo>
                  <a:pt x="697" y="1398"/>
                </a:lnTo>
                <a:lnTo>
                  <a:pt x="691" y="1382"/>
                </a:lnTo>
                <a:lnTo>
                  <a:pt x="684" y="1370"/>
                </a:lnTo>
                <a:lnTo>
                  <a:pt x="676" y="1361"/>
                </a:lnTo>
                <a:lnTo>
                  <a:pt x="667" y="1354"/>
                </a:lnTo>
                <a:lnTo>
                  <a:pt x="657" y="1347"/>
                </a:lnTo>
                <a:lnTo>
                  <a:pt x="647" y="1343"/>
                </a:lnTo>
                <a:lnTo>
                  <a:pt x="636" y="1337"/>
                </a:lnTo>
                <a:lnTo>
                  <a:pt x="626" y="1331"/>
                </a:lnTo>
                <a:lnTo>
                  <a:pt x="615" y="1326"/>
                </a:lnTo>
                <a:lnTo>
                  <a:pt x="604" y="1318"/>
                </a:lnTo>
                <a:lnTo>
                  <a:pt x="593" y="1309"/>
                </a:lnTo>
                <a:lnTo>
                  <a:pt x="581" y="1297"/>
                </a:lnTo>
                <a:lnTo>
                  <a:pt x="571" y="1283"/>
                </a:lnTo>
                <a:lnTo>
                  <a:pt x="563" y="1265"/>
                </a:lnTo>
                <a:lnTo>
                  <a:pt x="554" y="1243"/>
                </a:lnTo>
                <a:lnTo>
                  <a:pt x="546" y="1216"/>
                </a:lnTo>
                <a:lnTo>
                  <a:pt x="539" y="1185"/>
                </a:lnTo>
                <a:lnTo>
                  <a:pt x="534" y="1147"/>
                </a:lnTo>
                <a:lnTo>
                  <a:pt x="529" y="1104"/>
                </a:lnTo>
                <a:lnTo>
                  <a:pt x="530" y="1073"/>
                </a:lnTo>
                <a:lnTo>
                  <a:pt x="535" y="1046"/>
                </a:lnTo>
                <a:lnTo>
                  <a:pt x="541" y="1023"/>
                </a:lnTo>
                <a:lnTo>
                  <a:pt x="549" y="1004"/>
                </a:lnTo>
                <a:lnTo>
                  <a:pt x="558" y="988"/>
                </a:lnTo>
                <a:lnTo>
                  <a:pt x="567" y="975"/>
                </a:lnTo>
                <a:lnTo>
                  <a:pt x="576" y="965"/>
                </a:lnTo>
                <a:lnTo>
                  <a:pt x="584" y="958"/>
                </a:lnTo>
                <a:lnTo>
                  <a:pt x="590" y="954"/>
                </a:lnTo>
                <a:lnTo>
                  <a:pt x="595" y="952"/>
                </a:lnTo>
                <a:lnTo>
                  <a:pt x="596" y="951"/>
                </a:lnTo>
                <a:lnTo>
                  <a:pt x="596" y="947"/>
                </a:lnTo>
                <a:lnTo>
                  <a:pt x="594" y="938"/>
                </a:lnTo>
                <a:lnTo>
                  <a:pt x="592" y="924"/>
                </a:lnTo>
                <a:lnTo>
                  <a:pt x="588" y="905"/>
                </a:lnTo>
                <a:lnTo>
                  <a:pt x="584" y="882"/>
                </a:lnTo>
                <a:lnTo>
                  <a:pt x="579" y="856"/>
                </a:lnTo>
                <a:lnTo>
                  <a:pt x="575" y="826"/>
                </a:lnTo>
                <a:lnTo>
                  <a:pt x="570" y="795"/>
                </a:lnTo>
                <a:lnTo>
                  <a:pt x="565" y="763"/>
                </a:lnTo>
                <a:lnTo>
                  <a:pt x="560" y="728"/>
                </a:lnTo>
                <a:lnTo>
                  <a:pt x="556" y="694"/>
                </a:lnTo>
                <a:lnTo>
                  <a:pt x="553" y="661"/>
                </a:lnTo>
                <a:lnTo>
                  <a:pt x="548" y="627"/>
                </a:lnTo>
                <a:lnTo>
                  <a:pt x="547" y="606"/>
                </a:lnTo>
                <a:lnTo>
                  <a:pt x="547" y="582"/>
                </a:lnTo>
                <a:lnTo>
                  <a:pt x="549" y="556"/>
                </a:lnTo>
                <a:lnTo>
                  <a:pt x="551" y="530"/>
                </a:lnTo>
                <a:lnTo>
                  <a:pt x="557" y="501"/>
                </a:lnTo>
                <a:lnTo>
                  <a:pt x="564" y="471"/>
                </a:lnTo>
                <a:lnTo>
                  <a:pt x="573" y="440"/>
                </a:lnTo>
                <a:lnTo>
                  <a:pt x="583" y="409"/>
                </a:lnTo>
                <a:lnTo>
                  <a:pt x="596" y="376"/>
                </a:lnTo>
                <a:lnTo>
                  <a:pt x="612" y="344"/>
                </a:lnTo>
                <a:lnTo>
                  <a:pt x="629" y="312"/>
                </a:lnTo>
                <a:lnTo>
                  <a:pt x="649" y="280"/>
                </a:lnTo>
                <a:lnTo>
                  <a:pt x="673" y="248"/>
                </a:lnTo>
                <a:lnTo>
                  <a:pt x="700" y="218"/>
                </a:lnTo>
                <a:lnTo>
                  <a:pt x="729" y="188"/>
                </a:lnTo>
                <a:lnTo>
                  <a:pt x="761" y="159"/>
                </a:lnTo>
                <a:lnTo>
                  <a:pt x="796" y="132"/>
                </a:lnTo>
                <a:lnTo>
                  <a:pt x="835" y="108"/>
                </a:lnTo>
                <a:lnTo>
                  <a:pt x="878" y="84"/>
                </a:lnTo>
                <a:lnTo>
                  <a:pt x="925" y="63"/>
                </a:lnTo>
                <a:lnTo>
                  <a:pt x="975" y="46"/>
                </a:lnTo>
                <a:lnTo>
                  <a:pt x="1028" y="30"/>
                </a:lnTo>
                <a:lnTo>
                  <a:pt x="1086" y="17"/>
                </a:lnTo>
                <a:lnTo>
                  <a:pt x="1148" y="8"/>
                </a:lnTo>
                <a:lnTo>
                  <a:pt x="1215" y="2"/>
                </a:lnTo>
                <a:lnTo>
                  <a:pt x="1287" y="0"/>
                </a:lnTo>
                <a:close/>
              </a:path>
            </a:pathLst>
          </a:custGeom>
          <a:solidFill>
            <a:schemeClr val="accent4"/>
          </a:solidFill>
          <a:ln w="0">
            <a:noFill/>
            <a:prstDash val="sys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45" name="Graphic 45" descr="Head with gears">
            <a:extLst>
              <a:ext uri="{FF2B5EF4-FFF2-40B4-BE49-F238E27FC236}">
                <a16:creationId xmlns:a16="http://schemas.microsoft.com/office/drawing/2014/main" id="{F7AC803D-7713-4FEC-9498-716792715AE2}"/>
              </a:ext>
            </a:extLst>
          </p:cNvPr>
          <p:cNvPicPr>
            <a:picLocks noChangeAspect="1"/>
          </p:cNvPicPr>
          <p:nvPr/>
        </p:nvPicPr>
        <p:blipFill>
          <a:blip r:embed="rId3" cstate="email">
            <a:duotone>
              <a:prstClr val="black"/>
              <a:srgbClr val="4F81BD">
                <a:tint val="45000"/>
                <a:satMod val="400000"/>
              </a:srgbClr>
            </a:duotone>
            <a:extLst>
              <a:ext uri="{BEBA8EAE-BF5A-486C-A8C5-ECC9F3942E4B}">
                <a14:imgProps xmlns:a14="http://schemas.microsoft.com/office/drawing/2010/main">
                  <a14:imgLayer r:embed="rId4">
                    <a14:imgEffect>
                      <a14:backgroundRemoval t="0" b="89216" l="9804" r="89216">
                        <a14:foregroundMark x1="38235" y1="47059" x2="38235" y2="47059"/>
                        <a14:foregroundMark x1="50000" y1="25490" x2="50000" y2="25490"/>
                      </a14:backgroundRemoval>
                    </a14:imgEffect>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11908" y="970757"/>
            <a:ext cx="424120" cy="424120"/>
          </a:xfrm>
          <a:prstGeom prst="rect">
            <a:avLst/>
          </a:prstGeom>
          <a:noFill/>
          <a:ln>
            <a:noFill/>
          </a:ln>
        </p:spPr>
      </p:pic>
    </p:spTree>
    <p:extLst>
      <p:ext uri="{BB962C8B-B14F-4D97-AF65-F5344CB8AC3E}">
        <p14:creationId xmlns:p14="http://schemas.microsoft.com/office/powerpoint/2010/main" val="16912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2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par>
                                <p:cTn id="54" presetID="22" presetClass="entr" presetSubtype="4"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down)">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5" grpId="0"/>
      <p:bldP spid="26" grpId="0"/>
      <p:bldP spid="27" grpId="0"/>
      <p:bldP spid="28" grpId="0"/>
      <p:bldP spid="29" grpId="0"/>
      <p:bldP spid="30" grpId="0"/>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Organizational S&amp;H Goals </a:t>
            </a:r>
            <a:r>
              <a:rPr lang="en-US" dirty="0" smtClean="0"/>
              <a:t>and </a:t>
            </a:r>
            <a:r>
              <a:rPr lang="en-US" dirty="0"/>
              <a:t>Objectives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dirty="0"/>
          </a:p>
        </p:txBody>
      </p:sp>
      <p:sp>
        <p:nvSpPr>
          <p:cNvPr id="6" name="Freeform 5"/>
          <p:cNvSpPr/>
          <p:nvPr/>
        </p:nvSpPr>
        <p:spPr>
          <a:xfrm>
            <a:off x="444842" y="1129147"/>
            <a:ext cx="3310128" cy="758952"/>
          </a:xfrm>
          <a:custGeom>
            <a:avLst/>
            <a:gdLst>
              <a:gd name="connsiteX0" fmla="*/ 0 w 4409260"/>
              <a:gd name="connsiteY0" fmla="*/ 0 h 654669"/>
              <a:gd name="connsiteX1" fmla="*/ 4409260 w 4409260"/>
              <a:gd name="connsiteY1" fmla="*/ 0 h 654669"/>
              <a:gd name="connsiteX2" fmla="*/ 4409260 w 4409260"/>
              <a:gd name="connsiteY2" fmla="*/ 654669 h 654669"/>
              <a:gd name="connsiteX3" fmla="*/ 0 w 4409260"/>
              <a:gd name="connsiteY3" fmla="*/ 654669 h 654669"/>
              <a:gd name="connsiteX4" fmla="*/ 0 w 4409260"/>
              <a:gd name="connsiteY4" fmla="*/ 0 h 65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260" h="654669">
                <a:moveTo>
                  <a:pt x="0" y="0"/>
                </a:moveTo>
                <a:lnTo>
                  <a:pt x="4409260" y="0"/>
                </a:lnTo>
                <a:lnTo>
                  <a:pt x="4409260" y="654669"/>
                </a:lnTo>
                <a:lnTo>
                  <a:pt x="0" y="654669"/>
                </a:lnTo>
                <a:lnTo>
                  <a:pt x="0" y="0"/>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9644" tIns="91440" rIns="91440" bIns="91440" numCol="1" spcCol="1270" anchor="ctr" anchorCtr="0">
            <a:noAutofit/>
          </a:bodyPr>
          <a:lstStyle/>
          <a:p>
            <a:pPr lvl="0" algn="l" defTabSz="1600200">
              <a:lnSpc>
                <a:spcPct val="90000"/>
              </a:lnSpc>
              <a:spcBef>
                <a:spcPct val="0"/>
              </a:spcBef>
              <a:spcAft>
                <a:spcPct val="35000"/>
              </a:spcAft>
            </a:pPr>
            <a:r>
              <a:rPr lang="en-US" sz="3600" kern="1200" dirty="0"/>
              <a:t>pecific</a:t>
            </a:r>
            <a:endParaRPr lang="en-US" sz="2100" kern="1200" dirty="0"/>
          </a:p>
        </p:txBody>
      </p:sp>
      <p:sp>
        <p:nvSpPr>
          <p:cNvPr id="7" name="Oval 6"/>
          <p:cNvSpPr/>
          <p:nvPr/>
        </p:nvSpPr>
        <p:spPr>
          <a:xfrm>
            <a:off x="108220" y="1100697"/>
            <a:ext cx="818336" cy="818336"/>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 name="Freeform 7"/>
          <p:cNvSpPr/>
          <p:nvPr/>
        </p:nvSpPr>
        <p:spPr>
          <a:xfrm>
            <a:off x="444842" y="2111368"/>
            <a:ext cx="3310128" cy="758952"/>
          </a:xfrm>
          <a:custGeom>
            <a:avLst/>
            <a:gdLst>
              <a:gd name="connsiteX0" fmla="*/ 0 w 3940143"/>
              <a:gd name="connsiteY0" fmla="*/ 0 h 654669"/>
              <a:gd name="connsiteX1" fmla="*/ 3940143 w 3940143"/>
              <a:gd name="connsiteY1" fmla="*/ 0 h 654669"/>
              <a:gd name="connsiteX2" fmla="*/ 3940143 w 3940143"/>
              <a:gd name="connsiteY2" fmla="*/ 654669 h 654669"/>
              <a:gd name="connsiteX3" fmla="*/ 0 w 3940143"/>
              <a:gd name="connsiteY3" fmla="*/ 654669 h 654669"/>
              <a:gd name="connsiteX4" fmla="*/ 0 w 3940143"/>
              <a:gd name="connsiteY4" fmla="*/ 0 h 65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0143" h="654669">
                <a:moveTo>
                  <a:pt x="0" y="0"/>
                </a:moveTo>
                <a:lnTo>
                  <a:pt x="3940143" y="0"/>
                </a:lnTo>
                <a:lnTo>
                  <a:pt x="3940143" y="654669"/>
                </a:lnTo>
                <a:lnTo>
                  <a:pt x="0" y="654669"/>
                </a:lnTo>
                <a:lnTo>
                  <a:pt x="0" y="0"/>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9644" tIns="91440" rIns="91440" bIns="91440" numCol="1" spcCol="1270" anchor="ctr" anchorCtr="0">
            <a:noAutofit/>
          </a:bodyPr>
          <a:lstStyle/>
          <a:p>
            <a:pPr lvl="0" algn="l" defTabSz="1600200">
              <a:lnSpc>
                <a:spcPct val="90000"/>
              </a:lnSpc>
              <a:spcBef>
                <a:spcPct val="0"/>
              </a:spcBef>
              <a:spcAft>
                <a:spcPct val="35000"/>
              </a:spcAft>
            </a:pPr>
            <a:r>
              <a:rPr lang="en-US" sz="3600" kern="1200" dirty="0"/>
              <a:t>easureable</a:t>
            </a:r>
            <a:endParaRPr lang="en-US" sz="2400" kern="1200" dirty="0"/>
          </a:p>
        </p:txBody>
      </p:sp>
      <p:sp>
        <p:nvSpPr>
          <p:cNvPr id="9" name="Oval 8"/>
          <p:cNvSpPr/>
          <p:nvPr/>
        </p:nvSpPr>
        <p:spPr>
          <a:xfrm>
            <a:off x="108220" y="2045196"/>
            <a:ext cx="818336" cy="818336"/>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Freeform 9"/>
          <p:cNvSpPr/>
          <p:nvPr/>
        </p:nvSpPr>
        <p:spPr>
          <a:xfrm>
            <a:off x="444842" y="3104041"/>
            <a:ext cx="3310128" cy="758952"/>
          </a:xfrm>
          <a:custGeom>
            <a:avLst/>
            <a:gdLst>
              <a:gd name="connsiteX0" fmla="*/ 0 w 3796162"/>
              <a:gd name="connsiteY0" fmla="*/ 0 h 654669"/>
              <a:gd name="connsiteX1" fmla="*/ 3796162 w 3796162"/>
              <a:gd name="connsiteY1" fmla="*/ 0 h 654669"/>
              <a:gd name="connsiteX2" fmla="*/ 3796162 w 3796162"/>
              <a:gd name="connsiteY2" fmla="*/ 654669 h 654669"/>
              <a:gd name="connsiteX3" fmla="*/ 0 w 3796162"/>
              <a:gd name="connsiteY3" fmla="*/ 654669 h 654669"/>
              <a:gd name="connsiteX4" fmla="*/ 0 w 3796162"/>
              <a:gd name="connsiteY4" fmla="*/ 0 h 65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162" h="654669">
                <a:moveTo>
                  <a:pt x="0" y="0"/>
                </a:moveTo>
                <a:lnTo>
                  <a:pt x="3796162" y="0"/>
                </a:lnTo>
                <a:lnTo>
                  <a:pt x="3796162" y="654669"/>
                </a:lnTo>
                <a:lnTo>
                  <a:pt x="0" y="654669"/>
                </a:lnTo>
                <a:lnTo>
                  <a:pt x="0" y="0"/>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9644" tIns="91440" rIns="91440" bIns="91440" numCol="1" spcCol="1270" anchor="ctr" anchorCtr="0">
            <a:noAutofit/>
          </a:bodyPr>
          <a:lstStyle/>
          <a:p>
            <a:pPr lvl="0" algn="l" defTabSz="1600200">
              <a:lnSpc>
                <a:spcPct val="90000"/>
              </a:lnSpc>
              <a:spcBef>
                <a:spcPct val="0"/>
              </a:spcBef>
              <a:spcAft>
                <a:spcPct val="35000"/>
              </a:spcAft>
            </a:pPr>
            <a:r>
              <a:rPr lang="en-US" sz="3600" kern="1200" dirty="0"/>
              <a:t>chieveable</a:t>
            </a:r>
            <a:endParaRPr lang="en-US" sz="2400" kern="1200" dirty="0"/>
          </a:p>
        </p:txBody>
      </p:sp>
      <p:sp>
        <p:nvSpPr>
          <p:cNvPr id="11" name="Oval 10"/>
          <p:cNvSpPr/>
          <p:nvPr/>
        </p:nvSpPr>
        <p:spPr>
          <a:xfrm>
            <a:off x="108220" y="3044657"/>
            <a:ext cx="818336" cy="818336"/>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Freeform 11"/>
          <p:cNvSpPr/>
          <p:nvPr/>
        </p:nvSpPr>
        <p:spPr>
          <a:xfrm>
            <a:off x="444842" y="4086397"/>
            <a:ext cx="3310128" cy="758952"/>
          </a:xfrm>
          <a:custGeom>
            <a:avLst/>
            <a:gdLst>
              <a:gd name="connsiteX0" fmla="*/ 0 w 3940143"/>
              <a:gd name="connsiteY0" fmla="*/ 0 h 654669"/>
              <a:gd name="connsiteX1" fmla="*/ 3940143 w 3940143"/>
              <a:gd name="connsiteY1" fmla="*/ 0 h 654669"/>
              <a:gd name="connsiteX2" fmla="*/ 3940143 w 3940143"/>
              <a:gd name="connsiteY2" fmla="*/ 654669 h 654669"/>
              <a:gd name="connsiteX3" fmla="*/ 0 w 3940143"/>
              <a:gd name="connsiteY3" fmla="*/ 654669 h 654669"/>
              <a:gd name="connsiteX4" fmla="*/ 0 w 3940143"/>
              <a:gd name="connsiteY4" fmla="*/ 0 h 65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0143" h="654669">
                <a:moveTo>
                  <a:pt x="0" y="0"/>
                </a:moveTo>
                <a:lnTo>
                  <a:pt x="3940143" y="0"/>
                </a:lnTo>
                <a:lnTo>
                  <a:pt x="3940143" y="654669"/>
                </a:lnTo>
                <a:lnTo>
                  <a:pt x="0" y="654669"/>
                </a:lnTo>
                <a:lnTo>
                  <a:pt x="0" y="0"/>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9644"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elevant</a:t>
            </a:r>
            <a:endParaRPr lang="en-US" sz="2400" kern="1200" dirty="0"/>
          </a:p>
        </p:txBody>
      </p:sp>
      <p:sp>
        <p:nvSpPr>
          <p:cNvPr id="13" name="Oval 12"/>
          <p:cNvSpPr/>
          <p:nvPr/>
        </p:nvSpPr>
        <p:spPr>
          <a:xfrm>
            <a:off x="108220" y="4040325"/>
            <a:ext cx="818336" cy="818336"/>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460380" y="5064777"/>
            <a:ext cx="3310128" cy="758952"/>
          </a:xfrm>
          <a:custGeom>
            <a:avLst/>
            <a:gdLst>
              <a:gd name="connsiteX0" fmla="*/ 0 w 4409260"/>
              <a:gd name="connsiteY0" fmla="*/ 0 h 654669"/>
              <a:gd name="connsiteX1" fmla="*/ 4409260 w 4409260"/>
              <a:gd name="connsiteY1" fmla="*/ 0 h 654669"/>
              <a:gd name="connsiteX2" fmla="*/ 4409260 w 4409260"/>
              <a:gd name="connsiteY2" fmla="*/ 654669 h 654669"/>
              <a:gd name="connsiteX3" fmla="*/ 0 w 4409260"/>
              <a:gd name="connsiteY3" fmla="*/ 654669 h 654669"/>
              <a:gd name="connsiteX4" fmla="*/ 0 w 4409260"/>
              <a:gd name="connsiteY4" fmla="*/ 0 h 65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260" h="654669">
                <a:moveTo>
                  <a:pt x="0" y="0"/>
                </a:moveTo>
                <a:lnTo>
                  <a:pt x="4409260" y="0"/>
                </a:lnTo>
                <a:lnTo>
                  <a:pt x="4409260" y="654669"/>
                </a:lnTo>
                <a:lnTo>
                  <a:pt x="0" y="654669"/>
                </a:lnTo>
                <a:lnTo>
                  <a:pt x="0" y="0"/>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9644" tIns="91440" rIns="91440" bIns="91440" numCol="1" spcCol="1270" anchor="ctr" anchorCtr="0">
            <a:noAutofit/>
          </a:bodyPr>
          <a:lstStyle/>
          <a:p>
            <a:pPr lvl="0" algn="l" defTabSz="1600200">
              <a:lnSpc>
                <a:spcPct val="90000"/>
              </a:lnSpc>
              <a:spcBef>
                <a:spcPct val="0"/>
              </a:spcBef>
              <a:spcAft>
                <a:spcPct val="35000"/>
              </a:spcAft>
            </a:pPr>
            <a:r>
              <a:rPr lang="en-US" sz="3600" kern="1200" dirty="0"/>
              <a:t>ime-bound</a:t>
            </a:r>
            <a:endParaRPr lang="en-US" sz="2400" kern="1200" dirty="0"/>
          </a:p>
        </p:txBody>
      </p:sp>
      <p:sp>
        <p:nvSpPr>
          <p:cNvPr id="15" name="Oval 14"/>
          <p:cNvSpPr/>
          <p:nvPr/>
        </p:nvSpPr>
        <p:spPr>
          <a:xfrm>
            <a:off x="108220" y="5033806"/>
            <a:ext cx="818336" cy="818336"/>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Text Box 16"/>
          <p:cNvSpPr txBox="1"/>
          <p:nvPr/>
        </p:nvSpPr>
        <p:spPr>
          <a:xfrm>
            <a:off x="200229" y="3940432"/>
            <a:ext cx="647700" cy="5715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54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Arial"/>
                <a:ea typeface="Calibri"/>
                <a:cs typeface="Times New Roman"/>
              </a:rPr>
              <a:t>R</a:t>
            </a:r>
            <a:endParaRPr lang="en-US" sz="1200" dirty="0">
              <a:effectLst/>
              <a:latin typeface="Calibri"/>
              <a:ea typeface="Calibri"/>
              <a:cs typeface="Times New Roman"/>
            </a:endParaRPr>
          </a:p>
        </p:txBody>
      </p:sp>
      <p:sp>
        <p:nvSpPr>
          <p:cNvPr id="17" name="Text Box 17"/>
          <p:cNvSpPr txBox="1"/>
          <p:nvPr/>
        </p:nvSpPr>
        <p:spPr>
          <a:xfrm>
            <a:off x="181428" y="4975289"/>
            <a:ext cx="647700" cy="5715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54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Arial"/>
                <a:ea typeface="Calibri"/>
                <a:cs typeface="Times New Roman"/>
              </a:rPr>
              <a:t>T</a:t>
            </a:r>
            <a:endParaRPr lang="en-US" sz="1200" dirty="0">
              <a:effectLst/>
              <a:latin typeface="Calibri"/>
              <a:ea typeface="Calibri"/>
              <a:cs typeface="Times New Roman"/>
            </a:endParaRPr>
          </a:p>
        </p:txBody>
      </p:sp>
      <p:sp>
        <p:nvSpPr>
          <p:cNvPr id="18" name="Text Box 13"/>
          <p:cNvSpPr txBox="1"/>
          <p:nvPr/>
        </p:nvSpPr>
        <p:spPr>
          <a:xfrm>
            <a:off x="194834" y="996583"/>
            <a:ext cx="647700" cy="5715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54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Arial"/>
                <a:ea typeface="Calibri"/>
                <a:cs typeface="Times New Roman"/>
              </a:rPr>
              <a:t>S</a:t>
            </a:r>
            <a:endParaRPr lang="en-US" sz="1600" dirty="0">
              <a:effectLst/>
              <a:latin typeface="Calibri"/>
              <a:ea typeface="Calibri"/>
              <a:cs typeface="Times New Roman"/>
            </a:endParaRPr>
          </a:p>
        </p:txBody>
      </p:sp>
      <p:sp>
        <p:nvSpPr>
          <p:cNvPr id="19" name="Text Box 14"/>
          <p:cNvSpPr txBox="1"/>
          <p:nvPr/>
        </p:nvSpPr>
        <p:spPr>
          <a:xfrm>
            <a:off x="203410" y="1960291"/>
            <a:ext cx="647700" cy="5715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54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Arial"/>
                <a:ea typeface="Calibri"/>
                <a:cs typeface="Times New Roman"/>
              </a:rPr>
              <a:t>M</a:t>
            </a:r>
            <a:endParaRPr lang="en-US" sz="1200" dirty="0">
              <a:effectLst/>
              <a:latin typeface="Calibri"/>
              <a:ea typeface="Calibri"/>
              <a:cs typeface="Times New Roman"/>
            </a:endParaRPr>
          </a:p>
        </p:txBody>
      </p:sp>
      <p:sp>
        <p:nvSpPr>
          <p:cNvPr id="20" name="Text Box 15"/>
          <p:cNvSpPr txBox="1"/>
          <p:nvPr/>
        </p:nvSpPr>
        <p:spPr>
          <a:xfrm>
            <a:off x="200165" y="2933820"/>
            <a:ext cx="647700" cy="5715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5400" b="1" dirty="0">
                <a:ln w="889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Arial"/>
                <a:ea typeface="Calibri"/>
                <a:cs typeface="Times New Roman"/>
              </a:rPr>
              <a:t>A</a:t>
            </a:r>
            <a:endParaRPr lang="en-US" sz="1400" dirty="0">
              <a:effectLst/>
              <a:latin typeface="Calibri"/>
              <a:ea typeface="Calibri"/>
              <a:cs typeface="Times New Roman"/>
            </a:endParaRPr>
          </a:p>
        </p:txBody>
      </p:sp>
      <p:sp>
        <p:nvSpPr>
          <p:cNvPr id="21" name="TextBox 20"/>
          <p:cNvSpPr txBox="1"/>
          <p:nvPr/>
        </p:nvSpPr>
        <p:spPr>
          <a:xfrm>
            <a:off x="3782865" y="1101339"/>
            <a:ext cx="4215145" cy="817245"/>
          </a:xfrm>
          <a:prstGeom prst="roundRect">
            <a:avLst/>
          </a:prstGeom>
          <a:solidFill>
            <a:schemeClr val="bg1">
              <a:lumMod val="85000"/>
            </a:schemeClr>
          </a:solidFill>
          <a:ln>
            <a:solidFill>
              <a:schemeClr val="bg1"/>
            </a:solidFill>
          </a:ln>
        </p:spPr>
        <p:txBody>
          <a:bodyPr wrap="square" tIns="0" bIns="0" rtlCol="0" anchor="ctr" anchorCtr="0">
            <a:noAutofit/>
          </a:bodyPr>
          <a:lstStyle/>
          <a:p>
            <a:r>
              <a:rPr lang="en-US" dirty="0" smtClean="0"/>
              <a:t>Defines the expectation by stating a detailed end result</a:t>
            </a:r>
            <a:endParaRPr lang="en-US" dirty="0"/>
          </a:p>
        </p:txBody>
      </p:sp>
      <p:sp>
        <p:nvSpPr>
          <p:cNvPr id="22" name="TextBox 21"/>
          <p:cNvSpPr txBox="1"/>
          <p:nvPr/>
        </p:nvSpPr>
        <p:spPr>
          <a:xfrm>
            <a:off x="3782864" y="2086608"/>
            <a:ext cx="4215145" cy="817245"/>
          </a:xfrm>
          <a:prstGeom prst="roundRect">
            <a:avLst/>
          </a:prstGeom>
          <a:solidFill>
            <a:schemeClr val="bg1">
              <a:lumMod val="85000"/>
            </a:schemeClr>
          </a:solidFill>
          <a:ln>
            <a:solidFill>
              <a:schemeClr val="bg1"/>
            </a:solidFill>
          </a:ln>
        </p:spPr>
        <p:txBody>
          <a:bodyPr wrap="square" tIns="0" bIns="0" rtlCol="0" anchor="ctr" anchorCtr="0">
            <a:noAutofit/>
          </a:bodyPr>
          <a:lstStyle/>
          <a:p>
            <a:r>
              <a:rPr lang="en-US" dirty="0" smtClean="0"/>
              <a:t>Identifies how to measure and compare success in terms of quantity, quality, timeliness, and/or cost</a:t>
            </a:r>
            <a:endParaRPr lang="en-US" dirty="0"/>
          </a:p>
        </p:txBody>
      </p:sp>
      <p:sp>
        <p:nvSpPr>
          <p:cNvPr id="23" name="TextBox 22"/>
          <p:cNvSpPr txBox="1"/>
          <p:nvPr/>
        </p:nvSpPr>
        <p:spPr>
          <a:xfrm>
            <a:off x="3782863" y="3071877"/>
            <a:ext cx="4215145" cy="817245"/>
          </a:xfrm>
          <a:prstGeom prst="roundRect">
            <a:avLst/>
          </a:prstGeom>
          <a:solidFill>
            <a:schemeClr val="bg1">
              <a:lumMod val="85000"/>
            </a:schemeClr>
          </a:solidFill>
          <a:ln>
            <a:solidFill>
              <a:schemeClr val="bg1"/>
            </a:solidFill>
          </a:ln>
        </p:spPr>
        <p:txBody>
          <a:bodyPr wrap="square" tIns="0" bIns="0" rtlCol="0" anchor="ctr" anchorCtr="0">
            <a:noAutofit/>
          </a:bodyPr>
          <a:lstStyle/>
          <a:p>
            <a:r>
              <a:rPr lang="en-US" dirty="0" smtClean="0"/>
              <a:t>Specifies doable accomplishments, considering who controls the expectation – visualize the path </a:t>
            </a:r>
            <a:endParaRPr lang="en-US" dirty="0"/>
          </a:p>
        </p:txBody>
      </p:sp>
      <p:sp>
        <p:nvSpPr>
          <p:cNvPr id="24" name="TextBox 23"/>
          <p:cNvSpPr txBox="1"/>
          <p:nvPr/>
        </p:nvSpPr>
        <p:spPr>
          <a:xfrm>
            <a:off x="3782862" y="4057146"/>
            <a:ext cx="4215145" cy="817245"/>
          </a:xfrm>
          <a:prstGeom prst="roundRect">
            <a:avLst/>
          </a:prstGeom>
          <a:solidFill>
            <a:schemeClr val="bg1">
              <a:lumMod val="85000"/>
            </a:schemeClr>
          </a:solidFill>
          <a:ln>
            <a:solidFill>
              <a:schemeClr val="bg1"/>
            </a:solidFill>
          </a:ln>
        </p:spPr>
        <p:txBody>
          <a:bodyPr wrap="square" tIns="0" bIns="0" rtlCol="0" anchor="ctr" anchorCtr="0">
            <a:noAutofit/>
          </a:bodyPr>
          <a:lstStyle/>
          <a:p>
            <a:r>
              <a:rPr lang="en-US" dirty="0"/>
              <a:t>Determines applicability and importance, </a:t>
            </a:r>
            <a:r>
              <a:rPr lang="en-US" dirty="0" smtClean="0"/>
              <a:t>ensuring the goal </a:t>
            </a:r>
            <a:r>
              <a:rPr lang="en-US" dirty="0"/>
              <a:t>fits your </a:t>
            </a:r>
            <a:r>
              <a:rPr lang="en-US" dirty="0" smtClean="0"/>
              <a:t>organization and expectations</a:t>
            </a:r>
            <a:endParaRPr lang="en-US" dirty="0"/>
          </a:p>
        </p:txBody>
      </p:sp>
      <p:sp>
        <p:nvSpPr>
          <p:cNvPr id="25" name="TextBox 24"/>
          <p:cNvSpPr txBox="1"/>
          <p:nvPr/>
        </p:nvSpPr>
        <p:spPr>
          <a:xfrm>
            <a:off x="3782861" y="5042416"/>
            <a:ext cx="4215145" cy="817245"/>
          </a:xfrm>
          <a:prstGeom prst="roundRect">
            <a:avLst/>
          </a:prstGeom>
          <a:solidFill>
            <a:schemeClr val="bg1">
              <a:lumMod val="85000"/>
            </a:schemeClr>
          </a:solidFill>
          <a:ln>
            <a:solidFill>
              <a:schemeClr val="bg1"/>
            </a:solidFill>
          </a:ln>
        </p:spPr>
        <p:txBody>
          <a:bodyPr wrap="square" tIns="0" bIns="0" rtlCol="0" anchor="ctr" anchorCtr="0">
            <a:noAutofit/>
          </a:bodyPr>
          <a:lstStyle/>
          <a:p>
            <a:r>
              <a:rPr lang="en-US" dirty="0" smtClean="0"/>
              <a:t>Identifies a date or timeline to reach the end result</a:t>
            </a:r>
            <a:endParaRPr lang="en-US" dirty="0"/>
          </a:p>
        </p:txBody>
      </p:sp>
      <p:sp>
        <p:nvSpPr>
          <p:cNvPr id="27" name="TextBox 26"/>
          <p:cNvSpPr txBox="1"/>
          <p:nvPr/>
        </p:nvSpPr>
        <p:spPr>
          <a:xfrm>
            <a:off x="8229600" y="1631265"/>
            <a:ext cx="3673716" cy="3754874"/>
          </a:xfrm>
          <a:prstGeom prst="rect">
            <a:avLst/>
          </a:prstGeom>
          <a:solidFill>
            <a:schemeClr val="tx2">
              <a:lumMod val="75000"/>
            </a:schemeClr>
          </a:solidFill>
          <a:ln w="79375" cmpd="thickThin">
            <a:solidFill>
              <a:schemeClr val="tx2">
                <a:lumMod val="75000"/>
              </a:schemeClr>
            </a:solidFill>
          </a:ln>
        </p:spPr>
        <p:txBody>
          <a:bodyPr wrap="square" rtlCol="0" anchor="ctr">
            <a:spAutoFit/>
          </a:bodyPr>
          <a:lstStyle/>
          <a:p>
            <a:pPr algn="ctr">
              <a:spcAft>
                <a:spcPts val="600"/>
              </a:spcAft>
            </a:pPr>
            <a:r>
              <a:rPr lang="en-US" sz="2400" b="1" u="sng" dirty="0" smtClean="0">
                <a:solidFill>
                  <a:schemeClr val="bg1"/>
                </a:solidFill>
              </a:rPr>
              <a:t>Tie S&amp;H Goals and Objectives to:</a:t>
            </a:r>
            <a:endParaRPr lang="en-US" sz="2400" b="1" dirty="0" smtClean="0">
              <a:solidFill>
                <a:schemeClr val="bg1"/>
              </a:solidFill>
            </a:endParaRPr>
          </a:p>
          <a:p>
            <a:pPr marL="342900" indent="-342900">
              <a:spcAft>
                <a:spcPts val="600"/>
              </a:spcAft>
              <a:buFont typeface="Arial" panose="020B0604020202020204" pitchFamily="34" charset="0"/>
              <a:buChar char="•"/>
            </a:pPr>
            <a:r>
              <a:rPr lang="en-US" sz="2000" dirty="0" smtClean="0">
                <a:solidFill>
                  <a:schemeClr val="bg1"/>
                </a:solidFill>
              </a:rPr>
              <a:t>Continual improvement</a:t>
            </a:r>
          </a:p>
          <a:p>
            <a:pPr marL="342900" indent="-342900">
              <a:spcAft>
                <a:spcPts val="600"/>
              </a:spcAft>
              <a:buFont typeface="Arial" panose="020B0604020202020204" pitchFamily="34" charset="0"/>
              <a:buChar char="•"/>
            </a:pPr>
            <a:r>
              <a:rPr lang="en-US" sz="2000" dirty="0" smtClean="0">
                <a:solidFill>
                  <a:schemeClr val="bg1"/>
                </a:solidFill>
              </a:rPr>
              <a:t>Identified trends</a:t>
            </a:r>
          </a:p>
          <a:p>
            <a:pPr marL="342900" indent="-342900">
              <a:spcAft>
                <a:spcPts val="600"/>
              </a:spcAft>
              <a:buFont typeface="Arial" panose="020B0604020202020204" pitchFamily="34" charset="0"/>
              <a:buChar char="•"/>
            </a:pPr>
            <a:r>
              <a:rPr lang="en-US" sz="2000" dirty="0" smtClean="0">
                <a:solidFill>
                  <a:schemeClr val="bg1"/>
                </a:solidFill>
              </a:rPr>
              <a:t>Attaining SMS maturity</a:t>
            </a:r>
          </a:p>
          <a:p>
            <a:pPr marL="342900" indent="-342900">
              <a:spcAft>
                <a:spcPts val="600"/>
              </a:spcAft>
              <a:buFont typeface="Arial" panose="020B0604020202020204" pitchFamily="34" charset="0"/>
              <a:buChar char="•"/>
            </a:pPr>
            <a:r>
              <a:rPr lang="en-US" sz="2000" dirty="0" smtClean="0">
                <a:solidFill>
                  <a:schemeClr val="bg1"/>
                </a:solidFill>
              </a:rPr>
              <a:t>Headquarter goals and objectives</a:t>
            </a:r>
          </a:p>
          <a:p>
            <a:pPr marL="342900" indent="-342900">
              <a:spcAft>
                <a:spcPts val="600"/>
              </a:spcAft>
              <a:buFont typeface="Arial" panose="020B0604020202020204" pitchFamily="34" charset="0"/>
              <a:buChar char="•"/>
            </a:pPr>
            <a:r>
              <a:rPr lang="en-US" sz="2000" dirty="0" smtClean="0">
                <a:solidFill>
                  <a:schemeClr val="bg1"/>
                </a:solidFill>
              </a:rPr>
              <a:t>Employee perception survey results</a:t>
            </a:r>
          </a:p>
          <a:p>
            <a:pPr marL="342900" indent="-342900">
              <a:spcAft>
                <a:spcPts val="600"/>
              </a:spcAft>
              <a:buFont typeface="Arial" panose="020B0604020202020204" pitchFamily="34" charset="0"/>
              <a:buChar char="•"/>
            </a:pPr>
            <a:r>
              <a:rPr lang="en-US" sz="2000" dirty="0" smtClean="0">
                <a:solidFill>
                  <a:schemeClr val="bg1"/>
                </a:solidFill>
              </a:rPr>
              <a:t>SMS </a:t>
            </a:r>
            <a:r>
              <a:rPr lang="en-US" sz="2000" dirty="0">
                <a:solidFill>
                  <a:schemeClr val="bg1"/>
                </a:solidFill>
              </a:rPr>
              <a:t>gap analysis findings</a:t>
            </a:r>
          </a:p>
        </p:txBody>
      </p:sp>
    </p:spTree>
    <p:extLst>
      <p:ext uri="{BB962C8B-B14F-4D97-AF65-F5344CB8AC3E}">
        <p14:creationId xmlns:p14="http://schemas.microsoft.com/office/powerpoint/2010/main" val="2682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21" grpId="0" animBg="1"/>
      <p:bldP spid="22" grpId="0" animBg="1"/>
      <p:bldP spid="23" grpId="0" animBg="1"/>
      <p:bldP spid="24" grpId="0" animBg="1"/>
      <p:bldP spid="25"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an SMS Communication and Marketing Plan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23</a:t>
            </a:fld>
            <a:endParaRPr lang="en-US" dirty="0"/>
          </a:p>
        </p:txBody>
      </p:sp>
      <p:sp>
        <p:nvSpPr>
          <p:cNvPr id="6" name="TextBox 5">
            <a:extLst>
              <a:ext uri="{FF2B5EF4-FFF2-40B4-BE49-F238E27FC236}">
                <a16:creationId xmlns:a16="http://schemas.microsoft.com/office/drawing/2014/main" id="{FEE9C84E-DF34-8946-AF0B-6CA390E9573A}"/>
              </a:ext>
            </a:extLst>
          </p:cNvPr>
          <p:cNvSpPr txBox="1"/>
          <p:nvPr/>
        </p:nvSpPr>
        <p:spPr>
          <a:xfrm>
            <a:off x="382611" y="1350544"/>
            <a:ext cx="5148725"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Identify Target Audience</a:t>
            </a:r>
            <a:endParaRPr lang="en-US" sz="28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21F03839-F69F-1C45-8529-AE527EF576E6}"/>
              </a:ext>
            </a:extLst>
          </p:cNvPr>
          <p:cNvCxnSpPr/>
          <p:nvPr/>
        </p:nvCxnSpPr>
        <p:spPr>
          <a:xfrm>
            <a:off x="468825" y="2074624"/>
            <a:ext cx="5062511"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3812EF-79BF-C64D-B889-B5CDB13C8108}"/>
              </a:ext>
            </a:extLst>
          </p:cNvPr>
          <p:cNvSpPr txBox="1"/>
          <p:nvPr/>
        </p:nvSpPr>
        <p:spPr>
          <a:xfrm>
            <a:off x="6514882" y="1135101"/>
            <a:ext cx="5062510" cy="954107"/>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Decide on Communication Methods</a:t>
            </a:r>
            <a:endParaRPr lang="en-US" sz="2800" b="1"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43A9CE21-6E01-5447-A089-F5FD9DC2CE03}"/>
              </a:ext>
            </a:extLst>
          </p:cNvPr>
          <p:cNvCxnSpPr/>
          <p:nvPr/>
        </p:nvCxnSpPr>
        <p:spPr>
          <a:xfrm>
            <a:off x="6514881" y="2089208"/>
            <a:ext cx="5062511"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55F7B1A-E35A-B442-94D5-CA6E1730088A}"/>
              </a:ext>
            </a:extLst>
          </p:cNvPr>
          <p:cNvSpPr txBox="1"/>
          <p:nvPr/>
        </p:nvSpPr>
        <p:spPr>
          <a:xfrm>
            <a:off x="513633" y="2272724"/>
            <a:ext cx="5162963" cy="1800493"/>
          </a:xfrm>
          <a:prstGeom prst="rect">
            <a:avLst/>
          </a:prstGeom>
          <a:noFill/>
        </p:spPr>
        <p:txBody>
          <a:bodyPr wrap="square" rtlCol="0">
            <a:spAutoFit/>
          </a:bodyPr>
          <a:lstStyle/>
          <a:p>
            <a:pPr>
              <a:spcAft>
                <a:spcPts val="600"/>
              </a:spcAft>
            </a:pPr>
            <a:r>
              <a:rPr lang="en-US" sz="2400" dirty="0" smtClean="0">
                <a:solidFill>
                  <a:schemeClr val="accent3">
                    <a:lumMod val="50000"/>
                  </a:schemeClr>
                </a:solidFill>
                <a:latin typeface="Arial" panose="020B0604020202020204" pitchFamily="34" charset="0"/>
                <a:cs typeface="Arial" panose="020B0604020202020204" pitchFamily="34" charset="0"/>
              </a:rPr>
              <a:t>Leadership/Management</a:t>
            </a:r>
          </a:p>
          <a:p>
            <a:pPr>
              <a:spcAft>
                <a:spcPts val="600"/>
              </a:spcAft>
            </a:pPr>
            <a:r>
              <a:rPr lang="en-US" sz="2400" dirty="0" smtClean="0">
                <a:solidFill>
                  <a:schemeClr val="accent3">
                    <a:lumMod val="50000"/>
                  </a:schemeClr>
                </a:solidFill>
                <a:latin typeface="Arial" panose="020B0604020202020204" pitchFamily="34" charset="0"/>
                <a:cs typeface="Arial" panose="020B0604020202020204" pitchFamily="34" charset="0"/>
              </a:rPr>
              <a:t>Supervisors</a:t>
            </a:r>
          </a:p>
          <a:p>
            <a:pPr>
              <a:spcAft>
                <a:spcPts val="600"/>
              </a:spcAft>
            </a:pPr>
            <a:r>
              <a:rPr lang="en-US" sz="2400" dirty="0" smtClean="0">
                <a:solidFill>
                  <a:schemeClr val="accent3">
                    <a:lumMod val="50000"/>
                  </a:schemeClr>
                </a:solidFill>
                <a:latin typeface="Arial" panose="020B0604020202020204" pitchFamily="34" charset="0"/>
                <a:cs typeface="Arial" panose="020B0604020202020204" pitchFamily="34" charset="0"/>
              </a:rPr>
              <a:t>Employees</a:t>
            </a:r>
          </a:p>
          <a:p>
            <a:pPr>
              <a:spcAft>
                <a:spcPts val="600"/>
              </a:spcAft>
            </a:pPr>
            <a:r>
              <a:rPr lang="en-US" sz="2400" dirty="0" smtClean="0">
                <a:solidFill>
                  <a:schemeClr val="accent3">
                    <a:lumMod val="50000"/>
                  </a:schemeClr>
                </a:solidFill>
                <a:latin typeface="Arial" panose="020B0604020202020204" pitchFamily="34" charset="0"/>
                <a:cs typeface="Arial" panose="020B0604020202020204" pitchFamily="34" charset="0"/>
              </a:rPr>
              <a:t>Contractors</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B6840A-9987-F549-BEDD-0BDA7464424B}"/>
              </a:ext>
            </a:extLst>
          </p:cNvPr>
          <p:cNvSpPr txBox="1"/>
          <p:nvPr/>
        </p:nvSpPr>
        <p:spPr>
          <a:xfrm>
            <a:off x="6576951" y="2272724"/>
            <a:ext cx="5162963" cy="2693045"/>
          </a:xfrm>
          <a:prstGeom prst="rect">
            <a:avLst/>
          </a:prstGeom>
          <a:noFill/>
        </p:spPr>
        <p:txBody>
          <a:bodyPr wrap="square" rtlCol="0">
            <a:spAutoFit/>
          </a:bodyPr>
          <a:lstStyle/>
          <a:p>
            <a:pPr>
              <a:spcAft>
                <a:spcPts val="600"/>
              </a:spcAft>
            </a:pPr>
            <a:r>
              <a:rPr lang="en-US" sz="2400" dirty="0" smtClean="0">
                <a:solidFill>
                  <a:schemeClr val="accent5">
                    <a:lumMod val="50000"/>
                  </a:schemeClr>
                </a:solidFill>
                <a:latin typeface="Arial" panose="020B0604020202020204" pitchFamily="34" charset="0"/>
                <a:cs typeface="Arial" panose="020B0604020202020204" pitchFamily="34" charset="0"/>
              </a:rPr>
              <a:t>In person/video</a:t>
            </a:r>
          </a:p>
          <a:p>
            <a:pPr>
              <a:spcAft>
                <a:spcPts val="600"/>
              </a:spcAft>
            </a:pPr>
            <a:r>
              <a:rPr lang="en-US" sz="2400" dirty="0" smtClean="0">
                <a:solidFill>
                  <a:schemeClr val="accent5">
                    <a:lumMod val="50000"/>
                  </a:schemeClr>
                </a:solidFill>
                <a:latin typeface="Arial" panose="020B0604020202020204" pitchFamily="34" charset="0"/>
                <a:cs typeface="Arial" panose="020B0604020202020204" pitchFamily="34" charset="0"/>
              </a:rPr>
              <a:t>Newspapers/newsletters</a:t>
            </a:r>
          </a:p>
          <a:p>
            <a:pPr>
              <a:spcAft>
                <a:spcPts val="600"/>
              </a:spcAft>
            </a:pPr>
            <a:r>
              <a:rPr lang="en-US" sz="2400" dirty="0" smtClean="0">
                <a:solidFill>
                  <a:schemeClr val="accent5">
                    <a:lumMod val="50000"/>
                  </a:schemeClr>
                </a:solidFill>
                <a:latin typeface="Arial" panose="020B0604020202020204" pitchFamily="34" charset="0"/>
                <a:cs typeface="Arial" panose="020B0604020202020204" pitchFamily="34" charset="0"/>
              </a:rPr>
              <a:t>Pamphlets</a:t>
            </a:r>
          </a:p>
          <a:p>
            <a:pPr>
              <a:spcAft>
                <a:spcPts val="600"/>
              </a:spcAft>
            </a:pPr>
            <a:r>
              <a:rPr lang="en-US" sz="2400" dirty="0" smtClean="0">
                <a:solidFill>
                  <a:schemeClr val="accent5">
                    <a:lumMod val="50000"/>
                  </a:schemeClr>
                </a:solidFill>
                <a:latin typeface="Arial" panose="020B0604020202020204" pitchFamily="34" charset="0"/>
                <a:cs typeface="Arial" panose="020B0604020202020204" pitchFamily="34" charset="0"/>
              </a:rPr>
              <a:t>Passports</a:t>
            </a:r>
          </a:p>
          <a:p>
            <a:pPr>
              <a:spcAft>
                <a:spcPts val="600"/>
              </a:spcAft>
            </a:pPr>
            <a:r>
              <a:rPr lang="en-US" sz="2400" dirty="0" smtClean="0">
                <a:solidFill>
                  <a:schemeClr val="accent5">
                    <a:lumMod val="50000"/>
                  </a:schemeClr>
                </a:solidFill>
                <a:latin typeface="Arial" panose="020B0604020202020204" pitchFamily="34" charset="0"/>
                <a:cs typeface="Arial" panose="020B0604020202020204" pitchFamily="34" charset="0"/>
              </a:rPr>
              <a:t>Website</a:t>
            </a:r>
          </a:p>
          <a:p>
            <a:pPr>
              <a:spcAft>
                <a:spcPts val="600"/>
              </a:spcAft>
            </a:pPr>
            <a:r>
              <a:rPr lang="en-US" sz="2400" dirty="0" smtClean="0">
                <a:solidFill>
                  <a:schemeClr val="accent5">
                    <a:lumMod val="50000"/>
                  </a:schemeClr>
                </a:solidFill>
                <a:latin typeface="Arial" panose="020B0604020202020204" pitchFamily="34" charset="0"/>
                <a:cs typeface="Arial" panose="020B0604020202020204" pitchFamily="34" charset="0"/>
              </a:rPr>
              <a:t>Emails</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16" name="Shape">
            <a:extLst>
              <a:ext uri="{FF2B5EF4-FFF2-40B4-BE49-F238E27FC236}">
                <a16:creationId xmlns:a16="http://schemas.microsoft.com/office/drawing/2014/main" id="{64088BD8-B925-3748-931B-AEEA429B172E}"/>
              </a:ext>
            </a:extLst>
          </p:cNvPr>
          <p:cNvSpPr/>
          <p:nvPr/>
        </p:nvSpPr>
        <p:spPr>
          <a:xfrm>
            <a:off x="5072539" y="1382756"/>
            <a:ext cx="458797" cy="458797"/>
          </a:xfrm>
          <a:custGeom>
            <a:avLst/>
            <a:gdLst/>
            <a:ahLst/>
            <a:cxnLst>
              <a:cxn ang="0">
                <a:pos x="wd2" y="hd2"/>
              </a:cxn>
              <a:cxn ang="5400000">
                <a:pos x="wd2" y="hd2"/>
              </a:cxn>
              <a:cxn ang="10800000">
                <a:pos x="wd2" y="hd2"/>
              </a:cxn>
              <a:cxn ang="16200000">
                <a:pos x="wd2" y="hd2"/>
              </a:cxn>
            </a:cxnLst>
            <a:rect l="0" t="0" r="r" b="b"/>
            <a:pathLst>
              <a:path w="21600" h="21600" extrusionOk="0">
                <a:moveTo>
                  <a:pt x="9535" y="0"/>
                </a:moveTo>
                <a:cubicBezTo>
                  <a:pt x="9186" y="0"/>
                  <a:pt x="8901" y="285"/>
                  <a:pt x="8901" y="635"/>
                </a:cubicBezTo>
                <a:lnTo>
                  <a:pt x="8901" y="1511"/>
                </a:lnTo>
                <a:cubicBezTo>
                  <a:pt x="7718" y="1753"/>
                  <a:pt x="6585" y="2225"/>
                  <a:pt x="5575" y="2893"/>
                </a:cubicBezTo>
                <a:lnTo>
                  <a:pt x="4984" y="2298"/>
                </a:lnTo>
                <a:cubicBezTo>
                  <a:pt x="4737" y="2051"/>
                  <a:pt x="4336" y="2051"/>
                  <a:pt x="4089" y="2298"/>
                </a:cubicBezTo>
                <a:lnTo>
                  <a:pt x="2298" y="4089"/>
                </a:lnTo>
                <a:cubicBezTo>
                  <a:pt x="2051" y="4336"/>
                  <a:pt x="2051" y="4737"/>
                  <a:pt x="2298" y="4984"/>
                </a:cubicBezTo>
                <a:lnTo>
                  <a:pt x="2893" y="5575"/>
                </a:lnTo>
                <a:cubicBezTo>
                  <a:pt x="2225" y="6585"/>
                  <a:pt x="1753" y="7718"/>
                  <a:pt x="1511" y="8901"/>
                </a:cubicBezTo>
                <a:lnTo>
                  <a:pt x="635" y="8901"/>
                </a:lnTo>
                <a:cubicBezTo>
                  <a:pt x="285" y="8901"/>
                  <a:pt x="0" y="9186"/>
                  <a:pt x="0" y="9535"/>
                </a:cubicBezTo>
                <a:lnTo>
                  <a:pt x="0" y="12065"/>
                </a:lnTo>
                <a:cubicBezTo>
                  <a:pt x="0" y="12414"/>
                  <a:pt x="285" y="12699"/>
                  <a:pt x="635" y="12699"/>
                </a:cubicBezTo>
                <a:lnTo>
                  <a:pt x="1511" y="12699"/>
                </a:lnTo>
                <a:cubicBezTo>
                  <a:pt x="1753" y="13882"/>
                  <a:pt x="2225" y="15015"/>
                  <a:pt x="2893" y="16025"/>
                </a:cubicBezTo>
                <a:lnTo>
                  <a:pt x="2298" y="16616"/>
                </a:lnTo>
                <a:cubicBezTo>
                  <a:pt x="2051" y="16863"/>
                  <a:pt x="2051" y="17264"/>
                  <a:pt x="2298" y="17511"/>
                </a:cubicBezTo>
                <a:lnTo>
                  <a:pt x="4089" y="19302"/>
                </a:lnTo>
                <a:cubicBezTo>
                  <a:pt x="4336" y="19549"/>
                  <a:pt x="4737" y="19549"/>
                  <a:pt x="4984" y="19302"/>
                </a:cubicBezTo>
                <a:lnTo>
                  <a:pt x="5575" y="18712"/>
                </a:lnTo>
                <a:cubicBezTo>
                  <a:pt x="6585" y="19380"/>
                  <a:pt x="7718" y="19847"/>
                  <a:pt x="8901" y="20089"/>
                </a:cubicBezTo>
                <a:lnTo>
                  <a:pt x="8901" y="20970"/>
                </a:lnTo>
                <a:cubicBezTo>
                  <a:pt x="8901" y="21320"/>
                  <a:pt x="9186" y="21600"/>
                  <a:pt x="9535" y="21600"/>
                </a:cubicBezTo>
                <a:lnTo>
                  <a:pt x="12065" y="21600"/>
                </a:lnTo>
                <a:cubicBezTo>
                  <a:pt x="12414" y="21600"/>
                  <a:pt x="12699" y="21320"/>
                  <a:pt x="12699" y="20970"/>
                </a:cubicBezTo>
                <a:lnTo>
                  <a:pt x="12699" y="20089"/>
                </a:lnTo>
                <a:cubicBezTo>
                  <a:pt x="13882" y="19847"/>
                  <a:pt x="15015" y="19380"/>
                  <a:pt x="16025" y="18712"/>
                </a:cubicBezTo>
                <a:lnTo>
                  <a:pt x="16616" y="19302"/>
                </a:lnTo>
                <a:cubicBezTo>
                  <a:pt x="16863" y="19549"/>
                  <a:pt x="17264" y="19549"/>
                  <a:pt x="17511" y="19302"/>
                </a:cubicBezTo>
                <a:lnTo>
                  <a:pt x="19302" y="17511"/>
                </a:lnTo>
                <a:cubicBezTo>
                  <a:pt x="19549" y="17264"/>
                  <a:pt x="19549" y="16863"/>
                  <a:pt x="19302" y="16616"/>
                </a:cubicBezTo>
                <a:lnTo>
                  <a:pt x="18712" y="16025"/>
                </a:lnTo>
                <a:cubicBezTo>
                  <a:pt x="19380" y="15015"/>
                  <a:pt x="19847" y="13882"/>
                  <a:pt x="20089" y="12699"/>
                </a:cubicBezTo>
                <a:lnTo>
                  <a:pt x="20970" y="12699"/>
                </a:lnTo>
                <a:cubicBezTo>
                  <a:pt x="21320" y="12699"/>
                  <a:pt x="21600" y="12414"/>
                  <a:pt x="21600" y="12065"/>
                </a:cubicBezTo>
                <a:lnTo>
                  <a:pt x="21600" y="9535"/>
                </a:lnTo>
                <a:cubicBezTo>
                  <a:pt x="21600" y="9186"/>
                  <a:pt x="21320" y="8901"/>
                  <a:pt x="20970" y="8901"/>
                </a:cubicBezTo>
                <a:lnTo>
                  <a:pt x="20089" y="8901"/>
                </a:lnTo>
                <a:cubicBezTo>
                  <a:pt x="19847" y="7718"/>
                  <a:pt x="19380" y="6585"/>
                  <a:pt x="18712" y="5575"/>
                </a:cubicBezTo>
                <a:lnTo>
                  <a:pt x="19302" y="4984"/>
                </a:lnTo>
                <a:cubicBezTo>
                  <a:pt x="19549" y="4737"/>
                  <a:pt x="19549" y="4336"/>
                  <a:pt x="19302" y="4089"/>
                </a:cubicBezTo>
                <a:lnTo>
                  <a:pt x="17511" y="2298"/>
                </a:lnTo>
                <a:cubicBezTo>
                  <a:pt x="17264" y="2051"/>
                  <a:pt x="16863" y="2051"/>
                  <a:pt x="16616" y="2298"/>
                </a:cubicBezTo>
                <a:lnTo>
                  <a:pt x="16025" y="2893"/>
                </a:lnTo>
                <a:cubicBezTo>
                  <a:pt x="15015" y="2225"/>
                  <a:pt x="13882" y="1753"/>
                  <a:pt x="12699" y="1511"/>
                </a:cubicBezTo>
                <a:lnTo>
                  <a:pt x="12699" y="635"/>
                </a:lnTo>
                <a:cubicBezTo>
                  <a:pt x="12699" y="285"/>
                  <a:pt x="12414" y="0"/>
                  <a:pt x="12065" y="0"/>
                </a:cubicBezTo>
                <a:lnTo>
                  <a:pt x="9535" y="0"/>
                </a:lnTo>
                <a:close/>
                <a:moveTo>
                  <a:pt x="10800" y="5107"/>
                </a:moveTo>
                <a:cubicBezTo>
                  <a:pt x="13946" y="5107"/>
                  <a:pt x="16498" y="7655"/>
                  <a:pt x="16498" y="10800"/>
                </a:cubicBezTo>
                <a:cubicBezTo>
                  <a:pt x="16498" y="13862"/>
                  <a:pt x="13996" y="16498"/>
                  <a:pt x="10800" y="16498"/>
                </a:cubicBezTo>
                <a:cubicBezTo>
                  <a:pt x="7600" y="16498"/>
                  <a:pt x="5107" y="13857"/>
                  <a:pt x="5107" y="10800"/>
                </a:cubicBezTo>
                <a:cubicBezTo>
                  <a:pt x="5107" y="7655"/>
                  <a:pt x="7655" y="5107"/>
                  <a:pt x="10800" y="5107"/>
                </a:cubicBezTo>
                <a:close/>
                <a:moveTo>
                  <a:pt x="10874" y="6455"/>
                </a:moveTo>
                <a:cubicBezTo>
                  <a:pt x="9478" y="6455"/>
                  <a:pt x="8345" y="7588"/>
                  <a:pt x="8345" y="8984"/>
                </a:cubicBezTo>
                <a:cubicBezTo>
                  <a:pt x="8345" y="10341"/>
                  <a:pt x="9418" y="11448"/>
                  <a:pt x="10761" y="11509"/>
                </a:cubicBezTo>
                <a:cubicBezTo>
                  <a:pt x="9300" y="11542"/>
                  <a:pt x="8021" y="12279"/>
                  <a:pt x="7243" y="13403"/>
                </a:cubicBezTo>
                <a:cubicBezTo>
                  <a:pt x="8045" y="14541"/>
                  <a:pt x="9364" y="15292"/>
                  <a:pt x="10859" y="15292"/>
                </a:cubicBezTo>
                <a:cubicBezTo>
                  <a:pt x="12355" y="15292"/>
                  <a:pt x="13673" y="14541"/>
                  <a:pt x="14475" y="13403"/>
                </a:cubicBezTo>
                <a:cubicBezTo>
                  <a:pt x="13700" y="12282"/>
                  <a:pt x="12426" y="11547"/>
                  <a:pt x="10972" y="11509"/>
                </a:cubicBezTo>
                <a:cubicBezTo>
                  <a:pt x="12322" y="11456"/>
                  <a:pt x="13408" y="10347"/>
                  <a:pt x="13408" y="8984"/>
                </a:cubicBezTo>
                <a:cubicBezTo>
                  <a:pt x="13408" y="7588"/>
                  <a:pt x="12270" y="6455"/>
                  <a:pt x="10874" y="6455"/>
                </a:cubicBezTo>
                <a:close/>
              </a:path>
            </a:pathLst>
          </a:custGeom>
          <a:solidFill>
            <a:schemeClr val="accent3">
              <a:lumMod val="5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solidFill>
                <a:schemeClr val="accent3">
                  <a:lumMod val="50000"/>
                </a:schemeClr>
              </a:solidFill>
            </a:endParaRPr>
          </a:p>
        </p:txBody>
      </p:sp>
      <p:sp>
        <p:nvSpPr>
          <p:cNvPr id="17" name="Shape">
            <a:extLst>
              <a:ext uri="{FF2B5EF4-FFF2-40B4-BE49-F238E27FC236}">
                <a16:creationId xmlns:a16="http://schemas.microsoft.com/office/drawing/2014/main" id="{B0F3A03B-2CD3-6B47-812A-9FB33FF7616B}"/>
              </a:ext>
            </a:extLst>
          </p:cNvPr>
          <p:cNvSpPr/>
          <p:nvPr/>
        </p:nvSpPr>
        <p:spPr>
          <a:xfrm>
            <a:off x="11195908" y="1378265"/>
            <a:ext cx="419935" cy="467778"/>
          </a:xfrm>
          <a:custGeom>
            <a:avLst/>
            <a:gdLst/>
            <a:ahLst/>
            <a:cxnLst>
              <a:cxn ang="0">
                <a:pos x="wd2" y="hd2"/>
              </a:cxn>
              <a:cxn ang="5400000">
                <a:pos x="wd2" y="hd2"/>
              </a:cxn>
              <a:cxn ang="10800000">
                <a:pos x="wd2" y="hd2"/>
              </a:cxn>
              <a:cxn ang="16200000">
                <a:pos x="wd2" y="hd2"/>
              </a:cxn>
            </a:cxnLst>
            <a:rect l="0" t="0" r="r" b="b"/>
            <a:pathLst>
              <a:path w="21392" h="21417" extrusionOk="0">
                <a:moveTo>
                  <a:pt x="14933" y="0"/>
                </a:moveTo>
                <a:cubicBezTo>
                  <a:pt x="14541" y="0"/>
                  <a:pt x="14223" y="279"/>
                  <a:pt x="14223" y="625"/>
                </a:cubicBezTo>
                <a:lnTo>
                  <a:pt x="14223" y="1878"/>
                </a:lnTo>
                <a:cubicBezTo>
                  <a:pt x="14223" y="2224"/>
                  <a:pt x="14541" y="2503"/>
                  <a:pt x="14933" y="2503"/>
                </a:cubicBezTo>
                <a:cubicBezTo>
                  <a:pt x="15326" y="2503"/>
                  <a:pt x="15644" y="2224"/>
                  <a:pt x="15644" y="1878"/>
                </a:cubicBezTo>
                <a:lnTo>
                  <a:pt x="15644" y="625"/>
                </a:lnTo>
                <a:cubicBezTo>
                  <a:pt x="15644" y="279"/>
                  <a:pt x="15326" y="0"/>
                  <a:pt x="14933" y="0"/>
                </a:cubicBezTo>
                <a:close/>
                <a:moveTo>
                  <a:pt x="10179" y="859"/>
                </a:moveTo>
                <a:cubicBezTo>
                  <a:pt x="9632" y="859"/>
                  <a:pt x="9087" y="1041"/>
                  <a:pt x="8671" y="1407"/>
                </a:cubicBezTo>
                <a:cubicBezTo>
                  <a:pt x="7923" y="2064"/>
                  <a:pt x="7857" y="3067"/>
                  <a:pt x="8409" y="3783"/>
                </a:cubicBezTo>
                <a:lnTo>
                  <a:pt x="8401" y="3833"/>
                </a:lnTo>
                <a:cubicBezTo>
                  <a:pt x="7821" y="6384"/>
                  <a:pt x="6405" y="8704"/>
                  <a:pt x="4313" y="10544"/>
                </a:cubicBezTo>
                <a:lnTo>
                  <a:pt x="626" y="13791"/>
                </a:lnTo>
                <a:cubicBezTo>
                  <a:pt x="-208" y="14524"/>
                  <a:pt x="-208" y="15714"/>
                  <a:pt x="626" y="16447"/>
                </a:cubicBezTo>
                <a:lnTo>
                  <a:pt x="2635" y="18214"/>
                </a:lnTo>
                <a:cubicBezTo>
                  <a:pt x="3469" y="18947"/>
                  <a:pt x="4817" y="18947"/>
                  <a:pt x="5651" y="18214"/>
                </a:cubicBezTo>
                <a:lnTo>
                  <a:pt x="6156" y="17773"/>
                </a:lnTo>
                <a:lnTo>
                  <a:pt x="9678" y="20866"/>
                </a:lnTo>
                <a:cubicBezTo>
                  <a:pt x="10511" y="21600"/>
                  <a:pt x="11859" y="21600"/>
                  <a:pt x="12693" y="20866"/>
                </a:cubicBezTo>
                <a:cubicBezTo>
                  <a:pt x="13525" y="20135"/>
                  <a:pt x="13525" y="18946"/>
                  <a:pt x="12693" y="18214"/>
                </a:cubicBezTo>
                <a:lnTo>
                  <a:pt x="11185" y="16888"/>
                </a:lnTo>
                <a:lnTo>
                  <a:pt x="11687" y="16447"/>
                </a:lnTo>
                <a:cubicBezTo>
                  <a:pt x="12521" y="15714"/>
                  <a:pt x="12521" y="14524"/>
                  <a:pt x="11687" y="13791"/>
                </a:cubicBezTo>
                <a:lnTo>
                  <a:pt x="11347" y="13492"/>
                </a:lnTo>
                <a:cubicBezTo>
                  <a:pt x="13028" y="12457"/>
                  <a:pt x="14938" y="11735"/>
                  <a:pt x="16977" y="11376"/>
                </a:cubicBezTo>
                <a:lnTo>
                  <a:pt x="17034" y="11365"/>
                </a:lnTo>
                <a:cubicBezTo>
                  <a:pt x="17866" y="11859"/>
                  <a:pt x="19000" y="11782"/>
                  <a:pt x="19732" y="11138"/>
                </a:cubicBezTo>
                <a:cubicBezTo>
                  <a:pt x="20563" y="10407"/>
                  <a:pt x="20563" y="9214"/>
                  <a:pt x="19732" y="8482"/>
                </a:cubicBezTo>
                <a:lnTo>
                  <a:pt x="11687" y="1407"/>
                </a:lnTo>
                <a:cubicBezTo>
                  <a:pt x="11271" y="1041"/>
                  <a:pt x="10725" y="859"/>
                  <a:pt x="10179" y="859"/>
                </a:cubicBezTo>
                <a:close/>
                <a:moveTo>
                  <a:pt x="19287" y="1349"/>
                </a:moveTo>
                <a:cubicBezTo>
                  <a:pt x="19105" y="1349"/>
                  <a:pt x="18920" y="1411"/>
                  <a:pt x="18782" y="1533"/>
                </a:cubicBezTo>
                <a:lnTo>
                  <a:pt x="17361" y="2783"/>
                </a:lnTo>
                <a:cubicBezTo>
                  <a:pt x="17083" y="3027"/>
                  <a:pt x="17083" y="3424"/>
                  <a:pt x="17361" y="3668"/>
                </a:cubicBezTo>
                <a:cubicBezTo>
                  <a:pt x="17639" y="3912"/>
                  <a:pt x="18090" y="3912"/>
                  <a:pt x="18368" y="3668"/>
                </a:cubicBezTo>
                <a:lnTo>
                  <a:pt x="19788" y="2419"/>
                </a:lnTo>
                <a:cubicBezTo>
                  <a:pt x="20066" y="2174"/>
                  <a:pt x="20066" y="1777"/>
                  <a:pt x="19788" y="1533"/>
                </a:cubicBezTo>
                <a:cubicBezTo>
                  <a:pt x="19649" y="1411"/>
                  <a:pt x="19469" y="1349"/>
                  <a:pt x="19287" y="1349"/>
                </a:cubicBezTo>
                <a:close/>
                <a:moveTo>
                  <a:pt x="10179" y="2108"/>
                </a:moveTo>
                <a:cubicBezTo>
                  <a:pt x="10361" y="2108"/>
                  <a:pt x="10541" y="2170"/>
                  <a:pt x="10680" y="2292"/>
                </a:cubicBezTo>
                <a:lnTo>
                  <a:pt x="18729" y="9368"/>
                </a:lnTo>
                <a:cubicBezTo>
                  <a:pt x="19007" y="9611"/>
                  <a:pt x="19007" y="10009"/>
                  <a:pt x="18729" y="10253"/>
                </a:cubicBezTo>
                <a:cubicBezTo>
                  <a:pt x="18451" y="10497"/>
                  <a:pt x="18000" y="10497"/>
                  <a:pt x="17723" y="10253"/>
                </a:cubicBezTo>
                <a:lnTo>
                  <a:pt x="9678" y="3177"/>
                </a:lnTo>
                <a:cubicBezTo>
                  <a:pt x="9400" y="2933"/>
                  <a:pt x="9400" y="2537"/>
                  <a:pt x="9678" y="2292"/>
                </a:cubicBezTo>
                <a:cubicBezTo>
                  <a:pt x="9817" y="2170"/>
                  <a:pt x="9997" y="2108"/>
                  <a:pt x="10179" y="2108"/>
                </a:cubicBezTo>
                <a:close/>
                <a:moveTo>
                  <a:pt x="9586" y="4868"/>
                </a:moveTo>
                <a:lnTo>
                  <a:pt x="15796" y="10330"/>
                </a:lnTo>
                <a:cubicBezTo>
                  <a:pt x="13354" y="10886"/>
                  <a:pt x="11107" y="11926"/>
                  <a:pt x="9203" y="13377"/>
                </a:cubicBezTo>
                <a:lnTo>
                  <a:pt x="6126" y="10667"/>
                </a:lnTo>
                <a:cubicBezTo>
                  <a:pt x="7775" y="8992"/>
                  <a:pt x="8954" y="7016"/>
                  <a:pt x="9586" y="4868"/>
                </a:cubicBezTo>
                <a:close/>
                <a:moveTo>
                  <a:pt x="19257" y="5029"/>
                </a:moveTo>
                <a:cubicBezTo>
                  <a:pt x="18864" y="5029"/>
                  <a:pt x="18546" y="5308"/>
                  <a:pt x="18546" y="5654"/>
                </a:cubicBezTo>
                <a:cubicBezTo>
                  <a:pt x="18546" y="5999"/>
                  <a:pt x="18864" y="6278"/>
                  <a:pt x="19257" y="6278"/>
                </a:cubicBezTo>
                <a:lnTo>
                  <a:pt x="20682" y="6278"/>
                </a:lnTo>
                <a:cubicBezTo>
                  <a:pt x="21075" y="6278"/>
                  <a:pt x="21392" y="5999"/>
                  <a:pt x="21392" y="5654"/>
                </a:cubicBezTo>
                <a:cubicBezTo>
                  <a:pt x="21392" y="5308"/>
                  <a:pt x="21075" y="5029"/>
                  <a:pt x="20682" y="5029"/>
                </a:cubicBezTo>
                <a:lnTo>
                  <a:pt x="19257" y="5029"/>
                </a:lnTo>
                <a:close/>
                <a:moveTo>
                  <a:pt x="5150" y="11579"/>
                </a:moveTo>
                <a:lnTo>
                  <a:pt x="8165" y="14236"/>
                </a:lnTo>
                <a:cubicBezTo>
                  <a:pt x="7821" y="14538"/>
                  <a:pt x="5001" y="17018"/>
                  <a:pt x="4648" y="17329"/>
                </a:cubicBezTo>
                <a:cubicBezTo>
                  <a:pt x="4370" y="17573"/>
                  <a:pt x="3920" y="17573"/>
                  <a:pt x="3642" y="17329"/>
                </a:cubicBezTo>
                <a:lnTo>
                  <a:pt x="1628" y="15562"/>
                </a:lnTo>
                <a:cubicBezTo>
                  <a:pt x="1350" y="15317"/>
                  <a:pt x="1350" y="14921"/>
                  <a:pt x="1628" y="14676"/>
                </a:cubicBezTo>
                <a:lnTo>
                  <a:pt x="5150" y="11579"/>
                </a:lnTo>
                <a:close/>
                <a:moveTo>
                  <a:pt x="5202" y="13615"/>
                </a:moveTo>
                <a:cubicBezTo>
                  <a:pt x="5020" y="13615"/>
                  <a:pt x="4839" y="13676"/>
                  <a:pt x="4701" y="13799"/>
                </a:cubicBezTo>
                <a:lnTo>
                  <a:pt x="3694" y="14684"/>
                </a:lnTo>
                <a:cubicBezTo>
                  <a:pt x="3416" y="14928"/>
                  <a:pt x="3416" y="15321"/>
                  <a:pt x="3694" y="15566"/>
                </a:cubicBezTo>
                <a:cubicBezTo>
                  <a:pt x="3972" y="15810"/>
                  <a:pt x="4423" y="15810"/>
                  <a:pt x="4701" y="15566"/>
                </a:cubicBezTo>
                <a:lnTo>
                  <a:pt x="5703" y="14684"/>
                </a:lnTo>
                <a:cubicBezTo>
                  <a:pt x="5981" y="14440"/>
                  <a:pt x="5981" y="14043"/>
                  <a:pt x="5703" y="13799"/>
                </a:cubicBezTo>
                <a:cubicBezTo>
                  <a:pt x="5564" y="13676"/>
                  <a:pt x="5384" y="13615"/>
                  <a:pt x="5202" y="13615"/>
                </a:cubicBezTo>
                <a:close/>
                <a:moveTo>
                  <a:pt x="10214" y="14262"/>
                </a:moveTo>
                <a:lnTo>
                  <a:pt x="10680" y="14676"/>
                </a:lnTo>
                <a:cubicBezTo>
                  <a:pt x="10958" y="14921"/>
                  <a:pt x="10958" y="15317"/>
                  <a:pt x="10680" y="15562"/>
                </a:cubicBezTo>
                <a:lnTo>
                  <a:pt x="10179" y="16002"/>
                </a:lnTo>
                <a:cubicBezTo>
                  <a:pt x="10179" y="16002"/>
                  <a:pt x="9172" y="15117"/>
                  <a:pt x="9172" y="15117"/>
                </a:cubicBezTo>
                <a:cubicBezTo>
                  <a:pt x="9386" y="14929"/>
                  <a:pt x="9708" y="14642"/>
                  <a:pt x="10214" y="14262"/>
                </a:cubicBezTo>
                <a:close/>
                <a:moveTo>
                  <a:pt x="8165" y="16002"/>
                </a:moveTo>
                <a:cubicBezTo>
                  <a:pt x="8165" y="16002"/>
                  <a:pt x="11687" y="19099"/>
                  <a:pt x="11687" y="19099"/>
                </a:cubicBezTo>
                <a:cubicBezTo>
                  <a:pt x="11964" y="19343"/>
                  <a:pt x="11964" y="19741"/>
                  <a:pt x="11687" y="19985"/>
                </a:cubicBezTo>
                <a:cubicBezTo>
                  <a:pt x="11409" y="20229"/>
                  <a:pt x="10957" y="20229"/>
                  <a:pt x="10680" y="19985"/>
                </a:cubicBezTo>
                <a:lnTo>
                  <a:pt x="7163" y="16888"/>
                </a:lnTo>
                <a:lnTo>
                  <a:pt x="8165" y="16002"/>
                </a:lnTo>
                <a:close/>
              </a:path>
            </a:pathLst>
          </a:custGeom>
          <a:solidFill>
            <a:schemeClr val="accent5">
              <a:lumMod val="5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3" name="Oval 2"/>
          <p:cNvSpPr/>
          <p:nvPr/>
        </p:nvSpPr>
        <p:spPr>
          <a:xfrm>
            <a:off x="2696696" y="3400960"/>
            <a:ext cx="2834640" cy="2194560"/>
          </a:xfrm>
          <a:prstGeom prst="ellipse">
            <a:avLst/>
          </a:prstGeom>
          <a:blipFill>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8742752" y="3400960"/>
            <a:ext cx="2834640" cy="2194560"/>
          </a:xfrm>
          <a:prstGeom prst="ellipse">
            <a:avLst/>
          </a:prstGeom>
          <a:blipFill>
            <a:blip r:embed="rId4"/>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3720088" y="6375531"/>
            <a:ext cx="4751827" cy="250011"/>
          </a:xfrm>
          <a:prstGeom prst="rect">
            <a:avLst/>
          </a:prstGeom>
        </p:spPr>
        <p:txBody>
          <a:bodyPr wrap="square">
            <a:spAutoFit/>
          </a:bodyPr>
          <a:lstStyle/>
          <a:p>
            <a:pPr algn="ctr"/>
            <a:r>
              <a:rPr lang="en-US" sz="1000" dirty="0" smtClean="0">
                <a:solidFill>
                  <a:schemeClr val="bg1">
                    <a:lumMod val="50000"/>
                  </a:schemeClr>
                </a:solidFill>
              </a:rPr>
              <a:t>Images retrieved from Bing Images</a:t>
            </a:r>
            <a:endParaRPr lang="en-US" sz="1000" dirty="0">
              <a:solidFill>
                <a:schemeClr val="bg1">
                  <a:lumMod val="50000"/>
                </a:schemeClr>
              </a:solidFill>
            </a:endParaRPr>
          </a:p>
        </p:txBody>
      </p:sp>
    </p:spTree>
    <p:extLst>
      <p:ext uri="{BB962C8B-B14F-4D97-AF65-F5344CB8AC3E}">
        <p14:creationId xmlns:p14="http://schemas.microsoft.com/office/powerpoint/2010/main" val="246772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P spid="15" grpId="0"/>
      <p:bldP spid="16" grpId="0" animBg="1"/>
      <p:bldP spid="17" grpId="0" animBg="1"/>
      <p:bldP spid="3"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Conduct a Gap Analysis</a:t>
            </a:r>
            <a:endParaRPr lang="en-US" dirty="0">
              <a:latin typeface="+mn-lt"/>
            </a:endParaRPr>
          </a:p>
        </p:txBody>
      </p:sp>
      <p:sp>
        <p:nvSpPr>
          <p:cNvPr id="4" name="Slide Number Placeholder 3"/>
          <p:cNvSpPr>
            <a:spLocks noGrp="1"/>
          </p:cNvSpPr>
          <p:nvPr>
            <p:ph type="sldNum" sz="quarter" idx="4"/>
          </p:nvPr>
        </p:nvSpPr>
        <p:spPr/>
        <p:txBody>
          <a:bodyPr/>
          <a:lstStyle/>
          <a:p>
            <a:fld id="{EC6B01B9-2AD7-FF46-ADAD-E0B0ABE832D6}" type="slidenum">
              <a:rPr lang="en-US" smtClean="0">
                <a:latin typeface="+mn-lt"/>
              </a:rPr>
              <a:pPr/>
              <a:t>24</a:t>
            </a:fld>
            <a:endParaRPr lang="en-US" dirty="0">
              <a:latin typeface="+mn-lt"/>
            </a:endParaRPr>
          </a:p>
        </p:txBody>
      </p:sp>
      <p:sp>
        <p:nvSpPr>
          <p:cNvPr id="25" name="Placeholder">
            <a:extLst>
              <a:ext uri="{FF2B5EF4-FFF2-40B4-BE49-F238E27FC236}">
                <a16:creationId xmlns:a16="http://schemas.microsoft.com/office/drawing/2014/main" id="{BCBEE6E4-7B55-4340-A112-BDE68CB558A2}"/>
              </a:ext>
            </a:extLst>
          </p:cNvPr>
          <p:cNvSpPr txBox="1"/>
          <p:nvPr/>
        </p:nvSpPr>
        <p:spPr>
          <a:xfrm>
            <a:off x="717499" y="1433512"/>
            <a:ext cx="2247951" cy="739775"/>
          </a:xfrm>
          <a:prstGeom prst="rect">
            <a:avLst/>
          </a:prstGeom>
          <a:noFill/>
          <a:ln>
            <a:noFill/>
          </a:ln>
        </p:spPr>
        <p:txBody>
          <a:bodyPr spcFirstLastPara="1" wrap="square" lIns="91425" tIns="45700" rIns="91425" bIns="45700" anchor="t" anchorCtr="0">
            <a:noAutofit/>
          </a:bodyPr>
          <a:lstStyle/>
          <a:p>
            <a:pPr lvl="0" algn="r">
              <a:buClr>
                <a:schemeClr val="dk1"/>
              </a:buClr>
              <a:buSzPts val="1400"/>
            </a:pPr>
            <a:r>
              <a:rPr lang="en-US" b="0" i="0" u="none" dirty="0" smtClean="0">
                <a:ea typeface="Open Sans"/>
                <a:cs typeface="Open Sans"/>
                <a:sym typeface="Open Sans"/>
              </a:rPr>
              <a:t>…an action plan, providing a “road map” to a mature SMS</a:t>
            </a:r>
            <a:endParaRPr lang="en-US" dirty="0"/>
          </a:p>
        </p:txBody>
      </p:sp>
      <p:sp>
        <p:nvSpPr>
          <p:cNvPr id="26" name="Title">
            <a:extLst>
              <a:ext uri="{FF2B5EF4-FFF2-40B4-BE49-F238E27FC236}">
                <a16:creationId xmlns:a16="http://schemas.microsoft.com/office/drawing/2014/main" id="{3D6B13E2-D9FC-4849-9EE6-63A455F86E27}"/>
              </a:ext>
            </a:extLst>
          </p:cNvPr>
          <p:cNvSpPr txBox="1"/>
          <p:nvPr/>
        </p:nvSpPr>
        <p:spPr>
          <a:xfrm>
            <a:off x="9382125" y="1084262"/>
            <a:ext cx="2409824" cy="546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Open Sans SemiBold"/>
              <a:buNone/>
            </a:pPr>
            <a:r>
              <a:rPr lang="en-US" sz="2500" b="1" i="0" u="none" dirty="0" smtClean="0">
                <a:solidFill>
                  <a:schemeClr val="accent1"/>
                </a:solidFill>
                <a:ea typeface="Open Sans" panose="020B0606030504020204" pitchFamily="34" charset="0"/>
                <a:cs typeface="Open Sans" panose="020B0606030504020204" pitchFamily="34" charset="0"/>
                <a:sym typeface="Open Sans SemiBold"/>
              </a:rPr>
              <a:t>Validate</a:t>
            </a:r>
            <a:endParaRPr dirty="0">
              <a:solidFill>
                <a:schemeClr val="accent1"/>
              </a:solidFill>
            </a:endParaRPr>
          </a:p>
        </p:txBody>
      </p:sp>
      <p:sp>
        <p:nvSpPr>
          <p:cNvPr id="27" name="Title">
            <a:extLst>
              <a:ext uri="{FF2B5EF4-FFF2-40B4-BE49-F238E27FC236}">
                <a16:creationId xmlns:a16="http://schemas.microsoft.com/office/drawing/2014/main" id="{B0B9139B-03C1-41DB-AB69-27BA3B74BDB3}"/>
              </a:ext>
            </a:extLst>
          </p:cNvPr>
          <p:cNvSpPr txBox="1"/>
          <p:nvPr/>
        </p:nvSpPr>
        <p:spPr>
          <a:xfrm>
            <a:off x="9382125" y="3481384"/>
            <a:ext cx="2514907" cy="546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Open Sans SemiBold"/>
              <a:buNone/>
            </a:pPr>
            <a:r>
              <a:rPr lang="en-US" sz="2500" b="1" i="0" u="none" dirty="0" smtClean="0">
                <a:solidFill>
                  <a:schemeClr val="accent3">
                    <a:lumMod val="75000"/>
                  </a:schemeClr>
                </a:solidFill>
                <a:ea typeface="Open Sans" panose="020B0606030504020204" pitchFamily="34" charset="0"/>
                <a:cs typeface="Open Sans" panose="020B0606030504020204" pitchFamily="34" charset="0"/>
                <a:sym typeface="Open Sans SemiBold"/>
              </a:rPr>
              <a:t>Conduct</a:t>
            </a:r>
            <a:endParaRPr dirty="0">
              <a:solidFill>
                <a:schemeClr val="accent3">
                  <a:lumMod val="75000"/>
                </a:schemeClr>
              </a:solidFill>
            </a:endParaRPr>
          </a:p>
        </p:txBody>
      </p:sp>
      <p:sp>
        <p:nvSpPr>
          <p:cNvPr id="28" name="Title">
            <a:extLst>
              <a:ext uri="{FF2B5EF4-FFF2-40B4-BE49-F238E27FC236}">
                <a16:creationId xmlns:a16="http://schemas.microsoft.com/office/drawing/2014/main" id="{ECE3013A-5468-45F6-B7C1-2099A63412BD}"/>
              </a:ext>
            </a:extLst>
          </p:cNvPr>
          <p:cNvSpPr txBox="1"/>
          <p:nvPr/>
        </p:nvSpPr>
        <p:spPr>
          <a:xfrm>
            <a:off x="658761" y="1084262"/>
            <a:ext cx="2247951" cy="546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2500"/>
              <a:buFont typeface="Open Sans SemiBold"/>
              <a:buNone/>
            </a:pPr>
            <a:r>
              <a:rPr lang="en-US" sz="2500" b="1" i="0" u="none" dirty="0" smtClean="0">
                <a:solidFill>
                  <a:schemeClr val="tx2"/>
                </a:solidFill>
                <a:ea typeface="Open Sans" panose="020B0606030504020204" pitchFamily="34" charset="0"/>
                <a:cs typeface="Open Sans" panose="020B0606030504020204" pitchFamily="34" charset="0"/>
                <a:sym typeface="Open Sans SemiBold"/>
              </a:rPr>
              <a:t>Develop</a:t>
            </a:r>
            <a:endParaRPr dirty="0">
              <a:solidFill>
                <a:schemeClr val="tx2"/>
              </a:solidFill>
            </a:endParaRPr>
          </a:p>
        </p:txBody>
      </p:sp>
      <p:sp>
        <p:nvSpPr>
          <p:cNvPr id="29" name="Title">
            <a:extLst>
              <a:ext uri="{FF2B5EF4-FFF2-40B4-BE49-F238E27FC236}">
                <a16:creationId xmlns:a16="http://schemas.microsoft.com/office/drawing/2014/main" id="{495D70E3-EF75-4E97-9DC6-B07FD90E63E7}"/>
              </a:ext>
            </a:extLst>
          </p:cNvPr>
          <p:cNvSpPr txBox="1"/>
          <p:nvPr/>
        </p:nvSpPr>
        <p:spPr>
          <a:xfrm>
            <a:off x="142880" y="3595675"/>
            <a:ext cx="2887663" cy="546100"/>
          </a:xfrm>
          <a:prstGeom prst="rect">
            <a:avLst/>
          </a:prstGeom>
          <a:noFill/>
          <a:ln>
            <a:noFill/>
          </a:ln>
        </p:spPr>
        <p:txBody>
          <a:bodyPr spcFirstLastPara="1" wrap="square" lIns="0" tIns="0" rIns="0" bIns="0" anchor="t" anchorCtr="0">
            <a:noAutofit/>
          </a:bodyPr>
          <a:lstStyle/>
          <a:p>
            <a:pPr lvl="0" algn="r">
              <a:buClr>
                <a:srgbClr val="000000"/>
              </a:buClr>
              <a:buSzPts val="2500"/>
            </a:pPr>
            <a:r>
              <a:rPr lang="en-US" sz="2500" b="1" i="0" u="none" dirty="0" smtClean="0">
                <a:solidFill>
                  <a:schemeClr val="accent4"/>
                </a:solidFill>
                <a:ea typeface="Open Sans" panose="020B0606030504020204" pitchFamily="34" charset="0"/>
                <a:cs typeface="Open Sans" panose="020B0606030504020204" pitchFamily="34" charset="0"/>
                <a:sym typeface="Open Sans SemiBold"/>
              </a:rPr>
              <a:t>Capture &amp; Identify</a:t>
            </a:r>
            <a:endParaRPr lang="en-US" sz="2800" dirty="0">
              <a:solidFill>
                <a:schemeClr val="accent4"/>
              </a:solidFill>
            </a:endParaRPr>
          </a:p>
        </p:txBody>
      </p:sp>
      <p:sp>
        <p:nvSpPr>
          <p:cNvPr id="30" name="Placeholder">
            <a:extLst>
              <a:ext uri="{FF2B5EF4-FFF2-40B4-BE49-F238E27FC236}">
                <a16:creationId xmlns:a16="http://schemas.microsoft.com/office/drawing/2014/main" id="{31B4DC89-3BBF-4748-BC56-F67D18B8FC05}"/>
              </a:ext>
            </a:extLst>
          </p:cNvPr>
          <p:cNvSpPr txBox="1"/>
          <p:nvPr/>
        </p:nvSpPr>
        <p:spPr>
          <a:xfrm>
            <a:off x="949126" y="3965562"/>
            <a:ext cx="2156030" cy="738187"/>
          </a:xfrm>
          <a:prstGeom prst="rect">
            <a:avLst/>
          </a:prstGeom>
          <a:noFill/>
          <a:ln>
            <a:noFill/>
          </a:ln>
        </p:spPr>
        <p:txBody>
          <a:bodyPr spcFirstLastPara="1" wrap="square" lIns="91425" tIns="45700" rIns="91425" bIns="45700" anchor="t" anchorCtr="0">
            <a:noAutofit/>
          </a:bodyPr>
          <a:lstStyle/>
          <a:p>
            <a:pPr lvl="0" algn="r">
              <a:buClr>
                <a:schemeClr val="dk1"/>
              </a:buClr>
              <a:buSzPts val="1400"/>
            </a:pPr>
            <a:r>
              <a:rPr lang="en-US" b="0" i="0" u="none" dirty="0" smtClean="0">
                <a:ea typeface="Open Sans"/>
                <a:cs typeface="Open Sans"/>
                <a:sym typeface="Open Sans"/>
              </a:rPr>
              <a:t>…your findings and gaps on an SMS checklist or in an electronic tool</a:t>
            </a:r>
            <a:endParaRPr lang="en-US" dirty="0"/>
          </a:p>
        </p:txBody>
      </p:sp>
      <p:sp>
        <p:nvSpPr>
          <p:cNvPr id="31" name="Placeholder">
            <a:extLst>
              <a:ext uri="{FF2B5EF4-FFF2-40B4-BE49-F238E27FC236}">
                <a16:creationId xmlns:a16="http://schemas.microsoft.com/office/drawing/2014/main" id="{3B01BCB6-A131-478E-9962-6CF8085C1372}"/>
              </a:ext>
            </a:extLst>
          </p:cNvPr>
          <p:cNvSpPr txBox="1"/>
          <p:nvPr/>
        </p:nvSpPr>
        <p:spPr>
          <a:xfrm>
            <a:off x="9301162" y="1463675"/>
            <a:ext cx="2409824" cy="1165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Open Sans"/>
              <a:buNone/>
            </a:pPr>
            <a:r>
              <a:rPr lang="en-US" b="0" i="0" u="none" dirty="0" smtClean="0">
                <a:ea typeface="Open Sans"/>
                <a:cs typeface="Open Sans"/>
                <a:sym typeface="Open Sans"/>
              </a:rPr>
              <a:t>…your organization’s S&amp;H efforts against the SMS criteria</a:t>
            </a:r>
            <a:endParaRPr sz="2400" dirty="0"/>
          </a:p>
        </p:txBody>
      </p:sp>
      <p:sp>
        <p:nvSpPr>
          <p:cNvPr id="32" name="Placeholder">
            <a:extLst>
              <a:ext uri="{FF2B5EF4-FFF2-40B4-BE49-F238E27FC236}">
                <a16:creationId xmlns:a16="http://schemas.microsoft.com/office/drawing/2014/main" id="{BCB2800C-542E-4F9E-BFDD-E7584DF16BD3}"/>
              </a:ext>
            </a:extLst>
          </p:cNvPr>
          <p:cNvSpPr txBox="1"/>
          <p:nvPr/>
        </p:nvSpPr>
        <p:spPr>
          <a:xfrm>
            <a:off x="9297986" y="3879846"/>
            <a:ext cx="2894013" cy="738187"/>
          </a:xfrm>
          <a:prstGeom prst="rect">
            <a:avLst/>
          </a:prstGeom>
          <a:noFill/>
          <a:ln>
            <a:noFill/>
          </a:ln>
        </p:spPr>
        <p:txBody>
          <a:bodyPr spcFirstLastPara="1" wrap="square" lIns="91425" tIns="45700" rIns="91425" bIns="45700" anchor="t" anchorCtr="0">
            <a:noAutofit/>
          </a:bodyPr>
          <a:lstStyle/>
          <a:p>
            <a:pPr lvl="0">
              <a:buClr>
                <a:schemeClr val="dk1"/>
              </a:buClr>
              <a:buSzPts val="1400"/>
            </a:pPr>
            <a:r>
              <a:rPr lang="en-US" b="0" i="0" u="none" dirty="0" smtClean="0">
                <a:ea typeface="Open Sans"/>
                <a:cs typeface="Open Sans"/>
                <a:sym typeface="Open Sans"/>
              </a:rPr>
              <a:t>…a review of S&amp;H programs and other related documents, employee and stakeholder interviews, and a walkthrough of each work area</a:t>
            </a:r>
            <a:endParaRPr lang="en-US" dirty="0"/>
          </a:p>
        </p:txBody>
      </p:sp>
      <p:sp>
        <p:nvSpPr>
          <p:cNvPr id="23" name="Oval 22">
            <a:extLst>
              <a:ext uri="{FF2B5EF4-FFF2-40B4-BE49-F238E27FC236}">
                <a16:creationId xmlns:a16="http://schemas.microsoft.com/office/drawing/2014/main" id="{A355EA9D-3B38-43E0-8BCB-55E7C9640A74}"/>
              </a:ext>
            </a:extLst>
          </p:cNvPr>
          <p:cNvSpPr/>
          <p:nvPr/>
        </p:nvSpPr>
        <p:spPr>
          <a:xfrm>
            <a:off x="5094687" y="2470336"/>
            <a:ext cx="2017576" cy="2044958"/>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6377E4E-B7DB-4086-8DA7-0724AFD5F8F6}"/>
              </a:ext>
            </a:extLst>
          </p:cNvPr>
          <p:cNvSpPr/>
          <p:nvPr/>
        </p:nvSpPr>
        <p:spPr>
          <a:xfrm>
            <a:off x="3520243" y="874567"/>
            <a:ext cx="5151515" cy="522143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Element1">
            <a:extLst>
              <a:ext uri="{FF2B5EF4-FFF2-40B4-BE49-F238E27FC236}">
                <a16:creationId xmlns:a16="http://schemas.microsoft.com/office/drawing/2014/main" id="{AAE4349F-B265-47FF-B9F2-0F0DA3B72A3D}"/>
              </a:ext>
            </a:extLst>
          </p:cNvPr>
          <p:cNvSpPr/>
          <p:nvPr/>
        </p:nvSpPr>
        <p:spPr>
          <a:xfrm>
            <a:off x="5985381" y="3449819"/>
            <a:ext cx="2552187" cy="2498076"/>
          </a:xfrm>
          <a:custGeom>
            <a:avLst/>
            <a:gdLst/>
            <a:ahLst/>
            <a:cxnLst/>
            <a:rect l="l" t="t" r="r" b="b"/>
            <a:pathLst>
              <a:path w="603" h="585" extrusionOk="0">
                <a:moveTo>
                  <a:pt x="584" y="67"/>
                </a:moveTo>
                <a:cubicBezTo>
                  <a:pt x="569" y="80"/>
                  <a:pt x="548" y="87"/>
                  <a:pt x="520" y="87"/>
                </a:cubicBezTo>
                <a:cubicBezTo>
                  <a:pt x="503" y="87"/>
                  <a:pt x="485" y="83"/>
                  <a:pt x="467" y="76"/>
                </a:cubicBezTo>
                <a:cubicBezTo>
                  <a:pt x="450" y="68"/>
                  <a:pt x="428" y="55"/>
                  <a:pt x="402" y="35"/>
                </a:cubicBezTo>
                <a:cubicBezTo>
                  <a:pt x="346" y="0"/>
                  <a:pt x="346" y="0"/>
                  <a:pt x="346" y="0"/>
                </a:cubicBezTo>
                <a:cubicBezTo>
                  <a:pt x="346" y="93"/>
                  <a:pt x="346" y="93"/>
                  <a:pt x="346" y="93"/>
                </a:cubicBezTo>
                <a:cubicBezTo>
                  <a:pt x="297" y="93"/>
                  <a:pt x="297" y="93"/>
                  <a:pt x="297" y="93"/>
                </a:cubicBezTo>
                <a:cubicBezTo>
                  <a:pt x="297" y="48"/>
                  <a:pt x="297" y="48"/>
                  <a:pt x="297" y="48"/>
                </a:cubicBezTo>
                <a:cubicBezTo>
                  <a:pt x="279" y="169"/>
                  <a:pt x="182" y="264"/>
                  <a:pt x="61" y="279"/>
                </a:cubicBezTo>
                <a:cubicBezTo>
                  <a:pt x="71" y="283"/>
                  <a:pt x="81" y="289"/>
                  <a:pt x="89" y="298"/>
                </a:cubicBezTo>
                <a:cubicBezTo>
                  <a:pt x="104" y="314"/>
                  <a:pt x="111" y="336"/>
                  <a:pt x="111" y="362"/>
                </a:cubicBezTo>
                <a:cubicBezTo>
                  <a:pt x="58" y="362"/>
                  <a:pt x="58" y="362"/>
                  <a:pt x="58" y="362"/>
                </a:cubicBezTo>
                <a:cubicBezTo>
                  <a:pt x="58" y="351"/>
                  <a:pt x="55" y="342"/>
                  <a:pt x="50" y="334"/>
                </a:cubicBezTo>
                <a:cubicBezTo>
                  <a:pt x="45" y="327"/>
                  <a:pt x="38" y="323"/>
                  <a:pt x="30" y="323"/>
                </a:cubicBezTo>
                <a:cubicBezTo>
                  <a:pt x="21" y="323"/>
                  <a:pt x="14" y="327"/>
                  <a:pt x="8" y="334"/>
                </a:cubicBezTo>
                <a:cubicBezTo>
                  <a:pt x="3" y="342"/>
                  <a:pt x="0" y="352"/>
                  <a:pt x="0" y="365"/>
                </a:cubicBezTo>
                <a:cubicBezTo>
                  <a:pt x="0" y="395"/>
                  <a:pt x="11" y="410"/>
                  <a:pt x="32" y="410"/>
                </a:cubicBezTo>
                <a:cubicBezTo>
                  <a:pt x="58" y="410"/>
                  <a:pt x="58" y="410"/>
                  <a:pt x="58" y="410"/>
                </a:cubicBezTo>
                <a:cubicBezTo>
                  <a:pt x="58" y="458"/>
                  <a:pt x="58" y="458"/>
                  <a:pt x="58" y="458"/>
                </a:cubicBezTo>
                <a:cubicBezTo>
                  <a:pt x="32" y="458"/>
                  <a:pt x="32" y="458"/>
                  <a:pt x="32" y="458"/>
                </a:cubicBezTo>
                <a:cubicBezTo>
                  <a:pt x="22" y="458"/>
                  <a:pt x="15" y="462"/>
                  <a:pt x="11" y="470"/>
                </a:cubicBezTo>
                <a:cubicBezTo>
                  <a:pt x="6" y="477"/>
                  <a:pt x="4" y="488"/>
                  <a:pt x="4" y="500"/>
                </a:cubicBezTo>
                <a:cubicBezTo>
                  <a:pt x="4" y="513"/>
                  <a:pt x="6" y="522"/>
                  <a:pt x="11" y="529"/>
                </a:cubicBezTo>
                <a:cubicBezTo>
                  <a:pt x="16" y="536"/>
                  <a:pt x="22" y="539"/>
                  <a:pt x="30" y="539"/>
                </a:cubicBezTo>
                <a:cubicBezTo>
                  <a:pt x="37" y="539"/>
                  <a:pt x="43" y="536"/>
                  <a:pt x="48" y="529"/>
                </a:cubicBezTo>
                <a:cubicBezTo>
                  <a:pt x="53" y="523"/>
                  <a:pt x="55" y="515"/>
                  <a:pt x="55" y="505"/>
                </a:cubicBezTo>
                <a:cubicBezTo>
                  <a:pt x="109" y="505"/>
                  <a:pt x="109" y="505"/>
                  <a:pt x="109" y="505"/>
                </a:cubicBezTo>
                <a:cubicBezTo>
                  <a:pt x="109" y="521"/>
                  <a:pt x="105" y="535"/>
                  <a:pt x="99" y="548"/>
                </a:cubicBezTo>
                <a:cubicBezTo>
                  <a:pt x="92" y="560"/>
                  <a:pt x="83" y="570"/>
                  <a:pt x="71" y="577"/>
                </a:cubicBezTo>
                <a:cubicBezTo>
                  <a:pt x="65" y="581"/>
                  <a:pt x="59" y="583"/>
                  <a:pt x="53" y="585"/>
                </a:cubicBezTo>
                <a:cubicBezTo>
                  <a:pt x="351" y="572"/>
                  <a:pt x="591" y="332"/>
                  <a:pt x="603" y="34"/>
                </a:cubicBezTo>
                <a:cubicBezTo>
                  <a:pt x="600" y="47"/>
                  <a:pt x="593" y="58"/>
                  <a:pt x="584" y="67"/>
                </a:cubicBezTo>
                <a:close/>
              </a:path>
            </a:pathLst>
          </a:custGeom>
          <a:solidFill>
            <a:schemeClr val="accent3">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ea typeface="Calibri"/>
              <a:cs typeface="Calibri"/>
              <a:sym typeface="Calibri"/>
            </a:endParaRPr>
          </a:p>
        </p:txBody>
      </p:sp>
      <p:grpSp>
        <p:nvGrpSpPr>
          <p:cNvPr id="34" name="Group 33">
            <a:extLst>
              <a:ext uri="{FF2B5EF4-FFF2-40B4-BE49-F238E27FC236}">
                <a16:creationId xmlns:a16="http://schemas.microsoft.com/office/drawing/2014/main" id="{88DC8788-5BE8-4665-9718-40EFD1C4FBF2}"/>
              </a:ext>
            </a:extLst>
          </p:cNvPr>
          <p:cNvGrpSpPr/>
          <p:nvPr/>
        </p:nvGrpSpPr>
        <p:grpSpPr>
          <a:xfrm>
            <a:off x="3660541" y="3296043"/>
            <a:ext cx="2354429" cy="2651852"/>
            <a:chOff x="3606800" y="3233737"/>
            <a:chExt cx="2400300" cy="2682875"/>
          </a:xfrm>
          <a:solidFill>
            <a:schemeClr val="accent4"/>
          </a:solidFill>
        </p:grpSpPr>
        <p:sp>
          <p:nvSpPr>
            <p:cNvPr id="35" name="Element1">
              <a:extLst>
                <a:ext uri="{FF2B5EF4-FFF2-40B4-BE49-F238E27FC236}">
                  <a16:creationId xmlns:a16="http://schemas.microsoft.com/office/drawing/2014/main" id="{9A0339C5-C91A-4123-A6CC-2272070E4950}"/>
                </a:ext>
              </a:extLst>
            </p:cNvPr>
            <p:cNvSpPr/>
            <p:nvPr/>
          </p:nvSpPr>
          <p:spPr>
            <a:xfrm>
              <a:off x="3995737" y="3389312"/>
              <a:ext cx="439737" cy="176212"/>
            </a:xfrm>
            <a:custGeom>
              <a:avLst/>
              <a:gdLst/>
              <a:ahLst/>
              <a:cxnLst/>
              <a:rect l="l" t="t" r="r" b="b"/>
              <a:pathLst>
                <a:path w="277" h="111" extrusionOk="0">
                  <a:moveTo>
                    <a:pt x="277" y="111"/>
                  </a:moveTo>
                  <a:lnTo>
                    <a:pt x="277" y="0"/>
                  </a:lnTo>
                  <a:lnTo>
                    <a:pt x="0" y="0"/>
                  </a:lnTo>
                  <a:lnTo>
                    <a:pt x="5" y="2"/>
                  </a:lnTo>
                  <a:lnTo>
                    <a:pt x="277" y="111"/>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ea typeface="Calibri"/>
                <a:cs typeface="Calibri"/>
                <a:sym typeface="Calibri"/>
              </a:endParaRPr>
            </a:p>
          </p:txBody>
        </p:sp>
        <p:sp>
          <p:nvSpPr>
            <p:cNvPr id="36" name="Element1">
              <a:extLst>
                <a:ext uri="{FF2B5EF4-FFF2-40B4-BE49-F238E27FC236}">
                  <a16:creationId xmlns:a16="http://schemas.microsoft.com/office/drawing/2014/main" id="{477100E7-46BE-4CFD-BCB6-1372BE73D6D6}"/>
                </a:ext>
              </a:extLst>
            </p:cNvPr>
            <p:cNvSpPr/>
            <p:nvPr/>
          </p:nvSpPr>
          <p:spPr>
            <a:xfrm>
              <a:off x="3606800" y="3233737"/>
              <a:ext cx="2400300" cy="2682875"/>
            </a:xfrm>
            <a:custGeom>
              <a:avLst/>
              <a:gdLst/>
              <a:ahLst/>
              <a:cxnLst/>
              <a:rect l="l" t="t" r="r" b="b"/>
              <a:pathLst>
                <a:path w="556" h="621" extrusionOk="0">
                  <a:moveTo>
                    <a:pt x="521" y="601"/>
                  </a:moveTo>
                  <a:cubicBezTo>
                    <a:pt x="506" y="585"/>
                    <a:pt x="499" y="564"/>
                    <a:pt x="499" y="537"/>
                  </a:cubicBezTo>
                  <a:cubicBezTo>
                    <a:pt x="499" y="523"/>
                    <a:pt x="503" y="510"/>
                    <a:pt x="509" y="498"/>
                  </a:cubicBezTo>
                  <a:cubicBezTo>
                    <a:pt x="515" y="487"/>
                    <a:pt x="524" y="478"/>
                    <a:pt x="535" y="471"/>
                  </a:cubicBezTo>
                  <a:cubicBezTo>
                    <a:pt x="522" y="465"/>
                    <a:pt x="512" y="456"/>
                    <a:pt x="506" y="444"/>
                  </a:cubicBezTo>
                  <a:cubicBezTo>
                    <a:pt x="499" y="431"/>
                    <a:pt x="496" y="417"/>
                    <a:pt x="496" y="400"/>
                  </a:cubicBezTo>
                  <a:cubicBezTo>
                    <a:pt x="496" y="373"/>
                    <a:pt x="504" y="351"/>
                    <a:pt x="519" y="335"/>
                  </a:cubicBezTo>
                  <a:cubicBezTo>
                    <a:pt x="528" y="326"/>
                    <a:pt x="537" y="320"/>
                    <a:pt x="548" y="316"/>
                  </a:cubicBezTo>
                  <a:cubicBezTo>
                    <a:pt x="411" y="301"/>
                    <a:pt x="305" y="186"/>
                    <a:pt x="305" y="45"/>
                  </a:cubicBezTo>
                  <a:cubicBezTo>
                    <a:pt x="305" y="42"/>
                    <a:pt x="305" y="39"/>
                    <a:pt x="305" y="36"/>
                  </a:cubicBezTo>
                  <a:cubicBezTo>
                    <a:pt x="241" y="36"/>
                    <a:pt x="241" y="36"/>
                    <a:pt x="241" y="36"/>
                  </a:cubicBezTo>
                  <a:cubicBezTo>
                    <a:pt x="241" y="127"/>
                    <a:pt x="241" y="127"/>
                    <a:pt x="241" y="127"/>
                  </a:cubicBezTo>
                  <a:cubicBezTo>
                    <a:pt x="203" y="129"/>
                    <a:pt x="203" y="129"/>
                    <a:pt x="203" y="129"/>
                  </a:cubicBezTo>
                  <a:cubicBezTo>
                    <a:pt x="2" y="36"/>
                    <a:pt x="2" y="36"/>
                    <a:pt x="2" y="36"/>
                  </a:cubicBezTo>
                  <a:cubicBezTo>
                    <a:pt x="2" y="0"/>
                    <a:pt x="2" y="0"/>
                    <a:pt x="2" y="0"/>
                  </a:cubicBezTo>
                  <a:cubicBezTo>
                    <a:pt x="1" y="15"/>
                    <a:pt x="0" y="30"/>
                    <a:pt x="0" y="45"/>
                  </a:cubicBezTo>
                  <a:cubicBezTo>
                    <a:pt x="0" y="357"/>
                    <a:pt x="247" y="610"/>
                    <a:pt x="556" y="621"/>
                  </a:cubicBezTo>
                  <a:cubicBezTo>
                    <a:pt x="542" y="618"/>
                    <a:pt x="530" y="611"/>
                    <a:pt x="521" y="601"/>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ea typeface="Calibri"/>
                <a:cs typeface="Calibri"/>
                <a:sym typeface="Calibri"/>
              </a:endParaRPr>
            </a:p>
          </p:txBody>
        </p:sp>
      </p:grpSp>
      <p:sp>
        <p:nvSpPr>
          <p:cNvPr id="37" name="Element1">
            <a:extLst>
              <a:ext uri="{FF2B5EF4-FFF2-40B4-BE49-F238E27FC236}">
                <a16:creationId xmlns:a16="http://schemas.microsoft.com/office/drawing/2014/main" id="{4B682474-1877-4352-8E50-AC6346EEF801}"/>
              </a:ext>
            </a:extLst>
          </p:cNvPr>
          <p:cNvSpPr/>
          <p:nvPr/>
        </p:nvSpPr>
        <p:spPr>
          <a:xfrm>
            <a:off x="6268785" y="1031770"/>
            <a:ext cx="2273455" cy="2557704"/>
          </a:xfrm>
          <a:custGeom>
            <a:avLst/>
            <a:gdLst/>
            <a:ahLst/>
            <a:cxnLst/>
            <a:rect l="l" t="t" r="r" b="b"/>
            <a:pathLst>
              <a:path w="537" h="599" extrusionOk="0">
                <a:moveTo>
                  <a:pt x="0" y="306"/>
                </a:moveTo>
                <a:cubicBezTo>
                  <a:pt x="0" y="306"/>
                  <a:pt x="0" y="306"/>
                  <a:pt x="0" y="306"/>
                </a:cubicBezTo>
                <a:cubicBezTo>
                  <a:pt x="119" y="323"/>
                  <a:pt x="213" y="417"/>
                  <a:pt x="230" y="536"/>
                </a:cubicBezTo>
                <a:cubicBezTo>
                  <a:pt x="230" y="497"/>
                  <a:pt x="230" y="497"/>
                  <a:pt x="230" y="497"/>
                </a:cubicBezTo>
                <a:cubicBezTo>
                  <a:pt x="271" y="497"/>
                  <a:pt x="271" y="497"/>
                  <a:pt x="271" y="497"/>
                </a:cubicBezTo>
                <a:cubicBezTo>
                  <a:pt x="377" y="572"/>
                  <a:pt x="377" y="572"/>
                  <a:pt x="377" y="572"/>
                </a:cubicBezTo>
                <a:cubicBezTo>
                  <a:pt x="391" y="581"/>
                  <a:pt x="404" y="588"/>
                  <a:pt x="415" y="592"/>
                </a:cubicBezTo>
                <a:cubicBezTo>
                  <a:pt x="426" y="597"/>
                  <a:pt x="437" y="599"/>
                  <a:pt x="447" y="599"/>
                </a:cubicBezTo>
                <a:cubicBezTo>
                  <a:pt x="461" y="599"/>
                  <a:pt x="471" y="597"/>
                  <a:pt x="479" y="593"/>
                </a:cubicBezTo>
                <a:cubicBezTo>
                  <a:pt x="487" y="589"/>
                  <a:pt x="491" y="583"/>
                  <a:pt x="491" y="575"/>
                </a:cubicBezTo>
                <a:cubicBezTo>
                  <a:pt x="491" y="566"/>
                  <a:pt x="486" y="559"/>
                  <a:pt x="477" y="554"/>
                </a:cubicBezTo>
                <a:cubicBezTo>
                  <a:pt x="468" y="549"/>
                  <a:pt x="455" y="546"/>
                  <a:pt x="439" y="546"/>
                </a:cubicBezTo>
                <a:cubicBezTo>
                  <a:pt x="439" y="493"/>
                  <a:pt x="439" y="493"/>
                  <a:pt x="439" y="493"/>
                </a:cubicBezTo>
                <a:cubicBezTo>
                  <a:pt x="458" y="493"/>
                  <a:pt x="475" y="496"/>
                  <a:pt x="490" y="503"/>
                </a:cubicBezTo>
                <a:cubicBezTo>
                  <a:pt x="506" y="510"/>
                  <a:pt x="518" y="520"/>
                  <a:pt x="527" y="533"/>
                </a:cubicBezTo>
                <a:cubicBezTo>
                  <a:pt x="531" y="539"/>
                  <a:pt x="534" y="546"/>
                  <a:pt x="537" y="554"/>
                </a:cubicBezTo>
                <a:cubicBezTo>
                  <a:pt x="526" y="259"/>
                  <a:pt x="293" y="20"/>
                  <a:pt x="0" y="0"/>
                </a:cubicBezTo>
                <a:lnTo>
                  <a:pt x="0" y="30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ea typeface="Calibri"/>
              <a:cs typeface="Calibri"/>
              <a:sym typeface="Calibri"/>
            </a:endParaRPr>
          </a:p>
        </p:txBody>
      </p:sp>
      <p:sp>
        <p:nvSpPr>
          <p:cNvPr id="38" name="Element1">
            <a:extLst>
              <a:ext uri="{FF2B5EF4-FFF2-40B4-BE49-F238E27FC236}">
                <a16:creationId xmlns:a16="http://schemas.microsoft.com/office/drawing/2014/main" id="{CF813847-8770-469B-993A-38D8A75E8ED3}"/>
              </a:ext>
            </a:extLst>
          </p:cNvPr>
          <p:cNvSpPr/>
          <p:nvPr/>
        </p:nvSpPr>
        <p:spPr>
          <a:xfrm>
            <a:off x="3677668" y="1028632"/>
            <a:ext cx="2586444" cy="2292519"/>
          </a:xfrm>
          <a:custGeom>
            <a:avLst/>
            <a:gdLst/>
            <a:ahLst/>
            <a:cxnLst/>
            <a:rect l="l" t="t" r="r" b="b"/>
            <a:pathLst>
              <a:path w="611" h="537" extrusionOk="0">
                <a:moveTo>
                  <a:pt x="188" y="513"/>
                </a:moveTo>
                <a:cubicBezTo>
                  <a:pt x="188" y="490"/>
                  <a:pt x="188" y="490"/>
                  <a:pt x="188" y="490"/>
                </a:cubicBezTo>
                <a:cubicBezTo>
                  <a:pt x="237" y="490"/>
                  <a:pt x="237" y="490"/>
                  <a:pt x="237" y="490"/>
                </a:cubicBezTo>
                <a:cubicBezTo>
                  <a:pt x="237" y="513"/>
                  <a:pt x="237" y="513"/>
                  <a:pt x="237" y="513"/>
                </a:cubicBezTo>
                <a:cubicBezTo>
                  <a:pt x="304" y="513"/>
                  <a:pt x="304" y="513"/>
                  <a:pt x="304" y="513"/>
                </a:cubicBezTo>
                <a:cubicBezTo>
                  <a:pt x="304" y="537"/>
                  <a:pt x="304" y="537"/>
                  <a:pt x="304" y="537"/>
                </a:cubicBezTo>
                <a:cubicBezTo>
                  <a:pt x="322" y="410"/>
                  <a:pt x="428" y="311"/>
                  <a:pt x="559" y="305"/>
                </a:cubicBezTo>
                <a:cubicBezTo>
                  <a:pt x="559" y="74"/>
                  <a:pt x="559" y="74"/>
                  <a:pt x="559" y="74"/>
                </a:cubicBezTo>
                <a:cubicBezTo>
                  <a:pt x="506" y="96"/>
                  <a:pt x="506" y="96"/>
                  <a:pt x="506" y="96"/>
                </a:cubicBezTo>
                <a:cubicBezTo>
                  <a:pt x="506" y="47"/>
                  <a:pt x="506" y="47"/>
                  <a:pt x="506" y="47"/>
                </a:cubicBezTo>
                <a:cubicBezTo>
                  <a:pt x="607" y="1"/>
                  <a:pt x="607" y="1"/>
                  <a:pt x="607" y="1"/>
                </a:cubicBezTo>
                <a:cubicBezTo>
                  <a:pt x="611" y="1"/>
                  <a:pt x="611" y="1"/>
                  <a:pt x="611" y="1"/>
                </a:cubicBezTo>
                <a:cubicBezTo>
                  <a:pt x="598" y="0"/>
                  <a:pt x="586" y="0"/>
                  <a:pt x="573" y="0"/>
                </a:cubicBezTo>
                <a:cubicBezTo>
                  <a:pt x="276" y="0"/>
                  <a:pt x="31" y="225"/>
                  <a:pt x="0" y="513"/>
                </a:cubicBezTo>
                <a:lnTo>
                  <a:pt x="188" y="513"/>
                </a:ln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ea typeface="Calibri"/>
              <a:cs typeface="Calibri"/>
              <a:sym typeface="Calibri"/>
            </a:endParaRPr>
          </a:p>
        </p:txBody>
      </p:sp>
    </p:spTree>
    <p:extLst>
      <p:ext uri="{BB962C8B-B14F-4D97-AF65-F5344CB8AC3E}">
        <p14:creationId xmlns:p14="http://schemas.microsoft.com/office/powerpoint/2010/main" val="394728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0-#ppt_w/2"/>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Implementation Timeline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25</a:t>
            </a:fld>
            <a:endParaRPr lang="en-US" dirty="0"/>
          </a:p>
        </p:txBody>
      </p:sp>
      <p:grpSp>
        <p:nvGrpSpPr>
          <p:cNvPr id="26" name="Group 25">
            <a:extLst>
              <a:ext uri="{FF2B5EF4-FFF2-40B4-BE49-F238E27FC236}">
                <a16:creationId xmlns:a16="http://schemas.microsoft.com/office/drawing/2014/main" id="{16CEADB5-5E61-439C-B49B-604E898DFAD5}"/>
              </a:ext>
            </a:extLst>
          </p:cNvPr>
          <p:cNvGrpSpPr/>
          <p:nvPr/>
        </p:nvGrpSpPr>
        <p:grpSpPr>
          <a:xfrm>
            <a:off x="439999" y="969996"/>
            <a:ext cx="4008159" cy="4900613"/>
            <a:chOff x="625644" y="1796716"/>
            <a:chExt cx="2646947" cy="3176336"/>
          </a:xfrm>
          <a:solidFill>
            <a:srgbClr val="0070C0"/>
          </a:solidFill>
        </p:grpSpPr>
        <p:sp>
          <p:nvSpPr>
            <p:cNvPr id="27" name="Freeform: Shape 2">
              <a:extLst>
                <a:ext uri="{FF2B5EF4-FFF2-40B4-BE49-F238E27FC236}">
                  <a16:creationId xmlns:a16="http://schemas.microsoft.com/office/drawing/2014/main" id="{87F064DD-20AE-447E-8207-2633AA8446BC}"/>
                </a:ext>
              </a:extLst>
            </p:cNvPr>
            <p:cNvSpPr/>
            <p:nvPr/>
          </p:nvSpPr>
          <p:spPr>
            <a:xfrm rot="10800000">
              <a:off x="625644" y="1796716"/>
              <a:ext cx="2646947" cy="3176336"/>
            </a:xfrm>
            <a:custGeom>
              <a:avLst/>
              <a:gdLst>
                <a:gd name="connsiteX0" fmla="*/ 1138989 w 2646947"/>
                <a:gd name="connsiteY0" fmla="*/ 0 h 3176336"/>
                <a:gd name="connsiteX1" fmla="*/ 2646947 w 2646947"/>
                <a:gd name="connsiteY1" fmla="*/ 1588168 h 3176336"/>
                <a:gd name="connsiteX2" fmla="*/ 1138989 w 2646947"/>
                <a:gd name="connsiteY2" fmla="*/ 3176336 h 3176336"/>
                <a:gd name="connsiteX3" fmla="*/ 72702 w 2646947"/>
                <a:gd name="connsiteY3" fmla="*/ 2711172 h 3176336"/>
                <a:gd name="connsiteX4" fmla="*/ 0 w 2646947"/>
                <a:gd name="connsiteY4" fmla="*/ 2626925 h 3176336"/>
                <a:gd name="connsiteX5" fmla="*/ 24624 w 2646947"/>
                <a:gd name="connsiteY5" fmla="*/ 2598390 h 3176336"/>
                <a:gd name="connsiteX6" fmla="*/ 368968 w 2646947"/>
                <a:gd name="connsiteY6" fmla="*/ 1588168 h 3176336"/>
                <a:gd name="connsiteX7" fmla="*/ 24624 w 2646947"/>
                <a:gd name="connsiteY7" fmla="*/ 577946 h 3176336"/>
                <a:gd name="connsiteX8" fmla="*/ 0 w 2646947"/>
                <a:gd name="connsiteY8" fmla="*/ 549411 h 3176336"/>
                <a:gd name="connsiteX9" fmla="*/ 72702 w 2646947"/>
                <a:gd name="connsiteY9" fmla="*/ 465164 h 3176336"/>
                <a:gd name="connsiteX10" fmla="*/ 1138989 w 2646947"/>
                <a:gd name="connsiteY10" fmla="*/ 0 h 317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6947" h="3176336">
                  <a:moveTo>
                    <a:pt x="1138989" y="0"/>
                  </a:moveTo>
                  <a:cubicBezTo>
                    <a:pt x="1971811" y="0"/>
                    <a:pt x="2646947" y="711047"/>
                    <a:pt x="2646947" y="1588168"/>
                  </a:cubicBezTo>
                  <a:cubicBezTo>
                    <a:pt x="2646947" y="2465289"/>
                    <a:pt x="1971811" y="3176336"/>
                    <a:pt x="1138989" y="3176336"/>
                  </a:cubicBezTo>
                  <a:cubicBezTo>
                    <a:pt x="722578" y="3176336"/>
                    <a:pt x="345589" y="2998574"/>
                    <a:pt x="72702" y="2711172"/>
                  </a:cubicBezTo>
                  <a:lnTo>
                    <a:pt x="0" y="2626925"/>
                  </a:lnTo>
                  <a:lnTo>
                    <a:pt x="24624" y="2598390"/>
                  </a:lnTo>
                  <a:cubicBezTo>
                    <a:pt x="239743" y="2323861"/>
                    <a:pt x="368968" y="1971909"/>
                    <a:pt x="368968" y="1588168"/>
                  </a:cubicBezTo>
                  <a:cubicBezTo>
                    <a:pt x="368968" y="1204428"/>
                    <a:pt x="239743" y="852475"/>
                    <a:pt x="24624" y="577946"/>
                  </a:cubicBezTo>
                  <a:lnTo>
                    <a:pt x="0" y="549411"/>
                  </a:lnTo>
                  <a:lnTo>
                    <a:pt x="72702" y="465164"/>
                  </a:lnTo>
                  <a:cubicBezTo>
                    <a:pt x="345589" y="177762"/>
                    <a:pt x="722578" y="0"/>
                    <a:pt x="1138989" y="0"/>
                  </a:cubicBezTo>
                  <a:close/>
                </a:path>
              </a:pathLst>
            </a:custGeom>
            <a:grpFill/>
            <a:ln>
              <a:noFill/>
            </a:ln>
            <a:effectLst>
              <a:outerShdw blurRad="1270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885F961-B86A-4287-904A-4D74A706CDEB}"/>
                </a:ext>
              </a:extLst>
            </p:cNvPr>
            <p:cNvSpPr/>
            <p:nvPr/>
          </p:nvSpPr>
          <p:spPr>
            <a:xfrm>
              <a:off x="690105" y="2995886"/>
              <a:ext cx="1916592" cy="777994"/>
            </a:xfrm>
            <a:prstGeom prst="rect">
              <a:avLst/>
            </a:prstGeom>
            <a:noFill/>
            <a:ln>
              <a:noFill/>
            </a:ln>
          </p:spPr>
          <p:txBody>
            <a:bodyPr wrap="square">
              <a:spAutoFit/>
            </a:bodyPr>
            <a:lstStyle/>
            <a:p>
              <a:pPr algn="ctr"/>
              <a:r>
                <a:rPr lang="en-US" sz="2400" dirty="0">
                  <a:solidFill>
                    <a:schemeClr val="bg1"/>
                  </a:solidFill>
                </a:rPr>
                <a:t>a</a:t>
              </a:r>
              <a:r>
                <a:rPr lang="en-US" sz="2400" dirty="0" smtClean="0">
                  <a:solidFill>
                    <a:schemeClr val="bg1"/>
                  </a:solidFill>
                </a:rPr>
                <a:t>n action plan based on gap analysis results</a:t>
              </a:r>
              <a:endParaRPr lang="en-US" sz="2400" dirty="0"/>
            </a:p>
          </p:txBody>
        </p:sp>
        <p:sp>
          <p:nvSpPr>
            <p:cNvPr id="29" name="Subtitle 2">
              <a:extLst>
                <a:ext uri="{FF2B5EF4-FFF2-40B4-BE49-F238E27FC236}">
                  <a16:creationId xmlns:a16="http://schemas.microsoft.com/office/drawing/2014/main" id="{6ABC261C-EDFB-4D5E-9656-BE59FD4ED2C1}"/>
                </a:ext>
              </a:extLst>
            </p:cNvPr>
            <p:cNvSpPr txBox="1">
              <a:spLocks/>
            </p:cNvSpPr>
            <p:nvPr/>
          </p:nvSpPr>
          <p:spPr>
            <a:xfrm>
              <a:off x="1398201" y="2131923"/>
              <a:ext cx="1773929" cy="334912"/>
            </a:xfrm>
            <a:prstGeom prst="rect">
              <a:avLst/>
            </a:prstGeom>
            <a:no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smtClean="0">
                  <a:solidFill>
                    <a:schemeClr val="bg1"/>
                  </a:solidFill>
                </a:rPr>
                <a:t>CREATE</a:t>
              </a:r>
              <a:endParaRPr lang="en-US" sz="3200" b="1" dirty="0">
                <a:solidFill>
                  <a:schemeClr val="bg1"/>
                </a:solidFill>
              </a:endParaRPr>
            </a:p>
          </p:txBody>
        </p:sp>
      </p:grpSp>
      <p:grpSp>
        <p:nvGrpSpPr>
          <p:cNvPr id="30" name="Group 29">
            <a:extLst>
              <a:ext uri="{FF2B5EF4-FFF2-40B4-BE49-F238E27FC236}">
                <a16:creationId xmlns:a16="http://schemas.microsoft.com/office/drawing/2014/main" id="{F0797506-2BC1-4E92-8ABD-E8F7A5FD75A9}"/>
              </a:ext>
            </a:extLst>
          </p:cNvPr>
          <p:cNvGrpSpPr/>
          <p:nvPr/>
        </p:nvGrpSpPr>
        <p:grpSpPr>
          <a:xfrm>
            <a:off x="3889845" y="969996"/>
            <a:ext cx="4008159" cy="4900613"/>
            <a:chOff x="3219117" y="1796716"/>
            <a:chExt cx="2646947" cy="3176336"/>
          </a:xfrm>
          <a:solidFill>
            <a:srgbClr val="00B0F0"/>
          </a:solidFill>
        </p:grpSpPr>
        <p:sp>
          <p:nvSpPr>
            <p:cNvPr id="31" name="Freeform: Shape 6">
              <a:extLst>
                <a:ext uri="{FF2B5EF4-FFF2-40B4-BE49-F238E27FC236}">
                  <a16:creationId xmlns:a16="http://schemas.microsoft.com/office/drawing/2014/main" id="{8C20AC04-326E-4A1A-97A7-675889067D40}"/>
                </a:ext>
              </a:extLst>
            </p:cNvPr>
            <p:cNvSpPr/>
            <p:nvPr/>
          </p:nvSpPr>
          <p:spPr>
            <a:xfrm rot="10800000">
              <a:off x="3219117" y="1796716"/>
              <a:ext cx="2646947" cy="3176336"/>
            </a:xfrm>
            <a:custGeom>
              <a:avLst/>
              <a:gdLst>
                <a:gd name="connsiteX0" fmla="*/ 1138989 w 2646947"/>
                <a:gd name="connsiteY0" fmla="*/ 0 h 3176336"/>
                <a:gd name="connsiteX1" fmla="*/ 2646947 w 2646947"/>
                <a:gd name="connsiteY1" fmla="*/ 1588168 h 3176336"/>
                <a:gd name="connsiteX2" fmla="*/ 1138989 w 2646947"/>
                <a:gd name="connsiteY2" fmla="*/ 3176336 h 3176336"/>
                <a:gd name="connsiteX3" fmla="*/ 72702 w 2646947"/>
                <a:gd name="connsiteY3" fmla="*/ 2711172 h 3176336"/>
                <a:gd name="connsiteX4" fmla="*/ 0 w 2646947"/>
                <a:gd name="connsiteY4" fmla="*/ 2626925 h 3176336"/>
                <a:gd name="connsiteX5" fmla="*/ 24624 w 2646947"/>
                <a:gd name="connsiteY5" fmla="*/ 2598390 h 3176336"/>
                <a:gd name="connsiteX6" fmla="*/ 368968 w 2646947"/>
                <a:gd name="connsiteY6" fmla="*/ 1588168 h 3176336"/>
                <a:gd name="connsiteX7" fmla="*/ 24624 w 2646947"/>
                <a:gd name="connsiteY7" fmla="*/ 577946 h 3176336"/>
                <a:gd name="connsiteX8" fmla="*/ 0 w 2646947"/>
                <a:gd name="connsiteY8" fmla="*/ 549411 h 3176336"/>
                <a:gd name="connsiteX9" fmla="*/ 72702 w 2646947"/>
                <a:gd name="connsiteY9" fmla="*/ 465164 h 3176336"/>
                <a:gd name="connsiteX10" fmla="*/ 1138989 w 2646947"/>
                <a:gd name="connsiteY10" fmla="*/ 0 h 317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6947" h="3176336">
                  <a:moveTo>
                    <a:pt x="1138989" y="0"/>
                  </a:moveTo>
                  <a:cubicBezTo>
                    <a:pt x="1971811" y="0"/>
                    <a:pt x="2646947" y="711047"/>
                    <a:pt x="2646947" y="1588168"/>
                  </a:cubicBezTo>
                  <a:cubicBezTo>
                    <a:pt x="2646947" y="2465289"/>
                    <a:pt x="1971811" y="3176336"/>
                    <a:pt x="1138989" y="3176336"/>
                  </a:cubicBezTo>
                  <a:cubicBezTo>
                    <a:pt x="722578" y="3176336"/>
                    <a:pt x="345589" y="2998574"/>
                    <a:pt x="72702" y="2711172"/>
                  </a:cubicBezTo>
                  <a:lnTo>
                    <a:pt x="0" y="2626925"/>
                  </a:lnTo>
                  <a:lnTo>
                    <a:pt x="24624" y="2598390"/>
                  </a:lnTo>
                  <a:cubicBezTo>
                    <a:pt x="239743" y="2323861"/>
                    <a:pt x="368968" y="1971909"/>
                    <a:pt x="368968" y="1588168"/>
                  </a:cubicBezTo>
                  <a:cubicBezTo>
                    <a:pt x="368968" y="1204428"/>
                    <a:pt x="239743" y="852475"/>
                    <a:pt x="24624" y="577946"/>
                  </a:cubicBezTo>
                  <a:lnTo>
                    <a:pt x="0" y="549411"/>
                  </a:lnTo>
                  <a:lnTo>
                    <a:pt x="72702" y="465164"/>
                  </a:lnTo>
                  <a:cubicBezTo>
                    <a:pt x="345589" y="177762"/>
                    <a:pt x="722578" y="0"/>
                    <a:pt x="1138989" y="0"/>
                  </a:cubicBezTo>
                  <a:close/>
                </a:path>
              </a:pathLst>
            </a:custGeom>
            <a:grpFill/>
            <a:ln>
              <a:noFill/>
            </a:ln>
            <a:effectLst>
              <a:outerShdw blurRad="1270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7D5E11B-3C02-4D0A-84C6-FA3703C3CA62}"/>
                </a:ext>
              </a:extLst>
            </p:cNvPr>
            <p:cNvSpPr/>
            <p:nvPr/>
          </p:nvSpPr>
          <p:spPr>
            <a:xfrm>
              <a:off x="3377334" y="2790079"/>
              <a:ext cx="2034130" cy="1496142"/>
            </a:xfrm>
            <a:prstGeom prst="rect">
              <a:avLst/>
            </a:prstGeom>
            <a:noFill/>
            <a:ln>
              <a:noFill/>
            </a:ln>
          </p:spPr>
          <p:txBody>
            <a:bodyPr wrap="square">
              <a:spAutoFit/>
            </a:bodyPr>
            <a:lstStyle/>
            <a:p>
              <a:pPr algn="ctr"/>
              <a:r>
                <a:rPr lang="en-US" sz="2400" dirty="0" smtClean="0">
                  <a:solidFill>
                    <a:schemeClr val="bg1"/>
                  </a:solidFill>
                </a:rPr>
                <a:t>SMS implementation as you would other projects, assigning timelines and responsible person(s)</a:t>
              </a:r>
              <a:endParaRPr lang="en-US" sz="2400" dirty="0"/>
            </a:p>
          </p:txBody>
        </p:sp>
        <p:sp>
          <p:nvSpPr>
            <p:cNvPr id="33" name="Subtitle 2">
              <a:extLst>
                <a:ext uri="{FF2B5EF4-FFF2-40B4-BE49-F238E27FC236}">
                  <a16:creationId xmlns:a16="http://schemas.microsoft.com/office/drawing/2014/main" id="{6815E949-4D8B-4D92-B770-53C9A2B68772}"/>
                </a:ext>
              </a:extLst>
            </p:cNvPr>
            <p:cNvSpPr txBox="1">
              <a:spLocks/>
            </p:cNvSpPr>
            <p:nvPr/>
          </p:nvSpPr>
          <p:spPr>
            <a:xfrm>
              <a:off x="4043227" y="2131922"/>
              <a:ext cx="1773929" cy="334912"/>
            </a:xfrm>
            <a:prstGeom prst="rect">
              <a:avLst/>
            </a:prstGeom>
            <a:no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smtClean="0">
                  <a:solidFill>
                    <a:schemeClr val="bg1"/>
                  </a:solidFill>
                </a:rPr>
                <a:t>MANAGE</a:t>
              </a:r>
              <a:endParaRPr lang="en-US" sz="3200" b="1" dirty="0">
                <a:solidFill>
                  <a:schemeClr val="bg1"/>
                </a:solidFill>
              </a:endParaRPr>
            </a:p>
          </p:txBody>
        </p:sp>
      </p:grpSp>
      <p:grpSp>
        <p:nvGrpSpPr>
          <p:cNvPr id="34" name="Group 33">
            <a:extLst>
              <a:ext uri="{FF2B5EF4-FFF2-40B4-BE49-F238E27FC236}">
                <a16:creationId xmlns:a16="http://schemas.microsoft.com/office/drawing/2014/main" id="{DBDA23E0-4678-4F38-8356-C90C2961740B}"/>
              </a:ext>
            </a:extLst>
          </p:cNvPr>
          <p:cNvGrpSpPr/>
          <p:nvPr/>
        </p:nvGrpSpPr>
        <p:grpSpPr>
          <a:xfrm>
            <a:off x="7364049" y="942975"/>
            <a:ext cx="4599343" cy="4900613"/>
            <a:chOff x="5812590" y="1881404"/>
            <a:chExt cx="2646947" cy="3176336"/>
          </a:xfrm>
          <a:solidFill>
            <a:srgbClr val="92D050"/>
          </a:solidFill>
        </p:grpSpPr>
        <p:sp>
          <p:nvSpPr>
            <p:cNvPr id="35" name="Freeform: Shape 10">
              <a:extLst>
                <a:ext uri="{FF2B5EF4-FFF2-40B4-BE49-F238E27FC236}">
                  <a16:creationId xmlns:a16="http://schemas.microsoft.com/office/drawing/2014/main" id="{F7D0C39D-347D-4476-9A13-EAF10FA8F36F}"/>
                </a:ext>
              </a:extLst>
            </p:cNvPr>
            <p:cNvSpPr/>
            <p:nvPr/>
          </p:nvSpPr>
          <p:spPr>
            <a:xfrm rot="10800000">
              <a:off x="5812590" y="1881404"/>
              <a:ext cx="2646947" cy="3176336"/>
            </a:xfrm>
            <a:prstGeom prst="ellipse">
              <a:avLst/>
            </a:prstGeom>
            <a:solidFill>
              <a:schemeClr val="accent3"/>
            </a:solidFill>
            <a:ln>
              <a:noFill/>
            </a:ln>
            <a:effectLst>
              <a:outerShdw blurRad="1270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ubtitle 2">
              <a:extLst>
                <a:ext uri="{FF2B5EF4-FFF2-40B4-BE49-F238E27FC236}">
                  <a16:creationId xmlns:a16="http://schemas.microsoft.com/office/drawing/2014/main" id="{C4E3A53B-20CF-404A-983D-0FA4FA2E1CFE}"/>
                </a:ext>
              </a:extLst>
            </p:cNvPr>
            <p:cNvSpPr txBox="1">
              <a:spLocks/>
            </p:cNvSpPr>
            <p:nvPr/>
          </p:nvSpPr>
          <p:spPr>
            <a:xfrm>
              <a:off x="6471540" y="2234123"/>
              <a:ext cx="1434351" cy="334912"/>
            </a:xfrm>
            <a:prstGeom prst="rect">
              <a:avLst/>
            </a:prstGeom>
            <a:no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smtClean="0"/>
                <a:t>EVALUATE </a:t>
              </a:r>
              <a:endParaRPr lang="en-US" sz="3200" b="1" dirty="0"/>
            </a:p>
          </p:txBody>
        </p:sp>
      </p:grpSp>
      <p:sp>
        <p:nvSpPr>
          <p:cNvPr id="20" name="Rectangle 19">
            <a:extLst>
              <a:ext uri="{FF2B5EF4-FFF2-40B4-BE49-F238E27FC236}">
                <a16:creationId xmlns:a16="http://schemas.microsoft.com/office/drawing/2014/main" id="{5885F961-B86A-4287-904A-4D74A706CDEB}"/>
              </a:ext>
            </a:extLst>
          </p:cNvPr>
          <p:cNvSpPr/>
          <p:nvPr/>
        </p:nvSpPr>
        <p:spPr>
          <a:xfrm>
            <a:off x="8006309" y="2548081"/>
            <a:ext cx="3341541" cy="1938992"/>
          </a:xfrm>
          <a:prstGeom prst="rect">
            <a:avLst/>
          </a:prstGeom>
          <a:noFill/>
          <a:ln>
            <a:noFill/>
          </a:ln>
        </p:spPr>
        <p:txBody>
          <a:bodyPr wrap="square">
            <a:spAutoFit/>
          </a:bodyPr>
          <a:lstStyle/>
          <a:p>
            <a:pPr algn="ctr"/>
            <a:r>
              <a:rPr lang="en-US" sz="2400" dirty="0"/>
              <a:t>p</a:t>
            </a:r>
            <a:r>
              <a:rPr lang="en-US" sz="2400" dirty="0" smtClean="0"/>
              <a:t>rogress regularly, making adjustments to implementation plans and timelines as needed</a:t>
            </a:r>
            <a:endParaRPr lang="en-US" sz="2400" dirty="0"/>
          </a:p>
        </p:txBody>
      </p:sp>
    </p:spTree>
    <p:extLst>
      <p:ext uri="{BB962C8B-B14F-4D97-AF65-F5344CB8AC3E}">
        <p14:creationId xmlns:p14="http://schemas.microsoft.com/office/powerpoint/2010/main" val="7113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1+#ppt_w/2"/>
                                          </p:val>
                                        </p:tav>
                                        <p:tav tm="100000">
                                          <p:val>
                                            <p:strVal val="#ppt_x"/>
                                          </p:val>
                                        </p:tav>
                                      </p:tavLst>
                                    </p:anim>
                                    <p:anim calcmode="lin" valueType="num">
                                      <p:cBhvr additive="base">
                                        <p:cTn id="8"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50" fill="hold"/>
                                        <p:tgtEl>
                                          <p:spTgt spid="20"/>
                                        </p:tgtEl>
                                        <p:attrNameLst>
                                          <p:attrName>ppt_x</p:attrName>
                                        </p:attrNameLst>
                                      </p:cBhvr>
                                      <p:tavLst>
                                        <p:tav tm="0">
                                          <p:val>
                                            <p:strVal val="1+#ppt_w/2"/>
                                          </p:val>
                                        </p:tav>
                                        <p:tav tm="100000">
                                          <p:val>
                                            <p:strVal val="#ppt_x"/>
                                          </p:val>
                                        </p:tav>
                                      </p:tavLst>
                                    </p:anim>
                                    <p:anim calcmode="lin" valueType="num">
                                      <p:cBhvr additive="base">
                                        <p:cTn id="20" dur="2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250" fill="hold"/>
                                        <p:tgtEl>
                                          <p:spTgt spid="34"/>
                                        </p:tgtEl>
                                        <p:attrNameLst>
                                          <p:attrName>ppt_x</p:attrName>
                                        </p:attrNameLst>
                                      </p:cBhvr>
                                      <p:tavLst>
                                        <p:tav tm="0">
                                          <p:val>
                                            <p:strVal val="1+#ppt_w/2"/>
                                          </p:val>
                                        </p:tav>
                                        <p:tav tm="100000">
                                          <p:val>
                                            <p:strVal val="#ppt_x"/>
                                          </p:val>
                                        </p:tav>
                                      </p:tavLst>
                                    </p:anim>
                                    <p:anim calcmode="lin" valueType="num">
                                      <p:cBhvr additive="base">
                                        <p:cTn id="24" dur="25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 </a:t>
            </a:r>
            <a:r>
              <a:rPr lang="en-US" dirty="0"/>
              <a:t>this presentation, you </a:t>
            </a:r>
            <a:r>
              <a:rPr lang="en-US" dirty="0" smtClean="0"/>
              <a:t>learned </a:t>
            </a:r>
            <a:r>
              <a:rPr lang="en-US" dirty="0"/>
              <a:t>to:</a:t>
            </a:r>
          </a:p>
          <a:p>
            <a:pPr lvl="1"/>
            <a:r>
              <a:rPr lang="en-US" sz="2800" dirty="0"/>
              <a:t>Define an SMS</a:t>
            </a:r>
          </a:p>
          <a:p>
            <a:pPr lvl="1"/>
            <a:r>
              <a:rPr lang="en-US" sz="2800" dirty="0"/>
              <a:t>Explain the DoD requirements for an SMS</a:t>
            </a:r>
          </a:p>
          <a:p>
            <a:pPr lvl="1"/>
            <a:r>
              <a:rPr lang="en-US" sz="2800" dirty="0"/>
              <a:t>Describe the benefits of transitioning to an SMS</a:t>
            </a:r>
          </a:p>
          <a:p>
            <a:pPr lvl="1"/>
            <a:r>
              <a:rPr lang="en-US" sz="2800" dirty="0"/>
              <a:t>Identify SMS options for your organization</a:t>
            </a:r>
          </a:p>
          <a:p>
            <a:pPr lvl="1"/>
            <a:r>
              <a:rPr lang="en-US" sz="2800" dirty="0"/>
              <a:t>Outline steps to select an SMS for your organization</a:t>
            </a:r>
          </a:p>
          <a:p>
            <a:pPr lvl="1"/>
            <a:r>
              <a:rPr lang="en-US" sz="2800" dirty="0"/>
              <a:t>Describe how to start implementing SMS criteria</a:t>
            </a:r>
          </a:p>
        </p:txBody>
      </p:sp>
      <p:sp>
        <p:nvSpPr>
          <p:cNvPr id="4" name="Slide Number Placeholder 3"/>
          <p:cNvSpPr>
            <a:spLocks noGrp="1"/>
          </p:cNvSpPr>
          <p:nvPr>
            <p:ph type="sldNum" sz="quarter" idx="4"/>
          </p:nvPr>
        </p:nvSpPr>
        <p:spPr/>
        <p:txBody>
          <a:bodyPr/>
          <a:lstStyle/>
          <a:p>
            <a:fld id="{EC6B01B9-2AD7-FF46-ADAD-E0B0ABE832D6}" type="slidenum">
              <a:rPr lang="en-US" smtClean="0"/>
              <a:pPr/>
              <a:t>26</a:t>
            </a:fld>
            <a:endParaRPr lang="en-US" dirty="0"/>
          </a:p>
        </p:txBody>
      </p:sp>
    </p:spTree>
    <p:extLst>
      <p:ext uri="{BB962C8B-B14F-4D97-AF65-F5344CB8AC3E}">
        <p14:creationId xmlns:p14="http://schemas.microsoft.com/office/powerpoint/2010/main" val="229354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6000" b="1" dirty="0" smtClean="0"/>
              <a:t>Backup Slides</a:t>
            </a:r>
            <a:endParaRPr lang="en-US" sz="6000" b="1"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27</a:t>
            </a:fld>
            <a:endParaRPr lang="en-US" dirty="0"/>
          </a:p>
        </p:txBody>
      </p:sp>
    </p:spTree>
    <p:extLst>
      <p:ext uri="{BB962C8B-B14F-4D97-AF65-F5344CB8AC3E}">
        <p14:creationId xmlns:p14="http://schemas.microsoft.com/office/powerpoint/2010/main" val="143085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VPP Assessment Criteria &amp; OSHA Challenge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28</a:t>
            </a:fld>
            <a:endParaRPr lang="en-US" dirty="0"/>
          </a:p>
        </p:txBody>
      </p:sp>
      <p:sp>
        <p:nvSpPr>
          <p:cNvPr id="5" name="Rounded Rectangle 4"/>
          <p:cNvSpPr/>
          <p:nvPr/>
        </p:nvSpPr>
        <p:spPr>
          <a:xfrm>
            <a:off x="240160" y="1088020"/>
            <a:ext cx="4178460" cy="4924522"/>
          </a:xfrm>
          <a:prstGeom prst="roundRect">
            <a:avLst/>
          </a:prstGeom>
          <a:gradFill>
            <a:gsLst>
              <a:gs pos="0">
                <a:schemeClr val="bg1">
                  <a:lumMod val="65000"/>
                </a:schemeClr>
              </a:gs>
              <a:gs pos="100000">
                <a:schemeClr val="bg1">
                  <a:lumMod val="8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spcAft>
                <a:spcPts val="600"/>
              </a:spcAft>
            </a:pPr>
            <a:r>
              <a:rPr lang="en-US" sz="2400" b="1" u="sng" dirty="0" smtClean="0">
                <a:solidFill>
                  <a:schemeClr val="tx1"/>
                </a:solidFill>
              </a:rPr>
              <a:t>OSHA VPP</a:t>
            </a:r>
          </a:p>
          <a:p>
            <a:pPr marL="342900" indent="-342900">
              <a:spcAft>
                <a:spcPts val="600"/>
              </a:spcAft>
              <a:buFont typeface="Wingdings" panose="05000000000000000000" pitchFamily="2" charset="2"/>
              <a:buChar char="q"/>
            </a:pPr>
            <a:r>
              <a:rPr lang="en-US" sz="2400" dirty="0" smtClean="0">
                <a:solidFill>
                  <a:schemeClr val="tx1"/>
                </a:solidFill>
              </a:rPr>
              <a:t>Requires formal union support</a:t>
            </a:r>
          </a:p>
          <a:p>
            <a:pPr marL="342900" indent="-342900">
              <a:spcAft>
                <a:spcPts val="600"/>
              </a:spcAft>
              <a:buFont typeface="Wingdings" panose="05000000000000000000" pitchFamily="2" charset="2"/>
              <a:buChar char="q"/>
            </a:pPr>
            <a:r>
              <a:rPr lang="en-US" sz="2400" dirty="0" smtClean="0">
                <a:solidFill>
                  <a:schemeClr val="tx1"/>
                </a:solidFill>
              </a:rPr>
              <a:t>Involves an application and on-site evaluation</a:t>
            </a:r>
          </a:p>
          <a:p>
            <a:pPr marL="342900" indent="-342900">
              <a:spcAft>
                <a:spcPts val="600"/>
              </a:spcAft>
              <a:buFont typeface="Wingdings" panose="05000000000000000000" pitchFamily="2" charset="2"/>
              <a:buChar char="q"/>
            </a:pPr>
            <a:r>
              <a:rPr lang="en-US" sz="2400" dirty="0" smtClean="0">
                <a:solidFill>
                  <a:schemeClr val="tx1"/>
                </a:solidFill>
              </a:rPr>
              <a:t>Requires a TCIR and DART rate below industry average</a:t>
            </a:r>
          </a:p>
          <a:p>
            <a:pPr marL="342900" indent="-342900">
              <a:spcAft>
                <a:spcPts val="600"/>
              </a:spcAft>
              <a:buFont typeface="Wingdings" panose="05000000000000000000" pitchFamily="2" charset="2"/>
              <a:buChar char="q"/>
            </a:pPr>
            <a:r>
              <a:rPr lang="en-US" sz="2400" dirty="0" smtClean="0">
                <a:solidFill>
                  <a:schemeClr val="tx1"/>
                </a:solidFill>
              </a:rPr>
              <a:t>Uses CSP 03-01-005</a:t>
            </a:r>
            <a:endParaRPr lang="en-US" sz="2000" dirty="0" smtClean="0">
              <a:solidFill>
                <a:schemeClr val="tx1"/>
              </a:solidFill>
            </a:endParaRPr>
          </a:p>
          <a:p>
            <a:pPr marL="342900" indent="-342900">
              <a:spcAft>
                <a:spcPts val="600"/>
              </a:spcAft>
              <a:buFont typeface="Wingdings" panose="05000000000000000000" pitchFamily="2" charset="2"/>
              <a:buChar char="q"/>
            </a:pPr>
            <a:r>
              <a:rPr lang="en-US" sz="2400" dirty="0">
                <a:solidFill>
                  <a:schemeClr val="tx1"/>
                </a:solidFill>
              </a:rPr>
              <a:t>Requires a re-approval every </a:t>
            </a:r>
            <a:r>
              <a:rPr lang="en-US" sz="2400" dirty="0" smtClean="0">
                <a:solidFill>
                  <a:schemeClr val="tx1"/>
                </a:solidFill>
              </a:rPr>
              <a:t>3–5 years</a:t>
            </a:r>
            <a:endParaRPr lang="en-US" sz="2400" dirty="0">
              <a:solidFill>
                <a:schemeClr val="tx1"/>
              </a:solidFill>
            </a:endParaRPr>
          </a:p>
        </p:txBody>
      </p:sp>
      <p:sp>
        <p:nvSpPr>
          <p:cNvPr id="8" name="Rounded Rectangle 7"/>
          <p:cNvSpPr/>
          <p:nvPr/>
        </p:nvSpPr>
        <p:spPr>
          <a:xfrm>
            <a:off x="4571020" y="1088020"/>
            <a:ext cx="4178460" cy="4924522"/>
          </a:xfrm>
          <a:prstGeom prst="roundRect">
            <a:avLst/>
          </a:prstGeom>
          <a:gradFill>
            <a:gsLst>
              <a:gs pos="0">
                <a:schemeClr val="bg1">
                  <a:lumMod val="65000"/>
                </a:schemeClr>
              </a:gs>
              <a:gs pos="100000">
                <a:schemeClr val="bg1">
                  <a:lumMod val="8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spcAft>
                <a:spcPts val="600"/>
              </a:spcAft>
            </a:pPr>
            <a:r>
              <a:rPr lang="en-US" sz="2400" b="1" u="sng" dirty="0" smtClean="0">
                <a:solidFill>
                  <a:schemeClr val="tx1"/>
                </a:solidFill>
              </a:rPr>
              <a:t>OSHA Challenge</a:t>
            </a:r>
          </a:p>
          <a:p>
            <a:pPr marL="342900" indent="-342900">
              <a:spcAft>
                <a:spcPts val="600"/>
              </a:spcAft>
              <a:buFont typeface="Wingdings" panose="05000000000000000000" pitchFamily="2" charset="2"/>
              <a:buChar char="q"/>
            </a:pPr>
            <a:r>
              <a:rPr lang="en-US" sz="2400" dirty="0" smtClean="0">
                <a:solidFill>
                  <a:schemeClr val="tx1"/>
                </a:solidFill>
              </a:rPr>
              <a:t>A 3-stage process</a:t>
            </a:r>
          </a:p>
          <a:p>
            <a:pPr marL="342900" indent="-342900">
              <a:spcAft>
                <a:spcPts val="600"/>
              </a:spcAft>
              <a:buFont typeface="Wingdings" panose="05000000000000000000" pitchFamily="2" charset="2"/>
              <a:buChar char="q"/>
            </a:pPr>
            <a:r>
              <a:rPr lang="en-US" sz="2400" dirty="0" smtClean="0">
                <a:solidFill>
                  <a:schemeClr val="tx1"/>
                </a:solidFill>
              </a:rPr>
              <a:t>Provides a roadmap to safety excellence</a:t>
            </a:r>
          </a:p>
          <a:p>
            <a:pPr marL="342900" indent="-342900">
              <a:spcAft>
                <a:spcPts val="600"/>
              </a:spcAft>
              <a:buFont typeface="Wingdings" panose="05000000000000000000" pitchFamily="2" charset="2"/>
              <a:buChar char="q"/>
            </a:pPr>
            <a:r>
              <a:rPr lang="en-US" sz="2400" dirty="0" smtClean="0">
                <a:solidFill>
                  <a:schemeClr val="tx1"/>
                </a:solidFill>
              </a:rPr>
              <a:t>Does not require formal union support</a:t>
            </a:r>
          </a:p>
          <a:p>
            <a:pPr marL="342900" indent="-342900">
              <a:spcAft>
                <a:spcPts val="600"/>
              </a:spcAft>
              <a:buFont typeface="Wingdings" panose="05000000000000000000" pitchFamily="2" charset="2"/>
              <a:buChar char="q"/>
            </a:pPr>
            <a:r>
              <a:rPr lang="en-US" sz="2400" dirty="0" smtClean="0">
                <a:solidFill>
                  <a:schemeClr val="tx1"/>
                </a:solidFill>
              </a:rPr>
              <a:t>Successful completion means eligible to apply for VPP STAR recognition</a:t>
            </a:r>
            <a:endParaRPr lang="en-US" sz="2400" dirty="0">
              <a:solidFill>
                <a:schemeClr val="tx1"/>
              </a:solidFill>
            </a:endParaRPr>
          </a:p>
        </p:txBody>
      </p:sp>
      <p:pic>
        <p:nvPicPr>
          <p:cNvPr id="9" name="Picture 8" descr="Voluntary Protection Program - Wikipedia"/>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3139" y1="30112" x2="53139" y2="30112"/>
                        <a14:foregroundMark x1="71300" y1="8922" x2="71300" y2="8922"/>
                        <a14:foregroundMark x1="82063" y1="64312" x2="82063" y2="64312"/>
                        <a14:foregroundMark x1="84753" y1="70260" x2="84753" y2="70260"/>
                      </a14:backgroundRemoval>
                    </a14:imgEffect>
                  </a14:imgLayer>
                </a14:imgProps>
              </a:ext>
              <a:ext uri="{28A0092B-C50C-407E-A947-70E740481C1C}">
                <a14:useLocalDpi xmlns:a14="http://schemas.microsoft.com/office/drawing/2010/main" val="0"/>
              </a:ext>
            </a:extLst>
          </a:blip>
          <a:stretch>
            <a:fillRect/>
          </a:stretch>
        </p:blipFill>
        <p:spPr>
          <a:xfrm>
            <a:off x="8234937" y="830466"/>
            <a:ext cx="3957063" cy="2386659"/>
          </a:xfrm>
          <a:prstGeom prst="rect">
            <a:avLst/>
          </a:prstGeom>
        </p:spPr>
      </p:pic>
      <p:sp>
        <p:nvSpPr>
          <p:cNvPr id="10" name="Rectangle 9"/>
          <p:cNvSpPr/>
          <p:nvPr/>
        </p:nvSpPr>
        <p:spPr>
          <a:xfrm>
            <a:off x="3720088" y="6375531"/>
            <a:ext cx="4751827" cy="250011"/>
          </a:xfrm>
          <a:prstGeom prst="rect">
            <a:avLst/>
          </a:prstGeom>
        </p:spPr>
        <p:txBody>
          <a:bodyPr wrap="square">
            <a:spAutoFit/>
          </a:bodyPr>
          <a:lstStyle/>
          <a:p>
            <a:pPr algn="ctr"/>
            <a:r>
              <a:rPr lang="en-US" sz="1000" dirty="0" smtClean="0">
                <a:solidFill>
                  <a:schemeClr val="bg1">
                    <a:lumMod val="50000"/>
                  </a:schemeClr>
                </a:solidFill>
              </a:rPr>
              <a:t>Images retrieved from Bing Images and OSHA</a:t>
            </a:r>
            <a:endParaRPr lang="en-US" sz="1000" dirty="0">
              <a:solidFill>
                <a:schemeClr val="bg1">
                  <a:lumMod val="50000"/>
                </a:schemeClr>
              </a:solidFill>
            </a:endParaRPr>
          </a:p>
        </p:txBody>
      </p:sp>
      <p:pic>
        <p:nvPicPr>
          <p:cNvPr id="1026" name="Picture 2" descr="OSHA Challenge | Occupational Safety and Health Administration"/>
          <p:cNvPicPr>
            <a:picLocks noChangeAspect="1" noChangeArrowheads="1"/>
          </p:cNvPicPr>
          <p:nvPr/>
        </p:nvPicPr>
        <p:blipFill rotWithShape="1">
          <a:blip r:embed="rId5">
            <a:extLst>
              <a:ext uri="{28A0092B-C50C-407E-A947-70E740481C1C}">
                <a14:useLocalDpi xmlns:a14="http://schemas.microsoft.com/office/drawing/2010/main" val="0"/>
              </a:ext>
            </a:extLst>
          </a:blip>
          <a:srcRect b="5827"/>
          <a:stretch/>
        </p:blipFill>
        <p:spPr bwMode="auto">
          <a:xfrm>
            <a:off x="8475677" y="3217126"/>
            <a:ext cx="3716324" cy="279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2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2"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right)">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505890C-F334-8A42-BC2B-5B804880AE12}"/>
              </a:ext>
            </a:extLst>
          </p:cNvPr>
          <p:cNvSpPr/>
          <p:nvPr/>
        </p:nvSpPr>
        <p:spPr>
          <a:xfrm>
            <a:off x="589730" y="3595849"/>
            <a:ext cx="5381772" cy="2090677"/>
          </a:xfrm>
          <a:prstGeom prst="roundRect">
            <a:avLst>
              <a:gd name="adj" fmla="val 5697"/>
            </a:avLst>
          </a:prstGeom>
          <a:solidFill>
            <a:srgbClr val="42BA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t" anchorCtr="0"/>
          <a:lstStyle/>
          <a:p>
            <a:pPr marL="914400" algn="ctr"/>
            <a:r>
              <a:rPr lang="en-US" sz="2800" dirty="0" smtClean="0">
                <a:solidFill>
                  <a:schemeClr val="tx1"/>
                </a:solidFill>
              </a:rPr>
              <a:t>Requires an annual </a:t>
            </a:r>
            <a:br>
              <a:rPr lang="en-US" sz="2800" dirty="0" smtClean="0">
                <a:solidFill>
                  <a:schemeClr val="tx1"/>
                </a:solidFill>
              </a:rPr>
            </a:br>
            <a:r>
              <a:rPr lang="en-US" sz="2800" dirty="0" smtClean="0">
                <a:solidFill>
                  <a:schemeClr val="tx1"/>
                </a:solidFill>
              </a:rPr>
              <a:t>management review</a:t>
            </a:r>
            <a:endParaRPr lang="en-US" sz="2800" dirty="0">
              <a:solidFill>
                <a:schemeClr val="tx1"/>
              </a:solidFill>
            </a:endParaRPr>
          </a:p>
        </p:txBody>
      </p:sp>
      <p:sp>
        <p:nvSpPr>
          <p:cNvPr id="2" name="Title 1"/>
          <p:cNvSpPr>
            <a:spLocks noGrp="1"/>
          </p:cNvSpPr>
          <p:nvPr>
            <p:ph type="title"/>
          </p:nvPr>
        </p:nvSpPr>
        <p:spPr/>
        <p:txBody>
          <a:bodyPr/>
          <a:lstStyle/>
          <a:p>
            <a:r>
              <a:rPr lang="en-US" dirty="0" smtClean="0"/>
              <a:t>ANSI/ASSP Z10.0</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29</a:t>
            </a:fld>
            <a:endParaRPr lang="en-US" dirty="0"/>
          </a:p>
        </p:txBody>
      </p:sp>
      <p:sp>
        <p:nvSpPr>
          <p:cNvPr id="11" name="Rounded Rectangle 10">
            <a:extLst>
              <a:ext uri="{FF2B5EF4-FFF2-40B4-BE49-F238E27FC236}">
                <a16:creationId xmlns:a16="http://schemas.microsoft.com/office/drawing/2014/main" id="{FA62E482-F70A-5A4B-B33D-905BB3E97E63}"/>
              </a:ext>
            </a:extLst>
          </p:cNvPr>
          <p:cNvSpPr/>
          <p:nvPr/>
        </p:nvSpPr>
        <p:spPr>
          <a:xfrm>
            <a:off x="6296198" y="1202314"/>
            <a:ext cx="5381772" cy="2090677"/>
          </a:xfrm>
          <a:prstGeom prst="roundRect">
            <a:avLst>
              <a:gd name="adj" fmla="val 5697"/>
            </a:avLst>
          </a:prstGeom>
          <a:solidFill>
            <a:srgbClr val="27CE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t" anchorCtr="0"/>
          <a:lstStyle/>
          <a:p>
            <a:pPr marL="914400" algn="ctr"/>
            <a:r>
              <a:rPr lang="en-US" sz="2800" dirty="0" smtClean="0">
                <a:solidFill>
                  <a:schemeClr val="tx1"/>
                </a:solidFill>
              </a:rPr>
              <a:t>Provides organizations flexibility in conformance</a:t>
            </a:r>
            <a:endParaRPr lang="en-US" sz="2800" dirty="0">
              <a:solidFill>
                <a:schemeClr val="tx1"/>
              </a:solidFill>
            </a:endParaRPr>
          </a:p>
        </p:txBody>
      </p:sp>
      <p:sp>
        <p:nvSpPr>
          <p:cNvPr id="12" name="Rounded Rectangle 11">
            <a:extLst>
              <a:ext uri="{FF2B5EF4-FFF2-40B4-BE49-F238E27FC236}">
                <a16:creationId xmlns:a16="http://schemas.microsoft.com/office/drawing/2014/main" id="{9ED44917-7F2E-6C43-ADBD-1EF885B4E080}"/>
              </a:ext>
            </a:extLst>
          </p:cNvPr>
          <p:cNvSpPr/>
          <p:nvPr/>
        </p:nvSpPr>
        <p:spPr>
          <a:xfrm>
            <a:off x="6240028" y="3595849"/>
            <a:ext cx="5381772" cy="2090677"/>
          </a:xfrm>
          <a:prstGeom prst="roundRect">
            <a:avLst>
              <a:gd name="adj" fmla="val 5697"/>
            </a:avLst>
          </a:prstGeom>
          <a:solidFill>
            <a:srgbClr val="62A3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t" anchorCtr="0"/>
          <a:lstStyle/>
          <a:p>
            <a:pPr marL="914400" algn="ctr"/>
            <a:r>
              <a:rPr lang="en-US" sz="2800" dirty="0" smtClean="0"/>
              <a:t>Provides an option of third-party accreditation </a:t>
            </a:r>
            <a:endParaRPr lang="en-US" sz="2800" dirty="0"/>
          </a:p>
        </p:txBody>
      </p:sp>
      <p:sp>
        <p:nvSpPr>
          <p:cNvPr id="13" name="Rounded Rectangle 12">
            <a:extLst>
              <a:ext uri="{FF2B5EF4-FFF2-40B4-BE49-F238E27FC236}">
                <a16:creationId xmlns:a16="http://schemas.microsoft.com/office/drawing/2014/main" id="{D300FE6B-99A6-F948-8463-7524F787E163}"/>
              </a:ext>
            </a:extLst>
          </p:cNvPr>
          <p:cNvSpPr/>
          <p:nvPr/>
        </p:nvSpPr>
        <p:spPr>
          <a:xfrm>
            <a:off x="546781" y="1202314"/>
            <a:ext cx="5381772" cy="2090677"/>
          </a:xfrm>
          <a:prstGeom prst="roundRect">
            <a:avLst>
              <a:gd name="adj" fmla="val 5697"/>
            </a:avLst>
          </a:prstGeom>
          <a:solidFill>
            <a:srgbClr val="2683C6"/>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t" anchorCtr="0"/>
          <a:lstStyle/>
          <a:p>
            <a:pPr marL="914400" algn="ctr"/>
            <a:r>
              <a:rPr lang="en-US" sz="2800" dirty="0" smtClean="0"/>
              <a:t>Serves as a national consensus standard</a:t>
            </a:r>
            <a:endParaRPr lang="en-US" sz="2800" dirty="0"/>
          </a:p>
        </p:txBody>
      </p:sp>
      <p:sp>
        <p:nvSpPr>
          <p:cNvPr id="15" name="Shape">
            <a:extLst>
              <a:ext uri="{FF2B5EF4-FFF2-40B4-BE49-F238E27FC236}">
                <a16:creationId xmlns:a16="http://schemas.microsoft.com/office/drawing/2014/main" id="{3AF83022-6D0C-1440-925F-2A1F276A8FA4}"/>
              </a:ext>
            </a:extLst>
          </p:cNvPr>
          <p:cNvSpPr/>
          <p:nvPr/>
        </p:nvSpPr>
        <p:spPr>
          <a:xfrm>
            <a:off x="6619153" y="4212895"/>
            <a:ext cx="615332" cy="856585"/>
          </a:xfrm>
          <a:custGeom>
            <a:avLst/>
            <a:gdLst/>
            <a:ahLst/>
            <a:cxnLst>
              <a:cxn ang="0">
                <a:pos x="wd2" y="hd2"/>
              </a:cxn>
              <a:cxn ang="5400000">
                <a:pos x="wd2" y="hd2"/>
              </a:cxn>
              <a:cxn ang="10800000">
                <a:pos x="wd2" y="hd2"/>
              </a:cxn>
              <a:cxn ang="16200000">
                <a:pos x="wd2" y="hd2"/>
              </a:cxn>
            </a:cxnLst>
            <a:rect l="0" t="0" r="r" b="b"/>
            <a:pathLst>
              <a:path w="21600" h="21600" extrusionOk="0">
                <a:moveTo>
                  <a:pt x="10743" y="0"/>
                </a:moveTo>
                <a:cubicBezTo>
                  <a:pt x="10407" y="0"/>
                  <a:pt x="10102" y="139"/>
                  <a:pt x="9953" y="355"/>
                </a:cubicBezTo>
                <a:lnTo>
                  <a:pt x="8336" y="2707"/>
                </a:lnTo>
                <a:lnTo>
                  <a:pt x="4710" y="3090"/>
                </a:lnTo>
                <a:cubicBezTo>
                  <a:pt x="4378" y="3124"/>
                  <a:pt x="4109" y="3291"/>
                  <a:pt x="4006" y="3520"/>
                </a:cubicBezTo>
                <a:cubicBezTo>
                  <a:pt x="3902" y="3750"/>
                  <a:pt x="3985" y="4001"/>
                  <a:pt x="4225" y="4170"/>
                </a:cubicBezTo>
                <a:cubicBezTo>
                  <a:pt x="4225" y="4170"/>
                  <a:pt x="6842" y="6002"/>
                  <a:pt x="6842" y="6002"/>
                </a:cubicBezTo>
                <a:lnTo>
                  <a:pt x="6223" y="8592"/>
                </a:lnTo>
                <a:cubicBezTo>
                  <a:pt x="6166" y="8830"/>
                  <a:pt x="6304" y="9066"/>
                  <a:pt x="6575" y="9207"/>
                </a:cubicBezTo>
                <a:cubicBezTo>
                  <a:pt x="6729" y="9287"/>
                  <a:pt x="6916" y="9330"/>
                  <a:pt x="7099" y="9330"/>
                </a:cubicBezTo>
                <a:cubicBezTo>
                  <a:pt x="7239" y="9330"/>
                  <a:pt x="7379" y="9304"/>
                  <a:pt x="7508" y="9255"/>
                </a:cubicBezTo>
                <a:lnTo>
                  <a:pt x="10743" y="8032"/>
                </a:lnTo>
                <a:lnTo>
                  <a:pt x="13978" y="9255"/>
                </a:lnTo>
                <a:cubicBezTo>
                  <a:pt x="14108" y="9304"/>
                  <a:pt x="14245" y="9330"/>
                  <a:pt x="14387" y="9330"/>
                </a:cubicBezTo>
                <a:cubicBezTo>
                  <a:pt x="14873" y="9330"/>
                  <a:pt x="15272" y="9044"/>
                  <a:pt x="15272" y="8695"/>
                </a:cubicBezTo>
                <a:cubicBezTo>
                  <a:pt x="15272" y="8646"/>
                  <a:pt x="15268" y="8603"/>
                  <a:pt x="15253" y="8558"/>
                </a:cubicBezTo>
                <a:lnTo>
                  <a:pt x="14644" y="6002"/>
                </a:lnTo>
                <a:lnTo>
                  <a:pt x="17261" y="4170"/>
                </a:lnTo>
                <a:cubicBezTo>
                  <a:pt x="17501" y="4001"/>
                  <a:pt x="17584" y="3750"/>
                  <a:pt x="17480" y="3520"/>
                </a:cubicBezTo>
                <a:cubicBezTo>
                  <a:pt x="17376" y="3291"/>
                  <a:pt x="17098" y="3124"/>
                  <a:pt x="16766" y="3090"/>
                </a:cubicBezTo>
                <a:lnTo>
                  <a:pt x="13150" y="2707"/>
                </a:lnTo>
                <a:lnTo>
                  <a:pt x="11533" y="355"/>
                </a:lnTo>
                <a:cubicBezTo>
                  <a:pt x="11384" y="139"/>
                  <a:pt x="11078" y="0"/>
                  <a:pt x="10743" y="0"/>
                </a:cubicBezTo>
                <a:close/>
                <a:moveTo>
                  <a:pt x="10534" y="11374"/>
                </a:moveTo>
                <a:cubicBezTo>
                  <a:pt x="8753" y="11374"/>
                  <a:pt x="7308" y="12412"/>
                  <a:pt x="7308" y="13691"/>
                </a:cubicBezTo>
                <a:cubicBezTo>
                  <a:pt x="7308" y="14971"/>
                  <a:pt x="8753" y="16015"/>
                  <a:pt x="10534" y="16015"/>
                </a:cubicBezTo>
                <a:cubicBezTo>
                  <a:pt x="12314" y="16015"/>
                  <a:pt x="13769" y="14971"/>
                  <a:pt x="13769" y="13691"/>
                </a:cubicBezTo>
                <a:cubicBezTo>
                  <a:pt x="13769" y="12412"/>
                  <a:pt x="12314" y="11374"/>
                  <a:pt x="10534" y="11374"/>
                </a:cubicBezTo>
                <a:close/>
                <a:moveTo>
                  <a:pt x="1247" y="12687"/>
                </a:moveTo>
                <a:cubicBezTo>
                  <a:pt x="915" y="12687"/>
                  <a:pt x="596" y="12778"/>
                  <a:pt x="362" y="12946"/>
                </a:cubicBezTo>
                <a:cubicBezTo>
                  <a:pt x="127" y="13115"/>
                  <a:pt x="0" y="13344"/>
                  <a:pt x="0" y="13582"/>
                </a:cubicBezTo>
                <a:cubicBezTo>
                  <a:pt x="0" y="13820"/>
                  <a:pt x="127" y="14043"/>
                  <a:pt x="362" y="14211"/>
                </a:cubicBezTo>
                <a:lnTo>
                  <a:pt x="7175" y="19105"/>
                </a:lnTo>
                <a:cubicBezTo>
                  <a:pt x="7340" y="19224"/>
                  <a:pt x="7432" y="19381"/>
                  <a:pt x="7432" y="19549"/>
                </a:cubicBezTo>
                <a:lnTo>
                  <a:pt x="7432" y="21600"/>
                </a:lnTo>
                <a:lnTo>
                  <a:pt x="14168" y="21600"/>
                </a:lnTo>
                <a:lnTo>
                  <a:pt x="14168" y="19549"/>
                </a:lnTo>
                <a:cubicBezTo>
                  <a:pt x="14168" y="19381"/>
                  <a:pt x="14260" y="19224"/>
                  <a:pt x="14425" y="19105"/>
                </a:cubicBezTo>
                <a:lnTo>
                  <a:pt x="21229" y="14211"/>
                </a:lnTo>
                <a:cubicBezTo>
                  <a:pt x="21464" y="14043"/>
                  <a:pt x="21600" y="13820"/>
                  <a:pt x="21600" y="13582"/>
                </a:cubicBezTo>
                <a:cubicBezTo>
                  <a:pt x="21600" y="13344"/>
                  <a:pt x="21464" y="13115"/>
                  <a:pt x="21229" y="12946"/>
                </a:cubicBezTo>
                <a:cubicBezTo>
                  <a:pt x="20994" y="12778"/>
                  <a:pt x="20685" y="12687"/>
                  <a:pt x="20353" y="12687"/>
                </a:cubicBezTo>
                <a:cubicBezTo>
                  <a:pt x="20022" y="12687"/>
                  <a:pt x="19713" y="12778"/>
                  <a:pt x="19478" y="12946"/>
                </a:cubicBezTo>
                <a:lnTo>
                  <a:pt x="13788" y="17034"/>
                </a:lnTo>
                <a:cubicBezTo>
                  <a:pt x="13622" y="17153"/>
                  <a:pt x="13394" y="17218"/>
                  <a:pt x="13160" y="17218"/>
                </a:cubicBezTo>
                <a:lnTo>
                  <a:pt x="8431" y="17218"/>
                </a:lnTo>
                <a:cubicBezTo>
                  <a:pt x="8197" y="17218"/>
                  <a:pt x="7977" y="17153"/>
                  <a:pt x="7812" y="17034"/>
                </a:cubicBezTo>
                <a:lnTo>
                  <a:pt x="2122" y="12946"/>
                </a:lnTo>
                <a:cubicBezTo>
                  <a:pt x="1887" y="12778"/>
                  <a:pt x="1578" y="12687"/>
                  <a:pt x="1247" y="12687"/>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6" name="Shape">
            <a:extLst>
              <a:ext uri="{FF2B5EF4-FFF2-40B4-BE49-F238E27FC236}">
                <a16:creationId xmlns:a16="http://schemas.microsoft.com/office/drawing/2014/main" id="{D2802D26-873A-F042-8E16-B269C71FA8FF}"/>
              </a:ext>
            </a:extLst>
          </p:cNvPr>
          <p:cNvSpPr/>
          <p:nvPr/>
        </p:nvSpPr>
        <p:spPr>
          <a:xfrm>
            <a:off x="1125180" y="4287513"/>
            <a:ext cx="608926" cy="707348"/>
          </a:xfrm>
          <a:custGeom>
            <a:avLst/>
            <a:gdLst/>
            <a:ahLst/>
            <a:cxnLst>
              <a:cxn ang="0">
                <a:pos x="wd2" y="hd2"/>
              </a:cxn>
              <a:cxn ang="5400000">
                <a:pos x="wd2" y="hd2"/>
              </a:cxn>
              <a:cxn ang="10800000">
                <a:pos x="wd2" y="hd2"/>
              </a:cxn>
              <a:cxn ang="16200000">
                <a:pos x="wd2" y="hd2"/>
              </a:cxn>
            </a:cxnLst>
            <a:rect l="0" t="0" r="r" b="b"/>
            <a:pathLst>
              <a:path w="21600" h="21600" extrusionOk="0">
                <a:moveTo>
                  <a:pt x="9822" y="0"/>
                </a:moveTo>
                <a:cubicBezTo>
                  <a:pt x="6846" y="0"/>
                  <a:pt x="4462" y="2078"/>
                  <a:pt x="4462" y="4644"/>
                </a:cubicBezTo>
                <a:lnTo>
                  <a:pt x="4462" y="7422"/>
                </a:lnTo>
                <a:cubicBezTo>
                  <a:pt x="4462" y="9172"/>
                  <a:pt x="5440" y="10822"/>
                  <a:pt x="7052" y="11847"/>
                </a:cubicBezTo>
                <a:lnTo>
                  <a:pt x="5699" y="12894"/>
                </a:lnTo>
                <a:cubicBezTo>
                  <a:pt x="3075" y="12980"/>
                  <a:pt x="0" y="14795"/>
                  <a:pt x="0" y="17120"/>
                </a:cubicBezTo>
                <a:lnTo>
                  <a:pt x="0" y="21172"/>
                </a:lnTo>
                <a:cubicBezTo>
                  <a:pt x="0" y="21405"/>
                  <a:pt x="216" y="21600"/>
                  <a:pt x="486" y="21600"/>
                </a:cubicBezTo>
                <a:lnTo>
                  <a:pt x="21114" y="21600"/>
                </a:lnTo>
                <a:cubicBezTo>
                  <a:pt x="21384" y="21600"/>
                  <a:pt x="21600" y="21405"/>
                  <a:pt x="21600" y="21172"/>
                </a:cubicBezTo>
                <a:cubicBezTo>
                  <a:pt x="21600" y="21172"/>
                  <a:pt x="21600" y="17120"/>
                  <a:pt x="21600" y="17120"/>
                </a:cubicBezTo>
                <a:cubicBezTo>
                  <a:pt x="21600" y="14800"/>
                  <a:pt x="18530" y="12981"/>
                  <a:pt x="15901" y="12894"/>
                </a:cubicBezTo>
                <a:lnTo>
                  <a:pt x="14569" y="11856"/>
                </a:lnTo>
                <a:cubicBezTo>
                  <a:pt x="16203" y="10830"/>
                  <a:pt x="17191" y="9175"/>
                  <a:pt x="17191" y="7422"/>
                </a:cubicBezTo>
                <a:lnTo>
                  <a:pt x="17191" y="4644"/>
                </a:lnTo>
                <a:cubicBezTo>
                  <a:pt x="17191" y="2086"/>
                  <a:pt x="14769" y="0"/>
                  <a:pt x="11789" y="0"/>
                </a:cubicBezTo>
                <a:lnTo>
                  <a:pt x="9822" y="0"/>
                </a:lnTo>
                <a:close/>
                <a:moveTo>
                  <a:pt x="9822" y="847"/>
                </a:moveTo>
                <a:lnTo>
                  <a:pt x="11789" y="847"/>
                </a:lnTo>
                <a:cubicBezTo>
                  <a:pt x="14229" y="847"/>
                  <a:pt x="16208" y="2551"/>
                  <a:pt x="16208" y="4644"/>
                </a:cubicBezTo>
                <a:lnTo>
                  <a:pt x="16208" y="4990"/>
                </a:lnTo>
                <a:lnTo>
                  <a:pt x="15288" y="3852"/>
                </a:lnTo>
                <a:cubicBezTo>
                  <a:pt x="15205" y="3749"/>
                  <a:pt x="15074" y="3680"/>
                  <a:pt x="14929" y="3670"/>
                </a:cubicBezTo>
                <a:cubicBezTo>
                  <a:pt x="14783" y="3659"/>
                  <a:pt x="14640" y="3707"/>
                  <a:pt x="14537" y="3797"/>
                </a:cubicBezTo>
                <a:cubicBezTo>
                  <a:pt x="13542" y="4674"/>
                  <a:pt x="12394" y="5063"/>
                  <a:pt x="10805" y="5063"/>
                </a:cubicBezTo>
                <a:cubicBezTo>
                  <a:pt x="9216" y="5063"/>
                  <a:pt x="8059" y="4674"/>
                  <a:pt x="7063" y="3797"/>
                </a:cubicBezTo>
                <a:cubicBezTo>
                  <a:pt x="6960" y="3707"/>
                  <a:pt x="6817" y="3659"/>
                  <a:pt x="6671" y="3670"/>
                </a:cubicBezTo>
                <a:cubicBezTo>
                  <a:pt x="6525" y="3681"/>
                  <a:pt x="6394" y="3748"/>
                  <a:pt x="6312" y="3852"/>
                </a:cubicBezTo>
                <a:lnTo>
                  <a:pt x="5434" y="4954"/>
                </a:lnTo>
                <a:lnTo>
                  <a:pt x="5434" y="4644"/>
                </a:lnTo>
                <a:cubicBezTo>
                  <a:pt x="5434" y="2551"/>
                  <a:pt x="7401" y="847"/>
                  <a:pt x="9822" y="847"/>
                </a:cubicBezTo>
                <a:close/>
                <a:moveTo>
                  <a:pt x="14812" y="4726"/>
                </a:moveTo>
                <a:lnTo>
                  <a:pt x="16208" y="6465"/>
                </a:lnTo>
                <a:lnTo>
                  <a:pt x="16208" y="7422"/>
                </a:lnTo>
                <a:cubicBezTo>
                  <a:pt x="16208" y="9948"/>
                  <a:pt x="13813" y="12066"/>
                  <a:pt x="10805" y="12066"/>
                </a:cubicBezTo>
                <a:cubicBezTo>
                  <a:pt x="7808" y="12066"/>
                  <a:pt x="5434" y="9954"/>
                  <a:pt x="5434" y="7422"/>
                </a:cubicBezTo>
                <a:lnTo>
                  <a:pt x="5434" y="6447"/>
                </a:lnTo>
                <a:lnTo>
                  <a:pt x="6798" y="4735"/>
                </a:lnTo>
                <a:cubicBezTo>
                  <a:pt x="7888" y="5534"/>
                  <a:pt x="9178" y="5910"/>
                  <a:pt x="10805" y="5910"/>
                </a:cubicBezTo>
                <a:cubicBezTo>
                  <a:pt x="12434" y="5910"/>
                  <a:pt x="13722" y="5526"/>
                  <a:pt x="14812" y="4726"/>
                </a:cubicBezTo>
                <a:close/>
                <a:moveTo>
                  <a:pt x="8268" y="6994"/>
                </a:moveTo>
                <a:cubicBezTo>
                  <a:pt x="7997" y="6994"/>
                  <a:pt x="7781" y="7179"/>
                  <a:pt x="7781" y="7412"/>
                </a:cubicBezTo>
                <a:cubicBezTo>
                  <a:pt x="7781" y="7645"/>
                  <a:pt x="7997" y="7840"/>
                  <a:pt x="8268" y="7840"/>
                </a:cubicBezTo>
                <a:cubicBezTo>
                  <a:pt x="8538" y="7840"/>
                  <a:pt x="8765" y="7645"/>
                  <a:pt x="8765" y="7412"/>
                </a:cubicBezTo>
                <a:cubicBezTo>
                  <a:pt x="8765" y="7179"/>
                  <a:pt x="8538" y="6994"/>
                  <a:pt x="8268" y="6994"/>
                </a:cubicBezTo>
                <a:close/>
                <a:moveTo>
                  <a:pt x="13004" y="6994"/>
                </a:moveTo>
                <a:cubicBezTo>
                  <a:pt x="12733" y="6994"/>
                  <a:pt x="12518" y="7179"/>
                  <a:pt x="12518" y="7412"/>
                </a:cubicBezTo>
                <a:cubicBezTo>
                  <a:pt x="12518" y="7645"/>
                  <a:pt x="12733" y="7840"/>
                  <a:pt x="13004" y="7840"/>
                </a:cubicBezTo>
                <a:cubicBezTo>
                  <a:pt x="13274" y="7840"/>
                  <a:pt x="13501" y="7645"/>
                  <a:pt x="13501" y="7412"/>
                </a:cubicBezTo>
                <a:cubicBezTo>
                  <a:pt x="13501" y="7179"/>
                  <a:pt x="13274" y="6994"/>
                  <a:pt x="13004" y="6994"/>
                </a:cubicBezTo>
                <a:close/>
                <a:moveTo>
                  <a:pt x="9463" y="9935"/>
                </a:moveTo>
                <a:cubicBezTo>
                  <a:pt x="9345" y="9971"/>
                  <a:pt x="9235" y="10048"/>
                  <a:pt x="9177" y="10153"/>
                </a:cubicBezTo>
                <a:cubicBezTo>
                  <a:pt x="9062" y="10364"/>
                  <a:pt x="9175" y="10610"/>
                  <a:pt x="9420" y="10709"/>
                </a:cubicBezTo>
                <a:cubicBezTo>
                  <a:pt x="9831" y="10876"/>
                  <a:pt x="10263" y="10964"/>
                  <a:pt x="10721" y="10964"/>
                </a:cubicBezTo>
                <a:cubicBezTo>
                  <a:pt x="11168" y="10964"/>
                  <a:pt x="11606" y="10879"/>
                  <a:pt x="12011" y="10718"/>
                </a:cubicBezTo>
                <a:cubicBezTo>
                  <a:pt x="12257" y="10621"/>
                  <a:pt x="12367" y="10374"/>
                  <a:pt x="12254" y="10163"/>
                </a:cubicBezTo>
                <a:cubicBezTo>
                  <a:pt x="12141" y="9951"/>
                  <a:pt x="11844" y="9856"/>
                  <a:pt x="11598" y="9953"/>
                </a:cubicBezTo>
                <a:cubicBezTo>
                  <a:pt x="11323" y="10062"/>
                  <a:pt x="11026" y="10117"/>
                  <a:pt x="10721" y="10117"/>
                </a:cubicBezTo>
                <a:cubicBezTo>
                  <a:pt x="10409" y="10117"/>
                  <a:pt x="10112" y="10058"/>
                  <a:pt x="9833" y="9944"/>
                </a:cubicBezTo>
                <a:cubicBezTo>
                  <a:pt x="9710" y="9894"/>
                  <a:pt x="9581" y="9898"/>
                  <a:pt x="9463" y="9935"/>
                </a:cubicBezTo>
                <a:close/>
                <a:moveTo>
                  <a:pt x="7750" y="12439"/>
                </a:moveTo>
                <a:lnTo>
                  <a:pt x="10097" y="15681"/>
                </a:lnTo>
                <a:lnTo>
                  <a:pt x="8099" y="16546"/>
                </a:lnTo>
                <a:lnTo>
                  <a:pt x="6481" y="13423"/>
                </a:lnTo>
                <a:cubicBezTo>
                  <a:pt x="6481" y="13423"/>
                  <a:pt x="7750" y="12439"/>
                  <a:pt x="7750" y="12439"/>
                </a:cubicBezTo>
                <a:close/>
                <a:moveTo>
                  <a:pt x="13850" y="12439"/>
                </a:moveTo>
                <a:lnTo>
                  <a:pt x="15119" y="13423"/>
                </a:lnTo>
                <a:lnTo>
                  <a:pt x="13512" y="16546"/>
                </a:lnTo>
                <a:cubicBezTo>
                  <a:pt x="13512" y="16546"/>
                  <a:pt x="11503" y="15681"/>
                  <a:pt x="11503" y="15681"/>
                </a:cubicBezTo>
                <a:lnTo>
                  <a:pt x="13850" y="12439"/>
                </a:lnTo>
                <a:close/>
                <a:moveTo>
                  <a:pt x="9103" y="12703"/>
                </a:moveTo>
                <a:cubicBezTo>
                  <a:pt x="9656" y="12836"/>
                  <a:pt x="10225" y="12904"/>
                  <a:pt x="10805" y="12904"/>
                </a:cubicBezTo>
                <a:cubicBezTo>
                  <a:pt x="11380" y="12904"/>
                  <a:pt x="11947" y="12843"/>
                  <a:pt x="12497" y="12712"/>
                </a:cubicBezTo>
                <a:cubicBezTo>
                  <a:pt x="12497" y="12712"/>
                  <a:pt x="10805" y="15053"/>
                  <a:pt x="10805" y="15053"/>
                </a:cubicBezTo>
                <a:lnTo>
                  <a:pt x="9103" y="12703"/>
                </a:lnTo>
                <a:close/>
                <a:moveTo>
                  <a:pt x="5572" y="13741"/>
                </a:moveTo>
                <a:lnTo>
                  <a:pt x="7411" y="17293"/>
                </a:lnTo>
                <a:cubicBezTo>
                  <a:pt x="7466" y="17398"/>
                  <a:pt x="7561" y="17473"/>
                  <a:pt x="7686" y="17511"/>
                </a:cubicBezTo>
                <a:cubicBezTo>
                  <a:pt x="7812" y="17550"/>
                  <a:pt x="7958" y="17545"/>
                  <a:pt x="8078" y="17493"/>
                </a:cubicBezTo>
                <a:lnTo>
                  <a:pt x="8426" y="17347"/>
                </a:lnTo>
                <a:lnTo>
                  <a:pt x="8818" y="18413"/>
                </a:lnTo>
                <a:lnTo>
                  <a:pt x="8183" y="20753"/>
                </a:lnTo>
                <a:lnTo>
                  <a:pt x="983" y="20753"/>
                </a:lnTo>
                <a:cubicBezTo>
                  <a:pt x="983" y="20753"/>
                  <a:pt x="983" y="17120"/>
                  <a:pt x="983" y="17120"/>
                </a:cubicBezTo>
                <a:cubicBezTo>
                  <a:pt x="983" y="15382"/>
                  <a:pt x="3429" y="13878"/>
                  <a:pt x="5572" y="13741"/>
                </a:cubicBezTo>
                <a:close/>
                <a:moveTo>
                  <a:pt x="16028" y="13741"/>
                </a:moveTo>
                <a:cubicBezTo>
                  <a:pt x="18171" y="13878"/>
                  <a:pt x="20627" y="15382"/>
                  <a:pt x="20627" y="17120"/>
                </a:cubicBezTo>
                <a:cubicBezTo>
                  <a:pt x="20627" y="17120"/>
                  <a:pt x="20627" y="20753"/>
                  <a:pt x="20627" y="20753"/>
                </a:cubicBezTo>
                <a:lnTo>
                  <a:pt x="13406" y="20753"/>
                </a:lnTo>
                <a:lnTo>
                  <a:pt x="12782" y="18413"/>
                </a:lnTo>
                <a:lnTo>
                  <a:pt x="13205" y="17356"/>
                </a:lnTo>
                <a:lnTo>
                  <a:pt x="13533" y="17493"/>
                </a:lnTo>
                <a:cubicBezTo>
                  <a:pt x="13654" y="17545"/>
                  <a:pt x="13789" y="17550"/>
                  <a:pt x="13914" y="17511"/>
                </a:cubicBezTo>
                <a:cubicBezTo>
                  <a:pt x="14040" y="17473"/>
                  <a:pt x="14144" y="17398"/>
                  <a:pt x="14199" y="17293"/>
                </a:cubicBezTo>
                <a:lnTo>
                  <a:pt x="16028" y="13741"/>
                </a:lnTo>
                <a:close/>
                <a:moveTo>
                  <a:pt x="10805" y="16318"/>
                </a:moveTo>
                <a:lnTo>
                  <a:pt x="12328" y="16974"/>
                </a:lnTo>
                <a:cubicBezTo>
                  <a:pt x="12328" y="16974"/>
                  <a:pt x="11926" y="17967"/>
                  <a:pt x="11926" y="17967"/>
                </a:cubicBezTo>
                <a:lnTo>
                  <a:pt x="9685" y="17967"/>
                </a:lnTo>
                <a:lnTo>
                  <a:pt x="9315" y="16965"/>
                </a:lnTo>
                <a:lnTo>
                  <a:pt x="10805" y="16318"/>
                </a:lnTo>
                <a:close/>
                <a:moveTo>
                  <a:pt x="9716" y="18813"/>
                </a:moveTo>
                <a:lnTo>
                  <a:pt x="11884" y="18813"/>
                </a:lnTo>
                <a:lnTo>
                  <a:pt x="12402" y="20753"/>
                </a:lnTo>
                <a:lnTo>
                  <a:pt x="9188" y="20753"/>
                </a:lnTo>
                <a:cubicBezTo>
                  <a:pt x="9188" y="20753"/>
                  <a:pt x="9716" y="18813"/>
                  <a:pt x="9716" y="18813"/>
                </a:cubicBezTo>
                <a:close/>
                <a:moveTo>
                  <a:pt x="15034" y="18941"/>
                </a:moveTo>
                <a:cubicBezTo>
                  <a:pt x="14764" y="18941"/>
                  <a:pt x="14548" y="19127"/>
                  <a:pt x="14548" y="19360"/>
                </a:cubicBezTo>
                <a:cubicBezTo>
                  <a:pt x="14548" y="19593"/>
                  <a:pt x="14764" y="19788"/>
                  <a:pt x="15034" y="19788"/>
                </a:cubicBezTo>
                <a:lnTo>
                  <a:pt x="17001" y="19788"/>
                </a:lnTo>
                <a:cubicBezTo>
                  <a:pt x="17271" y="19788"/>
                  <a:pt x="17487" y="19593"/>
                  <a:pt x="17487" y="19360"/>
                </a:cubicBezTo>
                <a:cubicBezTo>
                  <a:pt x="17487" y="19127"/>
                  <a:pt x="17271" y="18941"/>
                  <a:pt x="17001" y="18941"/>
                </a:cubicBezTo>
                <a:lnTo>
                  <a:pt x="15034" y="18941"/>
                </a:lnTo>
                <a:close/>
                <a:moveTo>
                  <a:pt x="19094" y="18941"/>
                </a:moveTo>
                <a:cubicBezTo>
                  <a:pt x="18824" y="18941"/>
                  <a:pt x="18608" y="19127"/>
                  <a:pt x="18608" y="19360"/>
                </a:cubicBezTo>
                <a:cubicBezTo>
                  <a:pt x="18608" y="19593"/>
                  <a:pt x="18824" y="19788"/>
                  <a:pt x="19094" y="19788"/>
                </a:cubicBezTo>
                <a:cubicBezTo>
                  <a:pt x="19365" y="19788"/>
                  <a:pt x="19591" y="19593"/>
                  <a:pt x="19591" y="19360"/>
                </a:cubicBezTo>
                <a:cubicBezTo>
                  <a:pt x="19591" y="19127"/>
                  <a:pt x="19365" y="18941"/>
                  <a:pt x="19094" y="18941"/>
                </a:cubicBezTo>
                <a:close/>
              </a:path>
            </a:pathLst>
          </a:custGeom>
          <a:solidFill>
            <a:schemeClr val="tx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7" name="Shape">
            <a:extLst>
              <a:ext uri="{FF2B5EF4-FFF2-40B4-BE49-F238E27FC236}">
                <a16:creationId xmlns:a16="http://schemas.microsoft.com/office/drawing/2014/main" id="{3A9345E9-12A5-6147-B766-FE7EC05D83BF}"/>
              </a:ext>
            </a:extLst>
          </p:cNvPr>
          <p:cNvSpPr/>
          <p:nvPr/>
        </p:nvSpPr>
        <p:spPr>
          <a:xfrm>
            <a:off x="1001824" y="1853303"/>
            <a:ext cx="855638" cy="788699"/>
          </a:xfrm>
          <a:custGeom>
            <a:avLst/>
            <a:gdLst/>
            <a:ahLst/>
            <a:cxnLst>
              <a:cxn ang="0">
                <a:pos x="wd2" y="hd2"/>
              </a:cxn>
              <a:cxn ang="5400000">
                <a:pos x="wd2" y="hd2"/>
              </a:cxn>
              <a:cxn ang="10800000">
                <a:pos x="wd2" y="hd2"/>
              </a:cxn>
              <a:cxn ang="16200000">
                <a:pos x="wd2" y="hd2"/>
              </a:cxn>
            </a:cxnLst>
            <a:rect l="0" t="0" r="r" b="b"/>
            <a:pathLst>
              <a:path w="21567" h="21600" extrusionOk="0">
                <a:moveTo>
                  <a:pt x="9185" y="0"/>
                </a:moveTo>
                <a:cubicBezTo>
                  <a:pt x="6732" y="0"/>
                  <a:pt x="4426" y="1041"/>
                  <a:pt x="2692" y="2925"/>
                </a:cubicBezTo>
                <a:cubicBezTo>
                  <a:pt x="957" y="4810"/>
                  <a:pt x="0" y="7314"/>
                  <a:pt x="0" y="9980"/>
                </a:cubicBezTo>
                <a:cubicBezTo>
                  <a:pt x="0" y="12645"/>
                  <a:pt x="957" y="15150"/>
                  <a:pt x="2692" y="17035"/>
                </a:cubicBezTo>
                <a:cubicBezTo>
                  <a:pt x="3207" y="17595"/>
                  <a:pt x="3768" y="18082"/>
                  <a:pt x="4374" y="18487"/>
                </a:cubicBezTo>
                <a:lnTo>
                  <a:pt x="3110" y="20918"/>
                </a:lnTo>
                <a:cubicBezTo>
                  <a:pt x="3036" y="21060"/>
                  <a:pt x="3034" y="21232"/>
                  <a:pt x="3110" y="21373"/>
                </a:cubicBezTo>
                <a:cubicBezTo>
                  <a:pt x="3185" y="21513"/>
                  <a:pt x="3324" y="21600"/>
                  <a:pt x="3474" y="21600"/>
                </a:cubicBezTo>
                <a:lnTo>
                  <a:pt x="5647" y="21600"/>
                </a:lnTo>
                <a:cubicBezTo>
                  <a:pt x="5800" y="21600"/>
                  <a:pt x="5936" y="21516"/>
                  <a:pt x="6011" y="21373"/>
                </a:cubicBezTo>
                <a:lnTo>
                  <a:pt x="6912" y="19653"/>
                </a:lnTo>
                <a:cubicBezTo>
                  <a:pt x="7646" y="19856"/>
                  <a:pt x="8407" y="19960"/>
                  <a:pt x="9185" y="19960"/>
                </a:cubicBezTo>
                <a:cubicBezTo>
                  <a:pt x="9963" y="19960"/>
                  <a:pt x="10724" y="19856"/>
                  <a:pt x="11459" y="19653"/>
                </a:cubicBezTo>
                <a:lnTo>
                  <a:pt x="12359" y="21373"/>
                </a:lnTo>
                <a:cubicBezTo>
                  <a:pt x="12434" y="21516"/>
                  <a:pt x="12571" y="21600"/>
                  <a:pt x="12723" y="21600"/>
                </a:cubicBezTo>
                <a:lnTo>
                  <a:pt x="14896" y="21600"/>
                </a:lnTo>
                <a:cubicBezTo>
                  <a:pt x="15046" y="21600"/>
                  <a:pt x="15184" y="21513"/>
                  <a:pt x="15260" y="21373"/>
                </a:cubicBezTo>
                <a:cubicBezTo>
                  <a:pt x="15336" y="21232"/>
                  <a:pt x="15334" y="21060"/>
                  <a:pt x="15260" y="20918"/>
                </a:cubicBezTo>
                <a:lnTo>
                  <a:pt x="13987" y="18487"/>
                </a:lnTo>
                <a:cubicBezTo>
                  <a:pt x="14592" y="18082"/>
                  <a:pt x="15162" y="17595"/>
                  <a:pt x="15678" y="17035"/>
                </a:cubicBezTo>
                <a:cubicBezTo>
                  <a:pt x="16871" y="15739"/>
                  <a:pt x="17709" y="14121"/>
                  <a:pt x="18106" y="12351"/>
                </a:cubicBezTo>
                <a:lnTo>
                  <a:pt x="21144" y="12351"/>
                </a:lnTo>
                <a:cubicBezTo>
                  <a:pt x="21314" y="12351"/>
                  <a:pt x="21470" y="12246"/>
                  <a:pt x="21535" y="12075"/>
                </a:cubicBezTo>
                <a:cubicBezTo>
                  <a:pt x="21600" y="11904"/>
                  <a:pt x="21564" y="11701"/>
                  <a:pt x="21444" y="11571"/>
                </a:cubicBezTo>
                <a:cubicBezTo>
                  <a:pt x="21444" y="11571"/>
                  <a:pt x="19980" y="9980"/>
                  <a:pt x="19980" y="9980"/>
                </a:cubicBezTo>
                <a:lnTo>
                  <a:pt x="21444" y="8379"/>
                </a:lnTo>
                <a:cubicBezTo>
                  <a:pt x="21564" y="8249"/>
                  <a:pt x="21600" y="8056"/>
                  <a:pt x="21535" y="7885"/>
                </a:cubicBezTo>
                <a:cubicBezTo>
                  <a:pt x="21470" y="7714"/>
                  <a:pt x="21314" y="7599"/>
                  <a:pt x="21144" y="7599"/>
                </a:cubicBezTo>
                <a:lnTo>
                  <a:pt x="18106" y="7599"/>
                </a:lnTo>
                <a:cubicBezTo>
                  <a:pt x="17709" y="5829"/>
                  <a:pt x="16872" y="4222"/>
                  <a:pt x="15678" y="2925"/>
                </a:cubicBezTo>
                <a:cubicBezTo>
                  <a:pt x="13944" y="1041"/>
                  <a:pt x="11638" y="0"/>
                  <a:pt x="9185" y="0"/>
                </a:cubicBezTo>
                <a:close/>
                <a:moveTo>
                  <a:pt x="9185" y="919"/>
                </a:moveTo>
                <a:cubicBezTo>
                  <a:pt x="11413" y="919"/>
                  <a:pt x="13503" y="1855"/>
                  <a:pt x="15078" y="3567"/>
                </a:cubicBezTo>
                <a:cubicBezTo>
                  <a:pt x="16113" y="4692"/>
                  <a:pt x="16854" y="6077"/>
                  <a:pt x="17233" y="7599"/>
                </a:cubicBezTo>
                <a:lnTo>
                  <a:pt x="17015" y="7599"/>
                </a:lnTo>
                <a:cubicBezTo>
                  <a:pt x="16903" y="7599"/>
                  <a:pt x="16794" y="7651"/>
                  <a:pt x="16715" y="7737"/>
                </a:cubicBezTo>
                <a:lnTo>
                  <a:pt x="15596" y="8952"/>
                </a:lnTo>
                <a:cubicBezTo>
                  <a:pt x="15484" y="8120"/>
                  <a:pt x="15243" y="7307"/>
                  <a:pt x="14869" y="6571"/>
                </a:cubicBezTo>
                <a:cubicBezTo>
                  <a:pt x="14756" y="6349"/>
                  <a:pt x="14499" y="6271"/>
                  <a:pt x="14296" y="6393"/>
                </a:cubicBezTo>
                <a:cubicBezTo>
                  <a:pt x="14092" y="6515"/>
                  <a:pt x="14020" y="6794"/>
                  <a:pt x="14132" y="7016"/>
                </a:cubicBezTo>
                <a:cubicBezTo>
                  <a:pt x="14532" y="7802"/>
                  <a:pt x="14748" y="8663"/>
                  <a:pt x="14805" y="9525"/>
                </a:cubicBezTo>
                <a:lnTo>
                  <a:pt x="12950" y="9525"/>
                </a:lnTo>
                <a:cubicBezTo>
                  <a:pt x="12856" y="8598"/>
                  <a:pt x="12484" y="7734"/>
                  <a:pt x="11868" y="7065"/>
                </a:cubicBezTo>
                <a:cubicBezTo>
                  <a:pt x="11152" y="6287"/>
                  <a:pt x="10198" y="5859"/>
                  <a:pt x="9185" y="5859"/>
                </a:cubicBezTo>
                <a:cubicBezTo>
                  <a:pt x="8172" y="5859"/>
                  <a:pt x="7218" y="6287"/>
                  <a:pt x="6502" y="7065"/>
                </a:cubicBezTo>
                <a:cubicBezTo>
                  <a:pt x="5786" y="7843"/>
                  <a:pt x="5393" y="8879"/>
                  <a:pt x="5393" y="9980"/>
                </a:cubicBezTo>
                <a:cubicBezTo>
                  <a:pt x="5393" y="11080"/>
                  <a:pt x="5786" y="12116"/>
                  <a:pt x="6502" y="12895"/>
                </a:cubicBezTo>
                <a:cubicBezTo>
                  <a:pt x="7218" y="13673"/>
                  <a:pt x="8172" y="14100"/>
                  <a:pt x="9185" y="14100"/>
                </a:cubicBezTo>
                <a:cubicBezTo>
                  <a:pt x="10198" y="14100"/>
                  <a:pt x="11152" y="13673"/>
                  <a:pt x="11868" y="12895"/>
                </a:cubicBezTo>
                <a:cubicBezTo>
                  <a:pt x="12484" y="12225"/>
                  <a:pt x="12857" y="11362"/>
                  <a:pt x="12950" y="10434"/>
                </a:cubicBezTo>
                <a:lnTo>
                  <a:pt x="14805" y="10434"/>
                </a:lnTo>
                <a:cubicBezTo>
                  <a:pt x="14705" y="11865"/>
                  <a:pt x="14153" y="13258"/>
                  <a:pt x="13177" y="14318"/>
                </a:cubicBezTo>
                <a:cubicBezTo>
                  <a:pt x="12111" y="15476"/>
                  <a:pt x="10693" y="16116"/>
                  <a:pt x="9185" y="16116"/>
                </a:cubicBezTo>
                <a:cubicBezTo>
                  <a:pt x="7677" y="16116"/>
                  <a:pt x="6259" y="15476"/>
                  <a:pt x="5193" y="14318"/>
                </a:cubicBezTo>
                <a:cubicBezTo>
                  <a:pt x="4126" y="13159"/>
                  <a:pt x="3538" y="11618"/>
                  <a:pt x="3538" y="9980"/>
                </a:cubicBezTo>
                <a:cubicBezTo>
                  <a:pt x="3538" y="8341"/>
                  <a:pt x="4126" y="6800"/>
                  <a:pt x="5193" y="5642"/>
                </a:cubicBezTo>
                <a:cubicBezTo>
                  <a:pt x="6961" y="3720"/>
                  <a:pt x="9726" y="3293"/>
                  <a:pt x="11913" y="4605"/>
                </a:cubicBezTo>
                <a:cubicBezTo>
                  <a:pt x="12117" y="4727"/>
                  <a:pt x="12374" y="4648"/>
                  <a:pt x="12486" y="4427"/>
                </a:cubicBezTo>
                <a:cubicBezTo>
                  <a:pt x="12599" y="4205"/>
                  <a:pt x="12517" y="3926"/>
                  <a:pt x="12313" y="3804"/>
                </a:cubicBezTo>
                <a:cubicBezTo>
                  <a:pt x="11107" y="3080"/>
                  <a:pt x="9695" y="2794"/>
                  <a:pt x="8321" y="2994"/>
                </a:cubicBezTo>
                <a:cubicBezTo>
                  <a:pt x="6902" y="3201"/>
                  <a:pt x="5607" y="3887"/>
                  <a:pt x="4593" y="4990"/>
                </a:cubicBezTo>
                <a:cubicBezTo>
                  <a:pt x="3367" y="6321"/>
                  <a:pt x="2692" y="8097"/>
                  <a:pt x="2692" y="9980"/>
                </a:cubicBezTo>
                <a:cubicBezTo>
                  <a:pt x="2692" y="11863"/>
                  <a:pt x="3367" y="13628"/>
                  <a:pt x="4593" y="14960"/>
                </a:cubicBezTo>
                <a:cubicBezTo>
                  <a:pt x="5818" y="16291"/>
                  <a:pt x="7452" y="17025"/>
                  <a:pt x="9185" y="17025"/>
                </a:cubicBezTo>
                <a:cubicBezTo>
                  <a:pt x="10918" y="17025"/>
                  <a:pt x="12543" y="16291"/>
                  <a:pt x="13769" y="14960"/>
                </a:cubicBezTo>
                <a:cubicBezTo>
                  <a:pt x="14764" y="13878"/>
                  <a:pt x="15402" y="12515"/>
                  <a:pt x="15606" y="11008"/>
                </a:cubicBezTo>
                <a:lnTo>
                  <a:pt x="16715" y="12223"/>
                </a:lnTo>
                <a:cubicBezTo>
                  <a:pt x="16794" y="12308"/>
                  <a:pt x="16903" y="12351"/>
                  <a:pt x="17015" y="12351"/>
                </a:cubicBezTo>
                <a:lnTo>
                  <a:pt x="17233" y="12351"/>
                </a:lnTo>
                <a:cubicBezTo>
                  <a:pt x="16854" y="13872"/>
                  <a:pt x="16113" y="15259"/>
                  <a:pt x="15078" y="16383"/>
                </a:cubicBezTo>
                <a:cubicBezTo>
                  <a:pt x="14521" y="16988"/>
                  <a:pt x="13901" y="17499"/>
                  <a:pt x="13232" y="17904"/>
                </a:cubicBezTo>
                <a:cubicBezTo>
                  <a:pt x="13224" y="17909"/>
                  <a:pt x="13222" y="17909"/>
                  <a:pt x="13214" y="17914"/>
                </a:cubicBezTo>
                <a:cubicBezTo>
                  <a:pt x="13209" y="17917"/>
                  <a:pt x="13200" y="17921"/>
                  <a:pt x="13196" y="17924"/>
                </a:cubicBezTo>
                <a:cubicBezTo>
                  <a:pt x="12682" y="18231"/>
                  <a:pt x="12138" y="18483"/>
                  <a:pt x="11577" y="18665"/>
                </a:cubicBezTo>
                <a:cubicBezTo>
                  <a:pt x="11555" y="18670"/>
                  <a:pt x="11534" y="18676"/>
                  <a:pt x="11513" y="18685"/>
                </a:cubicBezTo>
                <a:cubicBezTo>
                  <a:pt x="10765" y="18920"/>
                  <a:pt x="9985" y="19041"/>
                  <a:pt x="9185" y="19041"/>
                </a:cubicBezTo>
                <a:cubicBezTo>
                  <a:pt x="8385" y="19041"/>
                  <a:pt x="7605" y="18920"/>
                  <a:pt x="6857" y="18685"/>
                </a:cubicBezTo>
                <a:cubicBezTo>
                  <a:pt x="6836" y="18676"/>
                  <a:pt x="6806" y="18670"/>
                  <a:pt x="6784" y="18665"/>
                </a:cubicBezTo>
                <a:cubicBezTo>
                  <a:pt x="6223" y="18483"/>
                  <a:pt x="5688" y="18231"/>
                  <a:pt x="5175" y="17924"/>
                </a:cubicBezTo>
                <a:cubicBezTo>
                  <a:pt x="5169" y="17921"/>
                  <a:pt x="5161" y="17917"/>
                  <a:pt x="5156" y="17914"/>
                </a:cubicBezTo>
                <a:cubicBezTo>
                  <a:pt x="5148" y="17909"/>
                  <a:pt x="5138" y="17909"/>
                  <a:pt x="5129" y="17904"/>
                </a:cubicBezTo>
                <a:cubicBezTo>
                  <a:pt x="4460" y="17499"/>
                  <a:pt x="3839" y="16988"/>
                  <a:pt x="3283" y="16383"/>
                </a:cubicBezTo>
                <a:cubicBezTo>
                  <a:pt x="1707" y="14671"/>
                  <a:pt x="846" y="12401"/>
                  <a:pt x="846" y="9980"/>
                </a:cubicBezTo>
                <a:cubicBezTo>
                  <a:pt x="846" y="7559"/>
                  <a:pt x="1707" y="5279"/>
                  <a:pt x="3283" y="3567"/>
                </a:cubicBezTo>
                <a:cubicBezTo>
                  <a:pt x="4858" y="1855"/>
                  <a:pt x="6957" y="919"/>
                  <a:pt x="9185" y="919"/>
                </a:cubicBezTo>
                <a:close/>
                <a:moveTo>
                  <a:pt x="13514" y="5059"/>
                </a:moveTo>
                <a:cubicBezTo>
                  <a:pt x="13406" y="5059"/>
                  <a:pt x="13305" y="5108"/>
                  <a:pt x="13223" y="5197"/>
                </a:cubicBezTo>
                <a:cubicBezTo>
                  <a:pt x="13059" y="5376"/>
                  <a:pt x="13059" y="5661"/>
                  <a:pt x="13223" y="5840"/>
                </a:cubicBezTo>
                <a:cubicBezTo>
                  <a:pt x="13223" y="5840"/>
                  <a:pt x="13223" y="5850"/>
                  <a:pt x="13223" y="5850"/>
                </a:cubicBezTo>
                <a:cubicBezTo>
                  <a:pt x="13305" y="5939"/>
                  <a:pt x="13415" y="5978"/>
                  <a:pt x="13523" y="5978"/>
                </a:cubicBezTo>
                <a:cubicBezTo>
                  <a:pt x="13631" y="5978"/>
                  <a:pt x="13741" y="5939"/>
                  <a:pt x="13823" y="5850"/>
                </a:cubicBezTo>
                <a:cubicBezTo>
                  <a:pt x="13987" y="5671"/>
                  <a:pt x="13987" y="5376"/>
                  <a:pt x="13823" y="5197"/>
                </a:cubicBezTo>
                <a:lnTo>
                  <a:pt x="13814" y="5197"/>
                </a:lnTo>
                <a:cubicBezTo>
                  <a:pt x="13732" y="5108"/>
                  <a:pt x="13622" y="5059"/>
                  <a:pt x="13514" y="5059"/>
                </a:cubicBezTo>
                <a:close/>
                <a:moveTo>
                  <a:pt x="9185" y="6778"/>
                </a:moveTo>
                <a:cubicBezTo>
                  <a:pt x="9973" y="6778"/>
                  <a:pt x="10711" y="7112"/>
                  <a:pt x="11268" y="7717"/>
                </a:cubicBezTo>
                <a:cubicBezTo>
                  <a:pt x="11724" y="8213"/>
                  <a:pt x="12015" y="8844"/>
                  <a:pt x="12104" y="9525"/>
                </a:cubicBezTo>
                <a:lnTo>
                  <a:pt x="10586" y="9525"/>
                </a:lnTo>
                <a:cubicBezTo>
                  <a:pt x="10635" y="9398"/>
                  <a:pt x="10627" y="9249"/>
                  <a:pt x="10558" y="9120"/>
                </a:cubicBezTo>
                <a:cubicBezTo>
                  <a:pt x="10442" y="8901"/>
                  <a:pt x="10187" y="8826"/>
                  <a:pt x="9985" y="8952"/>
                </a:cubicBezTo>
                <a:lnTo>
                  <a:pt x="8976" y="9585"/>
                </a:lnTo>
                <a:cubicBezTo>
                  <a:pt x="8845" y="9666"/>
                  <a:pt x="8767" y="9816"/>
                  <a:pt x="8767" y="9980"/>
                </a:cubicBezTo>
                <a:cubicBezTo>
                  <a:pt x="8767" y="10143"/>
                  <a:pt x="8845" y="10293"/>
                  <a:pt x="8976" y="10375"/>
                </a:cubicBezTo>
                <a:lnTo>
                  <a:pt x="9985" y="11008"/>
                </a:lnTo>
                <a:cubicBezTo>
                  <a:pt x="10052" y="11049"/>
                  <a:pt x="10123" y="11067"/>
                  <a:pt x="10195" y="11067"/>
                </a:cubicBezTo>
                <a:cubicBezTo>
                  <a:pt x="10340" y="11067"/>
                  <a:pt x="10480" y="10986"/>
                  <a:pt x="10558" y="10840"/>
                </a:cubicBezTo>
                <a:cubicBezTo>
                  <a:pt x="10626" y="10711"/>
                  <a:pt x="10635" y="10562"/>
                  <a:pt x="10586" y="10434"/>
                </a:cubicBezTo>
                <a:lnTo>
                  <a:pt x="12104" y="10434"/>
                </a:lnTo>
                <a:cubicBezTo>
                  <a:pt x="12015" y="11117"/>
                  <a:pt x="11724" y="11747"/>
                  <a:pt x="11268" y="12243"/>
                </a:cubicBezTo>
                <a:cubicBezTo>
                  <a:pt x="10711" y="12848"/>
                  <a:pt x="9973" y="13181"/>
                  <a:pt x="9185" y="13181"/>
                </a:cubicBezTo>
                <a:cubicBezTo>
                  <a:pt x="8397" y="13181"/>
                  <a:pt x="7660" y="12848"/>
                  <a:pt x="7103" y="12243"/>
                </a:cubicBezTo>
                <a:cubicBezTo>
                  <a:pt x="6546" y="11637"/>
                  <a:pt x="6239" y="10836"/>
                  <a:pt x="6239" y="9980"/>
                </a:cubicBezTo>
                <a:cubicBezTo>
                  <a:pt x="6239" y="9124"/>
                  <a:pt x="6546" y="8323"/>
                  <a:pt x="7103" y="7717"/>
                </a:cubicBezTo>
                <a:cubicBezTo>
                  <a:pt x="7660" y="7112"/>
                  <a:pt x="8397" y="6778"/>
                  <a:pt x="9185" y="6778"/>
                </a:cubicBezTo>
                <a:close/>
                <a:moveTo>
                  <a:pt x="17188" y="8517"/>
                </a:moveTo>
                <a:lnTo>
                  <a:pt x="20134" y="8517"/>
                </a:lnTo>
                <a:cubicBezTo>
                  <a:pt x="20134" y="8517"/>
                  <a:pt x="19207" y="9525"/>
                  <a:pt x="19207" y="9525"/>
                </a:cubicBezTo>
                <a:lnTo>
                  <a:pt x="16269" y="9525"/>
                </a:lnTo>
                <a:lnTo>
                  <a:pt x="17188" y="8517"/>
                </a:lnTo>
                <a:close/>
                <a:moveTo>
                  <a:pt x="16269" y="10434"/>
                </a:moveTo>
                <a:lnTo>
                  <a:pt x="19207" y="10434"/>
                </a:lnTo>
                <a:lnTo>
                  <a:pt x="20134" y="11442"/>
                </a:lnTo>
                <a:cubicBezTo>
                  <a:pt x="20134" y="11442"/>
                  <a:pt x="17188" y="11442"/>
                  <a:pt x="17188" y="11442"/>
                </a:cubicBezTo>
                <a:lnTo>
                  <a:pt x="16269" y="10434"/>
                </a:lnTo>
                <a:close/>
                <a:moveTo>
                  <a:pt x="5111" y="18932"/>
                </a:moveTo>
                <a:cubicBezTo>
                  <a:pt x="5426" y="19101"/>
                  <a:pt x="5753" y="19248"/>
                  <a:pt x="6084" y="19377"/>
                </a:cubicBezTo>
                <a:cubicBezTo>
                  <a:pt x="6084" y="19377"/>
                  <a:pt x="5402" y="20691"/>
                  <a:pt x="5402" y="20691"/>
                </a:cubicBezTo>
                <a:lnTo>
                  <a:pt x="4201" y="20691"/>
                </a:lnTo>
                <a:lnTo>
                  <a:pt x="5111" y="18932"/>
                </a:lnTo>
                <a:close/>
                <a:moveTo>
                  <a:pt x="13250" y="18932"/>
                </a:moveTo>
                <a:cubicBezTo>
                  <a:pt x="13250" y="18932"/>
                  <a:pt x="14169" y="20691"/>
                  <a:pt x="14169" y="20691"/>
                </a:cubicBezTo>
                <a:lnTo>
                  <a:pt x="12968" y="20691"/>
                </a:lnTo>
                <a:lnTo>
                  <a:pt x="12286" y="19377"/>
                </a:lnTo>
                <a:cubicBezTo>
                  <a:pt x="12616" y="19248"/>
                  <a:pt x="12936" y="19101"/>
                  <a:pt x="13250" y="18932"/>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8" name="Shape">
            <a:extLst>
              <a:ext uri="{FF2B5EF4-FFF2-40B4-BE49-F238E27FC236}">
                <a16:creationId xmlns:a16="http://schemas.microsoft.com/office/drawing/2014/main" id="{4FA88CC0-5AFD-5B4E-8482-0AF0985A6CD1}"/>
              </a:ext>
            </a:extLst>
          </p:cNvPr>
          <p:cNvSpPr/>
          <p:nvPr/>
        </p:nvSpPr>
        <p:spPr>
          <a:xfrm>
            <a:off x="6528410" y="1839215"/>
            <a:ext cx="796818" cy="816875"/>
          </a:xfrm>
          <a:custGeom>
            <a:avLst/>
            <a:gdLst/>
            <a:ahLst/>
            <a:cxnLst>
              <a:cxn ang="0">
                <a:pos x="wd2" y="hd2"/>
              </a:cxn>
              <a:cxn ang="5400000">
                <a:pos x="wd2" y="hd2"/>
              </a:cxn>
              <a:cxn ang="10800000">
                <a:pos x="wd2" y="hd2"/>
              </a:cxn>
              <a:cxn ang="16200000">
                <a:pos x="wd2" y="hd2"/>
              </a:cxn>
            </a:cxnLst>
            <a:rect l="0" t="0" r="r" b="b"/>
            <a:pathLst>
              <a:path w="21600" h="21600" extrusionOk="0">
                <a:moveTo>
                  <a:pt x="7198" y="7200"/>
                </a:moveTo>
                <a:cubicBezTo>
                  <a:pt x="6999" y="7200"/>
                  <a:pt x="6838" y="7361"/>
                  <a:pt x="6838" y="7560"/>
                </a:cubicBezTo>
                <a:lnTo>
                  <a:pt x="6838" y="8640"/>
                </a:lnTo>
                <a:lnTo>
                  <a:pt x="6118" y="8640"/>
                </a:lnTo>
                <a:lnTo>
                  <a:pt x="6118" y="6480"/>
                </a:lnTo>
                <a:cubicBezTo>
                  <a:pt x="6118" y="6282"/>
                  <a:pt x="6279" y="6120"/>
                  <a:pt x="6478" y="6120"/>
                </a:cubicBezTo>
                <a:lnTo>
                  <a:pt x="6838" y="6120"/>
                </a:lnTo>
                <a:cubicBezTo>
                  <a:pt x="7037" y="6120"/>
                  <a:pt x="7198" y="5959"/>
                  <a:pt x="7198" y="5760"/>
                </a:cubicBezTo>
                <a:lnTo>
                  <a:pt x="7198" y="4320"/>
                </a:lnTo>
                <a:cubicBezTo>
                  <a:pt x="7198" y="4122"/>
                  <a:pt x="7359" y="3960"/>
                  <a:pt x="7557" y="3960"/>
                </a:cubicBezTo>
                <a:lnTo>
                  <a:pt x="7917" y="3960"/>
                </a:lnTo>
                <a:lnTo>
                  <a:pt x="7917" y="4680"/>
                </a:lnTo>
                <a:lnTo>
                  <a:pt x="8637" y="4680"/>
                </a:lnTo>
                <a:lnTo>
                  <a:pt x="8637" y="3240"/>
                </a:lnTo>
                <a:cubicBezTo>
                  <a:pt x="8637" y="3041"/>
                  <a:pt x="8798" y="2880"/>
                  <a:pt x="8997" y="2880"/>
                </a:cubicBezTo>
                <a:lnTo>
                  <a:pt x="9717" y="2880"/>
                </a:lnTo>
                <a:lnTo>
                  <a:pt x="9717" y="10440"/>
                </a:lnTo>
                <a:lnTo>
                  <a:pt x="7917" y="10440"/>
                </a:lnTo>
                <a:cubicBezTo>
                  <a:pt x="7719" y="10440"/>
                  <a:pt x="7557" y="10278"/>
                  <a:pt x="7557" y="10080"/>
                </a:cubicBezTo>
                <a:lnTo>
                  <a:pt x="7557" y="7920"/>
                </a:lnTo>
                <a:lnTo>
                  <a:pt x="8277" y="7920"/>
                </a:lnTo>
                <a:lnTo>
                  <a:pt x="8277" y="7200"/>
                </a:lnTo>
                <a:cubicBezTo>
                  <a:pt x="8277" y="7200"/>
                  <a:pt x="7198" y="7200"/>
                  <a:pt x="7198" y="7200"/>
                </a:cubicBezTo>
                <a:close/>
                <a:moveTo>
                  <a:pt x="13315" y="6120"/>
                </a:moveTo>
                <a:lnTo>
                  <a:pt x="13315" y="5040"/>
                </a:lnTo>
                <a:cubicBezTo>
                  <a:pt x="13315" y="4841"/>
                  <a:pt x="13155" y="4680"/>
                  <a:pt x="12956" y="4680"/>
                </a:cubicBezTo>
                <a:lnTo>
                  <a:pt x="11876" y="4680"/>
                </a:lnTo>
                <a:lnTo>
                  <a:pt x="11876" y="2880"/>
                </a:lnTo>
                <a:lnTo>
                  <a:pt x="12596" y="2880"/>
                </a:lnTo>
                <a:cubicBezTo>
                  <a:pt x="12794" y="2880"/>
                  <a:pt x="12956" y="3041"/>
                  <a:pt x="12956" y="3240"/>
                </a:cubicBezTo>
                <a:lnTo>
                  <a:pt x="12956" y="3600"/>
                </a:lnTo>
                <a:cubicBezTo>
                  <a:pt x="12956" y="3799"/>
                  <a:pt x="13117" y="3960"/>
                  <a:pt x="13315" y="3960"/>
                </a:cubicBezTo>
                <a:lnTo>
                  <a:pt x="14035" y="3960"/>
                </a:lnTo>
                <a:cubicBezTo>
                  <a:pt x="14234" y="3960"/>
                  <a:pt x="14395" y="4122"/>
                  <a:pt x="14395" y="4320"/>
                </a:cubicBezTo>
                <a:lnTo>
                  <a:pt x="14395" y="5760"/>
                </a:lnTo>
                <a:cubicBezTo>
                  <a:pt x="14395" y="5959"/>
                  <a:pt x="14556" y="6120"/>
                  <a:pt x="14755" y="6120"/>
                </a:cubicBezTo>
                <a:lnTo>
                  <a:pt x="15115" y="6120"/>
                </a:lnTo>
                <a:cubicBezTo>
                  <a:pt x="15313" y="6120"/>
                  <a:pt x="15475" y="6282"/>
                  <a:pt x="15475" y="6480"/>
                </a:cubicBezTo>
                <a:lnTo>
                  <a:pt x="15475" y="7920"/>
                </a:lnTo>
                <a:lnTo>
                  <a:pt x="12956" y="7920"/>
                </a:lnTo>
                <a:cubicBezTo>
                  <a:pt x="12757" y="7920"/>
                  <a:pt x="12596" y="8081"/>
                  <a:pt x="12596" y="8280"/>
                </a:cubicBezTo>
                <a:lnTo>
                  <a:pt x="12596" y="9000"/>
                </a:lnTo>
                <a:lnTo>
                  <a:pt x="13315" y="9000"/>
                </a:lnTo>
                <a:lnTo>
                  <a:pt x="13315" y="8640"/>
                </a:lnTo>
                <a:lnTo>
                  <a:pt x="14035" y="8640"/>
                </a:lnTo>
                <a:lnTo>
                  <a:pt x="14035" y="10080"/>
                </a:lnTo>
                <a:cubicBezTo>
                  <a:pt x="14035" y="10278"/>
                  <a:pt x="13874" y="10440"/>
                  <a:pt x="13675" y="10440"/>
                </a:cubicBezTo>
                <a:lnTo>
                  <a:pt x="11876" y="10440"/>
                </a:lnTo>
                <a:lnTo>
                  <a:pt x="11876" y="5400"/>
                </a:lnTo>
                <a:lnTo>
                  <a:pt x="12596" y="5400"/>
                </a:lnTo>
                <a:lnTo>
                  <a:pt x="12596" y="6120"/>
                </a:lnTo>
                <a:cubicBezTo>
                  <a:pt x="12596" y="6120"/>
                  <a:pt x="13315" y="6120"/>
                  <a:pt x="13315" y="6120"/>
                </a:cubicBezTo>
                <a:close/>
                <a:moveTo>
                  <a:pt x="15515" y="11633"/>
                </a:moveTo>
                <a:cubicBezTo>
                  <a:pt x="15457" y="11695"/>
                  <a:pt x="15423" y="11775"/>
                  <a:pt x="15418" y="11857"/>
                </a:cubicBezTo>
                <a:cubicBezTo>
                  <a:pt x="14267" y="13605"/>
                  <a:pt x="14178" y="14080"/>
                  <a:pt x="13972" y="15176"/>
                </a:cubicBezTo>
                <a:cubicBezTo>
                  <a:pt x="13935" y="15372"/>
                  <a:pt x="13894" y="15590"/>
                  <a:pt x="13841" y="15843"/>
                </a:cubicBezTo>
                <a:cubicBezTo>
                  <a:pt x="13755" y="16265"/>
                  <a:pt x="13404" y="16560"/>
                  <a:pt x="12988" y="16560"/>
                </a:cubicBezTo>
                <a:lnTo>
                  <a:pt x="12305" y="16560"/>
                </a:lnTo>
                <a:lnTo>
                  <a:pt x="13257" y="11160"/>
                </a:lnTo>
                <a:lnTo>
                  <a:pt x="13675" y="11160"/>
                </a:lnTo>
                <a:cubicBezTo>
                  <a:pt x="14271" y="11160"/>
                  <a:pt x="14755" y="10676"/>
                  <a:pt x="14755" y="10080"/>
                </a:cubicBezTo>
                <a:lnTo>
                  <a:pt x="14755" y="8640"/>
                </a:lnTo>
                <a:lnTo>
                  <a:pt x="15835" y="8640"/>
                </a:lnTo>
                <a:cubicBezTo>
                  <a:pt x="16034" y="8640"/>
                  <a:pt x="16195" y="8479"/>
                  <a:pt x="16195" y="8280"/>
                </a:cubicBezTo>
                <a:lnTo>
                  <a:pt x="16195" y="6480"/>
                </a:lnTo>
                <a:cubicBezTo>
                  <a:pt x="16195" y="5884"/>
                  <a:pt x="15710" y="5400"/>
                  <a:pt x="15115" y="5400"/>
                </a:cubicBezTo>
                <a:lnTo>
                  <a:pt x="15115" y="4320"/>
                </a:lnTo>
                <a:cubicBezTo>
                  <a:pt x="15115" y="3725"/>
                  <a:pt x="14631" y="3240"/>
                  <a:pt x="14035" y="3240"/>
                </a:cubicBezTo>
                <a:lnTo>
                  <a:pt x="13675" y="3240"/>
                </a:lnTo>
                <a:cubicBezTo>
                  <a:pt x="13675" y="2645"/>
                  <a:pt x="13191" y="2160"/>
                  <a:pt x="12596" y="2160"/>
                </a:cubicBezTo>
                <a:lnTo>
                  <a:pt x="11516" y="2160"/>
                </a:lnTo>
                <a:cubicBezTo>
                  <a:pt x="11317" y="2160"/>
                  <a:pt x="11156" y="2321"/>
                  <a:pt x="11156" y="2520"/>
                </a:cubicBezTo>
                <a:lnTo>
                  <a:pt x="11156" y="10800"/>
                </a:lnTo>
                <a:cubicBezTo>
                  <a:pt x="11156" y="10999"/>
                  <a:pt x="11317" y="11160"/>
                  <a:pt x="11516" y="11160"/>
                </a:cubicBezTo>
                <a:lnTo>
                  <a:pt x="12527" y="11160"/>
                </a:lnTo>
                <a:lnTo>
                  <a:pt x="11574" y="16560"/>
                </a:lnTo>
                <a:lnTo>
                  <a:pt x="10018" y="16560"/>
                </a:lnTo>
                <a:lnTo>
                  <a:pt x="9066" y="11160"/>
                </a:lnTo>
                <a:lnTo>
                  <a:pt x="10077" y="11160"/>
                </a:lnTo>
                <a:cubicBezTo>
                  <a:pt x="10276" y="11160"/>
                  <a:pt x="10437" y="10999"/>
                  <a:pt x="10437" y="10800"/>
                </a:cubicBezTo>
                <a:lnTo>
                  <a:pt x="10437" y="2520"/>
                </a:lnTo>
                <a:cubicBezTo>
                  <a:pt x="10437" y="2321"/>
                  <a:pt x="10276" y="2160"/>
                  <a:pt x="10077" y="2160"/>
                </a:cubicBezTo>
                <a:lnTo>
                  <a:pt x="8997" y="2160"/>
                </a:lnTo>
                <a:cubicBezTo>
                  <a:pt x="8402" y="2160"/>
                  <a:pt x="7917" y="2645"/>
                  <a:pt x="7917" y="3240"/>
                </a:cubicBezTo>
                <a:lnTo>
                  <a:pt x="7557" y="3240"/>
                </a:lnTo>
                <a:cubicBezTo>
                  <a:pt x="6962" y="3240"/>
                  <a:pt x="6478" y="3725"/>
                  <a:pt x="6478" y="4320"/>
                </a:cubicBezTo>
                <a:lnTo>
                  <a:pt x="6478" y="5400"/>
                </a:lnTo>
                <a:cubicBezTo>
                  <a:pt x="5882" y="5400"/>
                  <a:pt x="5398" y="5884"/>
                  <a:pt x="5398" y="6480"/>
                </a:cubicBezTo>
                <a:lnTo>
                  <a:pt x="5398" y="9000"/>
                </a:lnTo>
                <a:cubicBezTo>
                  <a:pt x="5398" y="9199"/>
                  <a:pt x="5559" y="9360"/>
                  <a:pt x="5758" y="9360"/>
                </a:cubicBezTo>
                <a:lnTo>
                  <a:pt x="6838" y="9360"/>
                </a:lnTo>
                <a:lnTo>
                  <a:pt x="6838" y="10080"/>
                </a:lnTo>
                <a:cubicBezTo>
                  <a:pt x="6838" y="10676"/>
                  <a:pt x="7322" y="11160"/>
                  <a:pt x="7917" y="11160"/>
                </a:cubicBezTo>
                <a:lnTo>
                  <a:pt x="8335" y="11160"/>
                </a:lnTo>
                <a:lnTo>
                  <a:pt x="9288" y="16560"/>
                </a:lnTo>
                <a:lnTo>
                  <a:pt x="8605" y="16560"/>
                </a:lnTo>
                <a:cubicBezTo>
                  <a:pt x="8189" y="16560"/>
                  <a:pt x="7838" y="16265"/>
                  <a:pt x="7751" y="15842"/>
                </a:cubicBezTo>
                <a:cubicBezTo>
                  <a:pt x="7699" y="15590"/>
                  <a:pt x="7658" y="15372"/>
                  <a:pt x="7621" y="15176"/>
                </a:cubicBezTo>
                <a:cubicBezTo>
                  <a:pt x="7415" y="14080"/>
                  <a:pt x="7326" y="13605"/>
                  <a:pt x="6175" y="11857"/>
                </a:cubicBezTo>
                <a:cubicBezTo>
                  <a:pt x="6170" y="11775"/>
                  <a:pt x="6136" y="11695"/>
                  <a:pt x="6078" y="11633"/>
                </a:cubicBezTo>
                <a:cubicBezTo>
                  <a:pt x="4943" y="10431"/>
                  <a:pt x="4319" y="8857"/>
                  <a:pt x="4319" y="7200"/>
                </a:cubicBezTo>
                <a:cubicBezTo>
                  <a:pt x="4319" y="3627"/>
                  <a:pt x="7225" y="720"/>
                  <a:pt x="10796" y="720"/>
                </a:cubicBezTo>
                <a:cubicBezTo>
                  <a:pt x="14368" y="720"/>
                  <a:pt x="17274" y="3627"/>
                  <a:pt x="17274" y="7200"/>
                </a:cubicBezTo>
                <a:cubicBezTo>
                  <a:pt x="17274" y="8857"/>
                  <a:pt x="16650" y="10431"/>
                  <a:pt x="15515" y="11633"/>
                </a:cubicBezTo>
                <a:cubicBezTo>
                  <a:pt x="15515" y="11633"/>
                  <a:pt x="15515" y="11633"/>
                  <a:pt x="15515" y="11633"/>
                </a:cubicBezTo>
                <a:close/>
                <a:moveTo>
                  <a:pt x="12956" y="18000"/>
                </a:moveTo>
                <a:lnTo>
                  <a:pt x="8637" y="18000"/>
                </a:lnTo>
                <a:cubicBezTo>
                  <a:pt x="8439" y="18000"/>
                  <a:pt x="8277" y="17838"/>
                  <a:pt x="8277" y="17640"/>
                </a:cubicBezTo>
                <a:cubicBezTo>
                  <a:pt x="8277" y="17441"/>
                  <a:pt x="8439" y="17280"/>
                  <a:pt x="8637" y="17280"/>
                </a:cubicBezTo>
                <a:lnTo>
                  <a:pt x="12956" y="17280"/>
                </a:lnTo>
                <a:cubicBezTo>
                  <a:pt x="13154" y="17280"/>
                  <a:pt x="13315" y="17441"/>
                  <a:pt x="13315" y="17640"/>
                </a:cubicBezTo>
                <a:cubicBezTo>
                  <a:pt x="13315" y="17838"/>
                  <a:pt x="13154" y="18000"/>
                  <a:pt x="12956" y="18000"/>
                </a:cubicBezTo>
                <a:cubicBezTo>
                  <a:pt x="12956" y="18000"/>
                  <a:pt x="12956" y="18000"/>
                  <a:pt x="12956" y="18000"/>
                </a:cubicBezTo>
                <a:close/>
                <a:moveTo>
                  <a:pt x="12596" y="19440"/>
                </a:moveTo>
                <a:lnTo>
                  <a:pt x="8997" y="19440"/>
                </a:lnTo>
                <a:cubicBezTo>
                  <a:pt x="8798" y="19440"/>
                  <a:pt x="8637" y="19278"/>
                  <a:pt x="8637" y="19080"/>
                </a:cubicBezTo>
                <a:cubicBezTo>
                  <a:pt x="8637" y="18881"/>
                  <a:pt x="8798" y="18720"/>
                  <a:pt x="8997" y="18720"/>
                </a:cubicBezTo>
                <a:lnTo>
                  <a:pt x="12596" y="18720"/>
                </a:lnTo>
                <a:cubicBezTo>
                  <a:pt x="12794" y="18720"/>
                  <a:pt x="12956" y="18881"/>
                  <a:pt x="12956" y="19080"/>
                </a:cubicBezTo>
                <a:cubicBezTo>
                  <a:pt x="12956" y="19278"/>
                  <a:pt x="12794" y="19440"/>
                  <a:pt x="12596" y="19440"/>
                </a:cubicBezTo>
                <a:cubicBezTo>
                  <a:pt x="12596" y="19440"/>
                  <a:pt x="12596" y="19440"/>
                  <a:pt x="12596" y="19440"/>
                </a:cubicBezTo>
                <a:close/>
                <a:moveTo>
                  <a:pt x="12236" y="20880"/>
                </a:moveTo>
                <a:lnTo>
                  <a:pt x="9357" y="20880"/>
                </a:lnTo>
                <a:cubicBezTo>
                  <a:pt x="9158" y="20880"/>
                  <a:pt x="8997" y="20718"/>
                  <a:pt x="8997" y="20520"/>
                </a:cubicBezTo>
                <a:cubicBezTo>
                  <a:pt x="8997" y="20321"/>
                  <a:pt x="9158" y="20160"/>
                  <a:pt x="9357" y="20160"/>
                </a:cubicBezTo>
                <a:lnTo>
                  <a:pt x="12236" y="20160"/>
                </a:lnTo>
                <a:cubicBezTo>
                  <a:pt x="12434" y="20160"/>
                  <a:pt x="12596" y="20321"/>
                  <a:pt x="12596" y="20520"/>
                </a:cubicBezTo>
                <a:cubicBezTo>
                  <a:pt x="12596" y="20718"/>
                  <a:pt x="12434" y="20880"/>
                  <a:pt x="12236" y="20880"/>
                </a:cubicBezTo>
                <a:cubicBezTo>
                  <a:pt x="12236" y="20880"/>
                  <a:pt x="12236" y="20880"/>
                  <a:pt x="12236" y="20880"/>
                </a:cubicBezTo>
                <a:close/>
                <a:moveTo>
                  <a:pt x="20880" y="10440"/>
                </a:moveTo>
                <a:cubicBezTo>
                  <a:pt x="20739" y="10444"/>
                  <a:pt x="20595" y="10527"/>
                  <a:pt x="20539" y="10666"/>
                </a:cubicBezTo>
                <a:lnTo>
                  <a:pt x="20218" y="11469"/>
                </a:lnTo>
                <a:lnTo>
                  <a:pt x="19421" y="8545"/>
                </a:lnTo>
                <a:cubicBezTo>
                  <a:pt x="19381" y="8401"/>
                  <a:pt x="19257" y="8296"/>
                  <a:pt x="19109" y="8282"/>
                </a:cubicBezTo>
                <a:cubicBezTo>
                  <a:pt x="18958" y="8266"/>
                  <a:pt x="18819" y="8346"/>
                  <a:pt x="18752" y="8479"/>
                </a:cubicBezTo>
                <a:lnTo>
                  <a:pt x="17771" y="10440"/>
                </a:lnTo>
                <a:lnTo>
                  <a:pt x="17221" y="10440"/>
                </a:lnTo>
                <a:cubicBezTo>
                  <a:pt x="17724" y="9446"/>
                  <a:pt x="17994" y="8341"/>
                  <a:pt x="17994" y="7200"/>
                </a:cubicBezTo>
                <a:cubicBezTo>
                  <a:pt x="17994" y="3230"/>
                  <a:pt x="14765" y="0"/>
                  <a:pt x="10796" y="0"/>
                </a:cubicBezTo>
                <a:cubicBezTo>
                  <a:pt x="6827" y="0"/>
                  <a:pt x="3599" y="3230"/>
                  <a:pt x="3599" y="7200"/>
                </a:cubicBezTo>
                <a:cubicBezTo>
                  <a:pt x="3599" y="8342"/>
                  <a:pt x="3869" y="9446"/>
                  <a:pt x="4373" y="10441"/>
                </a:cubicBezTo>
                <a:lnTo>
                  <a:pt x="4326" y="10440"/>
                </a:lnTo>
                <a:cubicBezTo>
                  <a:pt x="4181" y="10444"/>
                  <a:pt x="4040" y="10527"/>
                  <a:pt x="3984" y="10666"/>
                </a:cubicBezTo>
                <a:lnTo>
                  <a:pt x="3663" y="11469"/>
                </a:lnTo>
                <a:lnTo>
                  <a:pt x="2866" y="8545"/>
                </a:lnTo>
                <a:cubicBezTo>
                  <a:pt x="2827" y="8401"/>
                  <a:pt x="2703" y="8296"/>
                  <a:pt x="2555" y="8282"/>
                </a:cubicBezTo>
                <a:cubicBezTo>
                  <a:pt x="2402" y="8266"/>
                  <a:pt x="2264" y="8346"/>
                  <a:pt x="2197" y="8479"/>
                </a:cubicBezTo>
                <a:lnTo>
                  <a:pt x="1217" y="10440"/>
                </a:lnTo>
                <a:lnTo>
                  <a:pt x="0" y="10440"/>
                </a:lnTo>
                <a:lnTo>
                  <a:pt x="0" y="11160"/>
                </a:lnTo>
                <a:lnTo>
                  <a:pt x="1440" y="11160"/>
                </a:lnTo>
                <a:cubicBezTo>
                  <a:pt x="1576" y="11160"/>
                  <a:pt x="1700" y="11083"/>
                  <a:pt x="1761" y="10961"/>
                </a:cubicBezTo>
                <a:lnTo>
                  <a:pt x="2419" y="9644"/>
                </a:lnTo>
                <a:lnTo>
                  <a:pt x="3252" y="12695"/>
                </a:lnTo>
                <a:cubicBezTo>
                  <a:pt x="3292" y="12844"/>
                  <a:pt x="3424" y="12950"/>
                  <a:pt x="3578" y="12959"/>
                </a:cubicBezTo>
                <a:cubicBezTo>
                  <a:pt x="3585" y="12960"/>
                  <a:pt x="3592" y="12960"/>
                  <a:pt x="3599" y="12960"/>
                </a:cubicBezTo>
                <a:cubicBezTo>
                  <a:pt x="3745" y="12960"/>
                  <a:pt x="3878" y="12871"/>
                  <a:pt x="3933" y="12734"/>
                </a:cubicBezTo>
                <a:lnTo>
                  <a:pt x="4560" y="11165"/>
                </a:lnTo>
                <a:lnTo>
                  <a:pt x="4802" y="11170"/>
                </a:lnTo>
                <a:cubicBezTo>
                  <a:pt x="4987" y="11447"/>
                  <a:pt x="5185" y="11717"/>
                  <a:pt x="5409" y="11969"/>
                </a:cubicBezTo>
                <a:cubicBezTo>
                  <a:pt x="5419" y="12008"/>
                  <a:pt x="5436" y="12046"/>
                  <a:pt x="5459" y="12080"/>
                </a:cubicBezTo>
                <a:cubicBezTo>
                  <a:pt x="6640" y="13852"/>
                  <a:pt x="6709" y="14219"/>
                  <a:pt x="6914" y="15309"/>
                </a:cubicBezTo>
                <a:cubicBezTo>
                  <a:pt x="6952" y="15510"/>
                  <a:pt x="6994" y="15732"/>
                  <a:pt x="7047" y="15988"/>
                </a:cubicBezTo>
                <a:cubicBezTo>
                  <a:pt x="7138" y="16434"/>
                  <a:pt x="7399" y="16798"/>
                  <a:pt x="7751" y="17025"/>
                </a:cubicBezTo>
                <a:cubicBezTo>
                  <a:pt x="7630" y="17200"/>
                  <a:pt x="7557" y="17411"/>
                  <a:pt x="7557" y="17640"/>
                </a:cubicBezTo>
                <a:cubicBezTo>
                  <a:pt x="7557" y="18024"/>
                  <a:pt x="7760" y="18359"/>
                  <a:pt x="8062" y="18551"/>
                </a:cubicBezTo>
                <a:cubicBezTo>
                  <a:pt x="7972" y="18708"/>
                  <a:pt x="7917" y="18887"/>
                  <a:pt x="7917" y="19080"/>
                </a:cubicBezTo>
                <a:cubicBezTo>
                  <a:pt x="7917" y="19464"/>
                  <a:pt x="8120" y="19799"/>
                  <a:pt x="8422" y="19991"/>
                </a:cubicBezTo>
                <a:cubicBezTo>
                  <a:pt x="8332" y="20148"/>
                  <a:pt x="8277" y="20327"/>
                  <a:pt x="8277" y="20520"/>
                </a:cubicBezTo>
                <a:cubicBezTo>
                  <a:pt x="8277" y="21116"/>
                  <a:pt x="8761" y="21600"/>
                  <a:pt x="9357" y="21600"/>
                </a:cubicBezTo>
                <a:lnTo>
                  <a:pt x="12236" y="21600"/>
                </a:lnTo>
                <a:cubicBezTo>
                  <a:pt x="12831" y="21600"/>
                  <a:pt x="13315" y="21116"/>
                  <a:pt x="13315" y="20520"/>
                </a:cubicBezTo>
                <a:cubicBezTo>
                  <a:pt x="13315" y="20327"/>
                  <a:pt x="13261" y="20148"/>
                  <a:pt x="13171" y="19991"/>
                </a:cubicBezTo>
                <a:cubicBezTo>
                  <a:pt x="13473" y="19799"/>
                  <a:pt x="13675" y="19464"/>
                  <a:pt x="13675" y="19080"/>
                </a:cubicBezTo>
                <a:cubicBezTo>
                  <a:pt x="13675" y="18887"/>
                  <a:pt x="13620" y="18708"/>
                  <a:pt x="13531" y="18551"/>
                </a:cubicBezTo>
                <a:cubicBezTo>
                  <a:pt x="13833" y="18359"/>
                  <a:pt x="14035" y="18024"/>
                  <a:pt x="14035" y="17640"/>
                </a:cubicBezTo>
                <a:cubicBezTo>
                  <a:pt x="14035" y="17411"/>
                  <a:pt x="13963" y="17200"/>
                  <a:pt x="13842" y="17025"/>
                </a:cubicBezTo>
                <a:cubicBezTo>
                  <a:pt x="14194" y="16798"/>
                  <a:pt x="14455" y="16435"/>
                  <a:pt x="14546" y="15989"/>
                </a:cubicBezTo>
                <a:cubicBezTo>
                  <a:pt x="14599" y="15732"/>
                  <a:pt x="14641" y="15510"/>
                  <a:pt x="14679" y="15309"/>
                </a:cubicBezTo>
                <a:cubicBezTo>
                  <a:pt x="14884" y="14219"/>
                  <a:pt x="14953" y="13852"/>
                  <a:pt x="16134" y="12080"/>
                </a:cubicBezTo>
                <a:cubicBezTo>
                  <a:pt x="16157" y="12046"/>
                  <a:pt x="16174" y="12008"/>
                  <a:pt x="16183" y="11969"/>
                </a:cubicBezTo>
                <a:cubicBezTo>
                  <a:pt x="16410" y="11714"/>
                  <a:pt x="16611" y="11441"/>
                  <a:pt x="16798" y="11160"/>
                </a:cubicBezTo>
                <a:lnTo>
                  <a:pt x="17994" y="11160"/>
                </a:lnTo>
                <a:cubicBezTo>
                  <a:pt x="18130" y="11160"/>
                  <a:pt x="18255" y="11083"/>
                  <a:pt x="18316" y="10961"/>
                </a:cubicBezTo>
                <a:lnTo>
                  <a:pt x="18974" y="9644"/>
                </a:lnTo>
                <a:lnTo>
                  <a:pt x="19806" y="12695"/>
                </a:lnTo>
                <a:cubicBezTo>
                  <a:pt x="19847" y="12844"/>
                  <a:pt x="19978" y="12951"/>
                  <a:pt x="20133" y="12959"/>
                </a:cubicBezTo>
                <a:cubicBezTo>
                  <a:pt x="20140" y="12960"/>
                  <a:pt x="20147" y="12960"/>
                  <a:pt x="20153" y="12960"/>
                </a:cubicBezTo>
                <a:cubicBezTo>
                  <a:pt x="20300" y="12960"/>
                  <a:pt x="20433" y="12871"/>
                  <a:pt x="20488" y="12734"/>
                </a:cubicBezTo>
                <a:lnTo>
                  <a:pt x="21115" y="11165"/>
                </a:lnTo>
                <a:lnTo>
                  <a:pt x="21586" y="11175"/>
                </a:lnTo>
                <a:lnTo>
                  <a:pt x="21600" y="10455"/>
                </a:lnTo>
                <a:cubicBezTo>
                  <a:pt x="21600" y="10455"/>
                  <a:pt x="20880" y="10440"/>
                  <a:pt x="20880" y="10440"/>
                </a:cubicBezTo>
                <a:close/>
              </a:path>
            </a:pathLst>
          </a:custGeom>
          <a:solidFill>
            <a:schemeClr val="tx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Tree>
    <p:extLst>
      <p:ext uri="{BB962C8B-B14F-4D97-AF65-F5344CB8AC3E}">
        <p14:creationId xmlns:p14="http://schemas.microsoft.com/office/powerpoint/2010/main" val="168389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SMS?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8" name="Rectangle 7"/>
          <p:cNvSpPr/>
          <p:nvPr/>
        </p:nvSpPr>
        <p:spPr>
          <a:xfrm>
            <a:off x="1411978" y="2356469"/>
            <a:ext cx="4708406" cy="954107"/>
          </a:xfrm>
          <a:prstGeom prst="rect">
            <a:avLst/>
          </a:prstGeom>
        </p:spPr>
        <p:txBody>
          <a:bodyPr wrap="square">
            <a:spAutoFit/>
          </a:bodyPr>
          <a:lstStyle/>
          <a:p>
            <a:r>
              <a:rPr lang="en-US" sz="2800" dirty="0">
                <a:ln w="0">
                  <a:noFill/>
                </a:ln>
              </a:rPr>
              <a:t>Moves beyond </a:t>
            </a:r>
            <a:r>
              <a:rPr lang="en-US" sz="2800" dirty="0" smtClean="0">
                <a:ln w="0">
                  <a:noFill/>
                </a:ln>
              </a:rPr>
              <a:t>S&amp;H </a:t>
            </a:r>
            <a:r>
              <a:rPr lang="en-US" sz="2800" dirty="0">
                <a:ln w="0">
                  <a:noFill/>
                </a:ln>
              </a:rPr>
              <a:t>compliance</a:t>
            </a:r>
          </a:p>
        </p:txBody>
      </p:sp>
      <p:sp>
        <p:nvSpPr>
          <p:cNvPr id="9" name="Rectangle 8"/>
          <p:cNvSpPr/>
          <p:nvPr/>
        </p:nvSpPr>
        <p:spPr>
          <a:xfrm>
            <a:off x="1411978" y="3662822"/>
            <a:ext cx="4708406" cy="954107"/>
          </a:xfrm>
          <a:prstGeom prst="rect">
            <a:avLst/>
          </a:prstGeom>
        </p:spPr>
        <p:txBody>
          <a:bodyPr wrap="square">
            <a:spAutoFit/>
          </a:bodyPr>
          <a:lstStyle/>
          <a:p>
            <a:r>
              <a:rPr lang="en-US" sz="2800" dirty="0" smtClean="0">
                <a:ea typeface="Open Sans" panose="020B0606030504020204" pitchFamily="34" charset="0"/>
                <a:cs typeface="Open Sans" panose="020B0606030504020204" pitchFamily="34" charset="0"/>
              </a:rPr>
              <a:t>Establishes a </a:t>
            </a:r>
            <a:r>
              <a:rPr lang="en-US" sz="2800" dirty="0" smtClean="0">
                <a:ln w="0">
                  <a:noFill/>
                </a:ln>
              </a:rPr>
              <a:t>systematic </a:t>
            </a:r>
            <a:r>
              <a:rPr lang="en-US" sz="2800" dirty="0">
                <a:ln w="0">
                  <a:noFill/>
                </a:ln>
              </a:rPr>
              <a:t>approach to </a:t>
            </a:r>
            <a:r>
              <a:rPr lang="en-US" sz="2800" dirty="0" smtClean="0">
                <a:ln w="0">
                  <a:noFill/>
                </a:ln>
              </a:rPr>
              <a:t>S&amp;H</a:t>
            </a:r>
            <a:endParaRPr lang="en-US" sz="2800" dirty="0">
              <a:ln w="0">
                <a:noFill/>
              </a:ln>
            </a:endParaRPr>
          </a:p>
        </p:txBody>
      </p:sp>
      <p:sp>
        <p:nvSpPr>
          <p:cNvPr id="10" name="Rectangle 9"/>
          <p:cNvSpPr/>
          <p:nvPr/>
        </p:nvSpPr>
        <p:spPr>
          <a:xfrm>
            <a:off x="1411978" y="4981876"/>
            <a:ext cx="4708406" cy="954107"/>
          </a:xfrm>
          <a:prstGeom prst="rect">
            <a:avLst/>
          </a:prstGeom>
        </p:spPr>
        <p:txBody>
          <a:bodyPr wrap="square">
            <a:spAutoFit/>
          </a:bodyPr>
          <a:lstStyle/>
          <a:p>
            <a:r>
              <a:rPr lang="en-US" sz="2800" dirty="0">
                <a:ln w="0">
                  <a:noFill/>
                </a:ln>
              </a:rPr>
              <a:t>Promotes continuous improvement</a:t>
            </a:r>
          </a:p>
        </p:txBody>
      </p:sp>
      <p:sp>
        <p:nvSpPr>
          <p:cNvPr id="14" name="Oval 13"/>
          <p:cNvSpPr/>
          <p:nvPr/>
        </p:nvSpPr>
        <p:spPr>
          <a:xfrm>
            <a:off x="309396" y="2350922"/>
            <a:ext cx="965200" cy="965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p:cNvSpPr/>
          <p:nvPr/>
        </p:nvSpPr>
        <p:spPr>
          <a:xfrm>
            <a:off x="309396" y="3657275"/>
            <a:ext cx="965200" cy="9652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p:cNvSpPr/>
          <p:nvPr/>
        </p:nvSpPr>
        <p:spPr>
          <a:xfrm>
            <a:off x="309396" y="4976329"/>
            <a:ext cx="965200" cy="9652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p:cNvSpPr/>
          <p:nvPr/>
        </p:nvSpPr>
        <p:spPr>
          <a:xfrm>
            <a:off x="7233658" y="1725987"/>
            <a:ext cx="4958342" cy="954107"/>
          </a:xfrm>
          <a:prstGeom prst="rect">
            <a:avLst/>
          </a:prstGeom>
        </p:spPr>
        <p:txBody>
          <a:bodyPr wrap="square">
            <a:spAutoFit/>
          </a:bodyPr>
          <a:lstStyle/>
          <a:p>
            <a:r>
              <a:rPr lang="en-US" sz="2800" dirty="0" smtClean="0">
                <a:ln w="0">
                  <a:noFill/>
                </a:ln>
              </a:rPr>
              <a:t>Involves </a:t>
            </a:r>
            <a:r>
              <a:rPr lang="en-US" sz="2800" dirty="0">
                <a:ln w="0">
                  <a:noFill/>
                </a:ln>
              </a:rPr>
              <a:t>commitment and participation by all </a:t>
            </a:r>
            <a:r>
              <a:rPr lang="en-US" sz="2800" dirty="0" smtClean="0">
                <a:ln w="0">
                  <a:noFill/>
                </a:ln>
              </a:rPr>
              <a:t>employees</a:t>
            </a:r>
            <a:endParaRPr lang="en-US" sz="2800" dirty="0">
              <a:ln w="0">
                <a:noFill/>
              </a:ln>
            </a:endParaRPr>
          </a:p>
        </p:txBody>
      </p:sp>
      <p:sp>
        <p:nvSpPr>
          <p:cNvPr id="25" name="Rectangle 24"/>
          <p:cNvSpPr/>
          <p:nvPr/>
        </p:nvSpPr>
        <p:spPr>
          <a:xfrm>
            <a:off x="7233658" y="3030593"/>
            <a:ext cx="4970534" cy="954107"/>
          </a:xfrm>
          <a:prstGeom prst="rect">
            <a:avLst/>
          </a:prstGeom>
        </p:spPr>
        <p:txBody>
          <a:bodyPr wrap="square">
            <a:spAutoFit/>
          </a:bodyPr>
          <a:lstStyle/>
          <a:p>
            <a:r>
              <a:rPr lang="en-US" sz="2800" dirty="0">
                <a:ln w="0">
                  <a:noFill/>
                </a:ln>
              </a:rPr>
              <a:t>Defines organization-wide processes to reduce risk</a:t>
            </a:r>
          </a:p>
        </p:txBody>
      </p:sp>
      <p:sp>
        <p:nvSpPr>
          <p:cNvPr id="26" name="Rectangle 25"/>
          <p:cNvSpPr/>
          <p:nvPr/>
        </p:nvSpPr>
        <p:spPr>
          <a:xfrm>
            <a:off x="7233658" y="4346983"/>
            <a:ext cx="4495046" cy="954107"/>
          </a:xfrm>
          <a:prstGeom prst="rect">
            <a:avLst/>
          </a:prstGeom>
        </p:spPr>
        <p:txBody>
          <a:bodyPr wrap="square">
            <a:spAutoFit/>
          </a:bodyPr>
          <a:lstStyle/>
          <a:p>
            <a:r>
              <a:rPr lang="en-US" sz="2800" dirty="0">
                <a:ln w="0">
                  <a:noFill/>
                </a:ln>
              </a:rPr>
              <a:t>Integrates </a:t>
            </a:r>
            <a:r>
              <a:rPr lang="en-US" sz="2800" dirty="0" smtClean="0">
                <a:ln w="0">
                  <a:noFill/>
                </a:ln>
              </a:rPr>
              <a:t>S&amp;H </a:t>
            </a:r>
            <a:r>
              <a:rPr lang="en-US" sz="2800" dirty="0">
                <a:ln w="0">
                  <a:noFill/>
                </a:ln>
              </a:rPr>
              <a:t>in all </a:t>
            </a:r>
            <a:r>
              <a:rPr lang="en-US" sz="2800" dirty="0" smtClean="0">
                <a:ln w="0">
                  <a:noFill/>
                </a:ln>
              </a:rPr>
              <a:t>aspects of </a:t>
            </a:r>
            <a:r>
              <a:rPr lang="en-US" sz="2800" dirty="0">
                <a:ln w="0">
                  <a:noFill/>
                </a:ln>
              </a:rPr>
              <a:t>the organization</a:t>
            </a:r>
          </a:p>
        </p:txBody>
      </p:sp>
      <p:sp>
        <p:nvSpPr>
          <p:cNvPr id="27" name="Oval 26"/>
          <p:cNvSpPr/>
          <p:nvPr/>
        </p:nvSpPr>
        <p:spPr>
          <a:xfrm>
            <a:off x="6131076" y="1720440"/>
            <a:ext cx="965200" cy="96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Oval 27"/>
          <p:cNvSpPr/>
          <p:nvPr/>
        </p:nvSpPr>
        <p:spPr>
          <a:xfrm>
            <a:off x="6131076" y="3025046"/>
            <a:ext cx="965200" cy="9652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Oval 28"/>
          <p:cNvSpPr/>
          <p:nvPr/>
        </p:nvSpPr>
        <p:spPr>
          <a:xfrm>
            <a:off x="6131076" y="4341436"/>
            <a:ext cx="965200" cy="9652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p:cNvSpPr/>
          <p:nvPr/>
        </p:nvSpPr>
        <p:spPr>
          <a:xfrm>
            <a:off x="1411978" y="1289127"/>
            <a:ext cx="4708406" cy="523220"/>
          </a:xfrm>
          <a:prstGeom prst="rect">
            <a:avLst/>
          </a:prstGeom>
        </p:spPr>
        <p:txBody>
          <a:bodyPr wrap="square">
            <a:spAutoFit/>
          </a:bodyPr>
          <a:lstStyle/>
          <a:p>
            <a:r>
              <a:rPr lang="en-US" sz="2800" dirty="0">
                <a:ln w="0">
                  <a:noFill/>
                </a:ln>
              </a:rPr>
              <a:t>Scalable to any organization</a:t>
            </a:r>
          </a:p>
        </p:txBody>
      </p:sp>
      <p:sp>
        <p:nvSpPr>
          <p:cNvPr id="31" name="Oval 30"/>
          <p:cNvSpPr/>
          <p:nvPr/>
        </p:nvSpPr>
        <p:spPr>
          <a:xfrm>
            <a:off x="309396" y="1068137"/>
            <a:ext cx="965200" cy="96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29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25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2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25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25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25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250"/>
                                        <p:tgtEl>
                                          <p:spTgt spid="2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25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250"/>
                                        <p:tgtEl>
                                          <p:spTgt spid="2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25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250"/>
                                        <p:tgtEl>
                                          <p:spTgt spid="2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animBg="1"/>
      <p:bldP spid="17" grpId="0" animBg="1"/>
      <p:bldP spid="22" grpId="0" animBg="1"/>
      <p:bldP spid="24" grpId="0"/>
      <p:bldP spid="25" grpId="0"/>
      <p:bldP spid="26" grpId="0"/>
      <p:bldP spid="27" grpId="0" animBg="1"/>
      <p:bldP spid="28" grpId="0" animBg="1"/>
      <p:bldP spid="29" grpId="0" animBg="1"/>
      <p:bldP spid="30" grpId="0"/>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587896" y="1847341"/>
            <a:ext cx="2834640" cy="2834640"/>
          </a:xfrm>
          <a:prstGeom prst="ellipse">
            <a:avLst/>
          </a:prstGeom>
          <a:solidFill>
            <a:srgbClr val="D2B04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SMS required by ICAO</a:t>
            </a:r>
            <a:endParaRPr lang="en-US" sz="2400" dirty="0">
              <a:solidFill>
                <a:schemeClr val="tx1"/>
              </a:solidFill>
            </a:endParaRPr>
          </a:p>
        </p:txBody>
      </p:sp>
      <p:sp>
        <p:nvSpPr>
          <p:cNvPr id="25" name="Oval 24"/>
          <p:cNvSpPr/>
          <p:nvPr/>
        </p:nvSpPr>
        <p:spPr>
          <a:xfrm>
            <a:off x="1426561" y="973331"/>
            <a:ext cx="2834640" cy="2834640"/>
          </a:xfrm>
          <a:prstGeom prst="ellipse">
            <a:avLst/>
          </a:prstGeom>
          <a:solidFill>
            <a:srgbClr val="D2B04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SMS for management of safety risk in civil:</a:t>
            </a:r>
            <a:endParaRPr lang="en-US" sz="2400" dirty="0">
              <a:solidFill>
                <a:schemeClr val="tx1"/>
              </a:solidFill>
            </a:endParaRPr>
          </a:p>
        </p:txBody>
      </p:sp>
      <p:sp>
        <p:nvSpPr>
          <p:cNvPr id="12" name="Oval 11"/>
          <p:cNvSpPr/>
          <p:nvPr/>
        </p:nvSpPr>
        <p:spPr>
          <a:xfrm>
            <a:off x="504220" y="3262337"/>
            <a:ext cx="2834640" cy="2834640"/>
          </a:xfrm>
          <a:prstGeom prst="ellipse">
            <a:avLst/>
          </a:prstGeom>
          <a:solidFill>
            <a:srgbClr val="ECDAA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342900" indent="-228600">
              <a:spcAft>
                <a:spcPts val="600"/>
              </a:spcAft>
              <a:buFont typeface="Arial" panose="020B0604020202020204" pitchFamily="34" charset="0"/>
              <a:buChar char="•"/>
            </a:pPr>
            <a:r>
              <a:rPr lang="en-US" sz="2000" dirty="0" smtClean="0">
                <a:solidFill>
                  <a:schemeClr val="tx1"/>
                </a:solidFill>
              </a:rPr>
              <a:t>Air operations</a:t>
            </a:r>
          </a:p>
          <a:p>
            <a:pPr marL="342900" indent="-228600">
              <a:spcAft>
                <a:spcPts val="600"/>
              </a:spcAft>
              <a:buFont typeface="Arial" panose="020B0604020202020204" pitchFamily="34" charset="0"/>
              <a:buChar char="•"/>
            </a:pPr>
            <a:r>
              <a:rPr lang="en-US" sz="2000" dirty="0" smtClean="0">
                <a:solidFill>
                  <a:schemeClr val="tx1"/>
                </a:solidFill>
              </a:rPr>
              <a:t>Aviation maintenance</a:t>
            </a:r>
          </a:p>
          <a:p>
            <a:pPr marL="342900" indent="-228600">
              <a:spcAft>
                <a:spcPts val="600"/>
              </a:spcAft>
              <a:buFont typeface="Arial" panose="020B0604020202020204" pitchFamily="34" charset="0"/>
              <a:buChar char="•"/>
            </a:pPr>
            <a:r>
              <a:rPr lang="en-US" sz="2000" dirty="0" smtClean="0">
                <a:solidFill>
                  <a:schemeClr val="tx1"/>
                </a:solidFill>
              </a:rPr>
              <a:t>Air traffic services</a:t>
            </a:r>
          </a:p>
          <a:p>
            <a:pPr marL="342900" indent="-228600">
              <a:spcAft>
                <a:spcPts val="600"/>
              </a:spcAft>
              <a:buFont typeface="Arial" panose="020B0604020202020204" pitchFamily="34" charset="0"/>
              <a:buChar char="•"/>
            </a:pPr>
            <a:r>
              <a:rPr lang="en-US" sz="2000" dirty="0" smtClean="0">
                <a:solidFill>
                  <a:schemeClr val="tx1"/>
                </a:solidFill>
              </a:rPr>
              <a:t>Airports</a:t>
            </a:r>
            <a:endParaRPr lang="en-US" sz="2000" dirty="0">
              <a:solidFill>
                <a:schemeClr val="tx1"/>
              </a:solidFill>
            </a:endParaRPr>
          </a:p>
        </p:txBody>
      </p:sp>
      <p:sp>
        <p:nvSpPr>
          <p:cNvPr id="2" name="Title 1"/>
          <p:cNvSpPr>
            <a:spLocks noGrp="1"/>
          </p:cNvSpPr>
          <p:nvPr>
            <p:ph type="title"/>
          </p:nvPr>
        </p:nvSpPr>
        <p:spPr/>
        <p:txBody>
          <a:bodyPr/>
          <a:lstStyle/>
          <a:p>
            <a:r>
              <a:rPr lang="en-US" dirty="0" smtClean="0"/>
              <a:t>FAA SMS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30</a:t>
            </a:fld>
            <a:endParaRPr lang="en-US" dirty="0"/>
          </a:p>
        </p:txBody>
      </p:sp>
      <p:sp>
        <p:nvSpPr>
          <p:cNvPr id="7" name="Rectangle 54"/>
          <p:cNvSpPr>
            <a:spLocks noChangeArrowheads="1"/>
          </p:cNvSpPr>
          <p:nvPr/>
        </p:nvSpPr>
        <p:spPr bwMode="auto">
          <a:xfrm>
            <a:off x="6096945" y="4982217"/>
            <a:ext cx="14180" cy="1472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6"/>
          <p:cNvSpPr/>
          <p:nvPr/>
        </p:nvSpPr>
        <p:spPr>
          <a:xfrm>
            <a:off x="7755154" y="950365"/>
            <a:ext cx="2834640" cy="2834640"/>
          </a:xfrm>
          <a:prstGeom prst="ellipse">
            <a:avLst/>
          </a:prstGeom>
          <a:solidFill>
            <a:srgbClr val="D2B04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Federal agencies are exempt</a:t>
            </a:r>
            <a:endParaRPr lang="en-US" sz="2400" dirty="0">
              <a:solidFill>
                <a:schemeClr val="tx1"/>
              </a:solidFill>
            </a:endParaRPr>
          </a:p>
        </p:txBody>
      </p:sp>
      <p:sp>
        <p:nvSpPr>
          <p:cNvPr id="8" name="Oval 7"/>
          <p:cNvSpPr/>
          <p:nvPr/>
        </p:nvSpPr>
        <p:spPr>
          <a:xfrm>
            <a:off x="9039160" y="3144917"/>
            <a:ext cx="2834640" cy="2834640"/>
          </a:xfrm>
          <a:prstGeom prst="ellipse">
            <a:avLst/>
          </a:prstGeom>
          <a:solidFill>
            <a:srgbClr val="ECDAA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Must comply with Agency-specific aviation safety requirements</a:t>
            </a:r>
            <a:endParaRPr lang="en-US" sz="2000" dirty="0">
              <a:solidFill>
                <a:schemeClr val="tx1"/>
              </a:solidFill>
            </a:endParaRPr>
          </a:p>
        </p:txBody>
      </p:sp>
    </p:spTree>
    <p:extLst>
      <p:ext uri="{BB962C8B-B14F-4D97-AF65-F5344CB8AC3E}">
        <p14:creationId xmlns:p14="http://schemas.microsoft.com/office/powerpoint/2010/main" val="35820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500"/>
                                        <p:tgtEl>
                                          <p:spTgt spid="2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12" grpId="0" animBg="1"/>
      <p:bldP spid="2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45001</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31</a:t>
            </a:fld>
            <a:endParaRPr lang="en-US" dirty="0"/>
          </a:p>
        </p:txBody>
      </p:sp>
      <p:sp>
        <p:nvSpPr>
          <p:cNvPr id="7" name="Arc 6">
            <a:extLst>
              <a:ext uri="{FF2B5EF4-FFF2-40B4-BE49-F238E27FC236}">
                <a16:creationId xmlns:a16="http://schemas.microsoft.com/office/drawing/2014/main" id="{BFC21AB3-7711-274F-B368-BD6868C846C7}"/>
              </a:ext>
            </a:extLst>
          </p:cNvPr>
          <p:cNvSpPr/>
          <p:nvPr/>
        </p:nvSpPr>
        <p:spPr>
          <a:xfrm>
            <a:off x="3250861" y="1805333"/>
            <a:ext cx="2904359" cy="3135004"/>
          </a:xfrm>
          <a:prstGeom prst="arc">
            <a:avLst>
              <a:gd name="adj1" fmla="val 10794668"/>
              <a:gd name="adj2" fmla="val 0"/>
            </a:avLst>
          </a:prstGeom>
          <a:ln w="4445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Arc 7">
            <a:extLst>
              <a:ext uri="{FF2B5EF4-FFF2-40B4-BE49-F238E27FC236}">
                <a16:creationId xmlns:a16="http://schemas.microsoft.com/office/drawing/2014/main" id="{9ECFB22A-2CB1-5841-8E58-3B87B15DF0F0}"/>
              </a:ext>
            </a:extLst>
          </p:cNvPr>
          <p:cNvSpPr/>
          <p:nvPr/>
        </p:nvSpPr>
        <p:spPr>
          <a:xfrm rot="10800000">
            <a:off x="6153140" y="1805333"/>
            <a:ext cx="2904359" cy="3135004"/>
          </a:xfrm>
          <a:prstGeom prst="arc">
            <a:avLst>
              <a:gd name="adj1" fmla="val 10794668"/>
              <a:gd name="adj2" fmla="val 0"/>
            </a:avLst>
          </a:prstGeom>
          <a:ln w="4445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Arc 8">
            <a:extLst>
              <a:ext uri="{FF2B5EF4-FFF2-40B4-BE49-F238E27FC236}">
                <a16:creationId xmlns:a16="http://schemas.microsoft.com/office/drawing/2014/main" id="{2D14BD5E-0B99-AD46-B1B2-CDAC9D22008E}"/>
              </a:ext>
            </a:extLst>
          </p:cNvPr>
          <p:cNvSpPr/>
          <p:nvPr/>
        </p:nvSpPr>
        <p:spPr>
          <a:xfrm>
            <a:off x="9057500" y="1805333"/>
            <a:ext cx="2904359" cy="3135004"/>
          </a:xfrm>
          <a:prstGeom prst="arc">
            <a:avLst>
              <a:gd name="adj1" fmla="val 10794668"/>
              <a:gd name="adj2" fmla="val 0"/>
            </a:avLst>
          </a:prstGeom>
          <a:ln w="4445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a:extLst>
              <a:ext uri="{FF2B5EF4-FFF2-40B4-BE49-F238E27FC236}">
                <a16:creationId xmlns:a16="http://schemas.microsoft.com/office/drawing/2014/main" id="{8D16E931-E7D3-5D4E-BE6B-A637FC764DDD}"/>
              </a:ext>
            </a:extLst>
          </p:cNvPr>
          <p:cNvSpPr/>
          <p:nvPr/>
        </p:nvSpPr>
        <p:spPr>
          <a:xfrm>
            <a:off x="346502" y="1814367"/>
            <a:ext cx="2904359" cy="3135004"/>
          </a:xfrm>
          <a:prstGeom prst="arc">
            <a:avLst>
              <a:gd name="adj1" fmla="val 10794668"/>
              <a:gd name="adj2" fmla="val 0"/>
            </a:avLst>
          </a:prstGeom>
          <a:ln w="4445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c 10">
            <a:extLst>
              <a:ext uri="{FF2B5EF4-FFF2-40B4-BE49-F238E27FC236}">
                <a16:creationId xmlns:a16="http://schemas.microsoft.com/office/drawing/2014/main" id="{5205D86D-265F-2D4D-805C-8F764C06E37A}"/>
              </a:ext>
            </a:extLst>
          </p:cNvPr>
          <p:cNvSpPr/>
          <p:nvPr/>
        </p:nvSpPr>
        <p:spPr>
          <a:xfrm rot="10800000">
            <a:off x="346502" y="1805333"/>
            <a:ext cx="2904359" cy="3135004"/>
          </a:xfrm>
          <a:prstGeom prst="arc">
            <a:avLst>
              <a:gd name="adj1" fmla="val 10794668"/>
              <a:gd name="adj2" fmla="val 0"/>
            </a:avLst>
          </a:prstGeom>
          <a:ln w="4445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Arc 11">
            <a:extLst>
              <a:ext uri="{FF2B5EF4-FFF2-40B4-BE49-F238E27FC236}">
                <a16:creationId xmlns:a16="http://schemas.microsoft.com/office/drawing/2014/main" id="{CAB92471-B811-B542-BF53-F9DB923F05CA}"/>
              </a:ext>
            </a:extLst>
          </p:cNvPr>
          <p:cNvSpPr/>
          <p:nvPr/>
        </p:nvSpPr>
        <p:spPr>
          <a:xfrm rot="10800000">
            <a:off x="3250861" y="1814367"/>
            <a:ext cx="2904359" cy="3135004"/>
          </a:xfrm>
          <a:prstGeom prst="arc">
            <a:avLst>
              <a:gd name="adj1" fmla="val 10794668"/>
              <a:gd name="adj2" fmla="val 0"/>
            </a:avLst>
          </a:prstGeom>
          <a:ln w="444500">
            <a:solidFill>
              <a:srgbClr val="27CE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BCE14453-104B-254E-9848-10188CDF2986}"/>
              </a:ext>
            </a:extLst>
          </p:cNvPr>
          <p:cNvSpPr/>
          <p:nvPr/>
        </p:nvSpPr>
        <p:spPr>
          <a:xfrm>
            <a:off x="6153140" y="1814367"/>
            <a:ext cx="2904359" cy="3135004"/>
          </a:xfrm>
          <a:prstGeom prst="arc">
            <a:avLst>
              <a:gd name="adj1" fmla="val 10794668"/>
              <a:gd name="adj2" fmla="val 0"/>
            </a:avLst>
          </a:prstGeom>
          <a:ln w="444500">
            <a:solidFill>
              <a:srgbClr val="42BA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45D120B0-DC51-7542-8834-AA55EA1ECFDA}"/>
              </a:ext>
            </a:extLst>
          </p:cNvPr>
          <p:cNvSpPr/>
          <p:nvPr/>
        </p:nvSpPr>
        <p:spPr>
          <a:xfrm rot="10800000">
            <a:off x="9057500" y="1814367"/>
            <a:ext cx="2904359" cy="3135004"/>
          </a:xfrm>
          <a:prstGeom prst="arc">
            <a:avLst>
              <a:gd name="adj1" fmla="val 10794668"/>
              <a:gd name="adj2" fmla="val 0"/>
            </a:avLst>
          </a:prstGeom>
          <a:ln w="444500">
            <a:solidFill>
              <a:srgbClr val="62A39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511933" y="2549613"/>
            <a:ext cx="2540215" cy="2677656"/>
          </a:xfrm>
          <a:prstGeom prst="rect">
            <a:avLst/>
          </a:prstGeom>
          <a:noFill/>
        </p:spPr>
        <p:txBody>
          <a:bodyPr wrap="square" rtlCol="0">
            <a:spAutoFit/>
          </a:bodyPr>
          <a:lstStyle/>
          <a:p>
            <a:pPr algn="ctr"/>
            <a:r>
              <a:rPr lang="en-US" sz="2800" b="1" dirty="0" smtClean="0"/>
              <a:t>Useful for organizations using ISO certifications for business purposes</a:t>
            </a:r>
            <a:endParaRPr lang="en-US" sz="2800" b="1" dirty="0"/>
          </a:p>
        </p:txBody>
      </p:sp>
      <p:sp>
        <p:nvSpPr>
          <p:cNvPr id="16" name="TextBox 15"/>
          <p:cNvSpPr txBox="1"/>
          <p:nvPr/>
        </p:nvSpPr>
        <p:spPr>
          <a:xfrm>
            <a:off x="3255021" y="2087977"/>
            <a:ext cx="2904359" cy="2246769"/>
          </a:xfrm>
          <a:prstGeom prst="rect">
            <a:avLst/>
          </a:prstGeom>
          <a:noFill/>
        </p:spPr>
        <p:txBody>
          <a:bodyPr wrap="square" rtlCol="0">
            <a:spAutoFit/>
          </a:bodyPr>
          <a:lstStyle/>
          <a:p>
            <a:pPr algn="ctr"/>
            <a:r>
              <a:rPr lang="en-US" sz="2800" b="1" dirty="0"/>
              <a:t>Only international consensus standard for OHSMS</a:t>
            </a:r>
          </a:p>
        </p:txBody>
      </p:sp>
      <p:sp>
        <p:nvSpPr>
          <p:cNvPr id="17" name="TextBox 16"/>
          <p:cNvSpPr txBox="1"/>
          <p:nvPr/>
        </p:nvSpPr>
        <p:spPr>
          <a:xfrm>
            <a:off x="6329846" y="2549613"/>
            <a:ext cx="2623964" cy="2677656"/>
          </a:xfrm>
          <a:prstGeom prst="rect">
            <a:avLst/>
          </a:prstGeom>
          <a:noFill/>
        </p:spPr>
        <p:txBody>
          <a:bodyPr wrap="square" rtlCol="0">
            <a:spAutoFit/>
          </a:bodyPr>
          <a:lstStyle/>
          <a:p>
            <a:pPr algn="ctr"/>
            <a:r>
              <a:rPr lang="en-US" sz="2800" b="1" dirty="0"/>
              <a:t>Certification requires successful </a:t>
            </a:r>
            <a:r>
              <a:rPr lang="en-US" sz="2800" b="1" dirty="0" smtClean="0"/>
              <a:t>third-party </a:t>
            </a:r>
            <a:r>
              <a:rPr lang="en-US" sz="2800" b="1" dirty="0"/>
              <a:t>audit by an ISO registrar</a:t>
            </a:r>
          </a:p>
        </p:txBody>
      </p:sp>
      <p:sp>
        <p:nvSpPr>
          <p:cNvPr id="18" name="TextBox 17"/>
          <p:cNvSpPr txBox="1"/>
          <p:nvPr/>
        </p:nvSpPr>
        <p:spPr>
          <a:xfrm>
            <a:off x="9196536" y="2846054"/>
            <a:ext cx="2759082" cy="1384995"/>
          </a:xfrm>
          <a:prstGeom prst="rect">
            <a:avLst/>
          </a:prstGeom>
          <a:noFill/>
        </p:spPr>
        <p:txBody>
          <a:bodyPr wrap="square" rtlCol="0">
            <a:spAutoFit/>
          </a:bodyPr>
          <a:lstStyle/>
          <a:p>
            <a:pPr algn="ctr"/>
            <a:r>
              <a:rPr lang="en-US" sz="2800" b="1" dirty="0"/>
              <a:t>Recertification is every 3 years</a:t>
            </a:r>
          </a:p>
        </p:txBody>
      </p:sp>
    </p:spTree>
    <p:extLst>
      <p:ext uri="{BB962C8B-B14F-4D97-AF65-F5344CB8AC3E}">
        <p14:creationId xmlns:p14="http://schemas.microsoft.com/office/powerpoint/2010/main" val="13887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Service-Related SMSs</a:t>
            </a:r>
            <a:endParaRPr lang="en-US" dirty="0">
              <a:latin typeface="+mn-lt"/>
            </a:endParaRPr>
          </a:p>
        </p:txBody>
      </p:sp>
      <p:sp>
        <p:nvSpPr>
          <p:cNvPr id="4" name="Slide Number Placeholder 3"/>
          <p:cNvSpPr>
            <a:spLocks noGrp="1"/>
          </p:cNvSpPr>
          <p:nvPr>
            <p:ph type="sldNum" sz="quarter" idx="4"/>
          </p:nvPr>
        </p:nvSpPr>
        <p:spPr/>
        <p:txBody>
          <a:bodyPr/>
          <a:lstStyle/>
          <a:p>
            <a:fld id="{EC6B01B9-2AD7-FF46-ADAD-E0B0ABE832D6}" type="slidenum">
              <a:rPr lang="en-US" smtClean="0">
                <a:latin typeface="+mn-lt"/>
              </a:rPr>
              <a:pPr/>
              <a:t>32</a:t>
            </a:fld>
            <a:endParaRPr lang="en-US" dirty="0">
              <a:latin typeface="+mn-lt"/>
            </a:endParaRPr>
          </a:p>
        </p:txBody>
      </p:sp>
      <p:sp>
        <p:nvSpPr>
          <p:cNvPr id="6" name="Freeform 5"/>
          <p:cNvSpPr/>
          <p:nvPr/>
        </p:nvSpPr>
        <p:spPr>
          <a:xfrm>
            <a:off x="338116" y="1146790"/>
            <a:ext cx="2579106" cy="866082"/>
          </a:xfrm>
          <a:custGeom>
            <a:avLst/>
            <a:gdLst>
              <a:gd name="connsiteX0" fmla="*/ 0 w 2579106"/>
              <a:gd name="connsiteY0" fmla="*/ 0 h 866082"/>
              <a:gd name="connsiteX1" fmla="*/ 2579106 w 2579106"/>
              <a:gd name="connsiteY1" fmla="*/ 0 h 866082"/>
              <a:gd name="connsiteX2" fmla="*/ 2579106 w 2579106"/>
              <a:gd name="connsiteY2" fmla="*/ 866082 h 866082"/>
              <a:gd name="connsiteX3" fmla="*/ 0 w 2579106"/>
              <a:gd name="connsiteY3" fmla="*/ 866082 h 866082"/>
              <a:gd name="connsiteX4" fmla="*/ 0 w 2579106"/>
              <a:gd name="connsiteY4" fmla="*/ 0 h 8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106" h="866082">
                <a:moveTo>
                  <a:pt x="0" y="0"/>
                </a:moveTo>
                <a:lnTo>
                  <a:pt x="2579106" y="0"/>
                </a:lnTo>
                <a:lnTo>
                  <a:pt x="2579106" y="866082"/>
                </a:lnTo>
                <a:lnTo>
                  <a:pt x="0" y="866082"/>
                </a:lnTo>
                <a:lnTo>
                  <a:pt x="0" y="0"/>
                </a:lnTo>
                <a:close/>
              </a:path>
            </a:pathLst>
          </a:custGeom>
          <a:solidFill>
            <a:srgbClr val="00B050"/>
          </a:solidFill>
          <a:ln w="12700" cap="flat" cmpd="sng" algn="ctr">
            <a:solidFill>
              <a:schemeClr val="bg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a:solidFill>
                  <a:sysClr val="window" lastClr="FFFFFF"/>
                </a:solidFill>
                <a:latin typeface="+mn-lt"/>
                <a:ea typeface="+mn-ea"/>
                <a:cs typeface="+mn-cs"/>
              </a:rPr>
              <a:t>ASHMS</a:t>
            </a:r>
          </a:p>
        </p:txBody>
      </p:sp>
      <p:sp>
        <p:nvSpPr>
          <p:cNvPr id="7" name="Freeform 6"/>
          <p:cNvSpPr/>
          <p:nvPr/>
        </p:nvSpPr>
        <p:spPr>
          <a:xfrm>
            <a:off x="338116" y="2012872"/>
            <a:ext cx="2579106" cy="3763652"/>
          </a:xfrm>
          <a:custGeom>
            <a:avLst/>
            <a:gdLst>
              <a:gd name="connsiteX0" fmla="*/ 0 w 2579106"/>
              <a:gd name="connsiteY0" fmla="*/ 0 h 3763652"/>
              <a:gd name="connsiteX1" fmla="*/ 2579106 w 2579106"/>
              <a:gd name="connsiteY1" fmla="*/ 0 h 3763652"/>
              <a:gd name="connsiteX2" fmla="*/ 2579106 w 2579106"/>
              <a:gd name="connsiteY2" fmla="*/ 3763652 h 3763652"/>
              <a:gd name="connsiteX3" fmla="*/ 0 w 2579106"/>
              <a:gd name="connsiteY3" fmla="*/ 3763652 h 3763652"/>
              <a:gd name="connsiteX4" fmla="*/ 0 w 2579106"/>
              <a:gd name="connsiteY4" fmla="*/ 0 h 3763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106" h="3763652">
                <a:moveTo>
                  <a:pt x="0" y="0"/>
                </a:moveTo>
                <a:lnTo>
                  <a:pt x="2579106" y="0"/>
                </a:lnTo>
                <a:lnTo>
                  <a:pt x="2579106" y="3763652"/>
                </a:lnTo>
                <a:lnTo>
                  <a:pt x="0" y="3763652"/>
                </a:lnTo>
                <a:lnTo>
                  <a:pt x="0" y="0"/>
                </a:lnTo>
                <a:close/>
              </a:path>
            </a:pathLst>
          </a:custGeom>
          <a:solidFill>
            <a:schemeClr val="accent3">
              <a:lumMod val="20000"/>
              <a:lumOff val="80000"/>
              <a:alpha val="90000"/>
            </a:schemeClr>
          </a:solidFill>
          <a:ln w="12700" cap="flat" cmpd="sng" algn="ctr">
            <a:solidFill>
              <a:schemeClr val="bg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100000"/>
              </a:lnSpc>
              <a:spcBef>
                <a:spcPct val="0"/>
              </a:spcBef>
              <a:spcAft>
                <a:spcPts val="600"/>
              </a:spcAft>
              <a:buChar char="••"/>
            </a:pPr>
            <a:r>
              <a:rPr lang="en-US" sz="2500" kern="1200" dirty="0" smtClean="0">
                <a:solidFill>
                  <a:sysClr val="windowText" lastClr="000000">
                    <a:hueOff val="0"/>
                    <a:satOff val="0"/>
                    <a:lumOff val="0"/>
                    <a:alphaOff val="0"/>
                  </a:sysClr>
                </a:solidFill>
                <a:latin typeface="+mn-lt"/>
                <a:ea typeface="+mn-ea"/>
                <a:cs typeface="+mn-cs"/>
              </a:rPr>
              <a:t>MEDCOM-specific</a:t>
            </a:r>
            <a:endParaRPr lang="en-US" sz="2500" kern="1200" dirty="0">
              <a:solidFill>
                <a:sysClr val="windowText" lastClr="000000">
                  <a:hueOff val="0"/>
                  <a:satOff val="0"/>
                  <a:lumOff val="0"/>
                  <a:alphaOff val="0"/>
                </a:sysClr>
              </a:solidFill>
              <a:latin typeface="+mn-lt"/>
              <a:ea typeface="+mn-ea"/>
              <a:cs typeface="+mn-cs"/>
            </a:endParaRPr>
          </a:p>
          <a:p>
            <a:pPr marL="228600" lvl="1" indent="-228600" algn="l" defTabSz="1111250">
              <a:lnSpc>
                <a:spcPct val="100000"/>
              </a:lnSpc>
              <a:spcBef>
                <a:spcPct val="0"/>
              </a:spcBef>
              <a:spcAft>
                <a:spcPts val="600"/>
              </a:spcAft>
              <a:buChar char="••"/>
            </a:pPr>
            <a:r>
              <a:rPr lang="en-US" sz="2500" kern="1200" dirty="0">
                <a:solidFill>
                  <a:sysClr val="windowText" lastClr="000000">
                    <a:hueOff val="0"/>
                    <a:satOff val="0"/>
                    <a:lumOff val="0"/>
                    <a:alphaOff val="0"/>
                  </a:sysClr>
                </a:solidFill>
                <a:latin typeface="+mn-lt"/>
                <a:ea typeface="+mn-ea"/>
                <a:cs typeface="+mn-cs"/>
              </a:rPr>
              <a:t>Uses VPP </a:t>
            </a:r>
            <a:r>
              <a:rPr lang="en-US" sz="2500" kern="1200" dirty="0" smtClean="0">
                <a:solidFill>
                  <a:sysClr val="windowText" lastClr="000000">
                    <a:hueOff val="0"/>
                    <a:satOff val="0"/>
                    <a:lumOff val="0"/>
                    <a:alphaOff val="0"/>
                  </a:sysClr>
                </a:solidFill>
                <a:latin typeface="+mn-lt"/>
                <a:ea typeface="+mn-ea"/>
                <a:cs typeface="+mn-cs"/>
              </a:rPr>
              <a:t>criteria</a:t>
            </a:r>
            <a:endParaRPr lang="en-US" sz="2500" kern="1200" dirty="0">
              <a:solidFill>
                <a:sysClr val="windowText" lastClr="000000">
                  <a:hueOff val="0"/>
                  <a:satOff val="0"/>
                  <a:lumOff val="0"/>
                  <a:alphaOff val="0"/>
                </a:sysClr>
              </a:solidFill>
              <a:latin typeface="+mn-lt"/>
              <a:ea typeface="+mn-ea"/>
              <a:cs typeface="+mn-cs"/>
            </a:endParaRPr>
          </a:p>
          <a:p>
            <a:pPr marL="228600" lvl="1" indent="-228600" algn="l" defTabSz="1111250">
              <a:lnSpc>
                <a:spcPct val="100000"/>
              </a:lnSpc>
              <a:spcBef>
                <a:spcPct val="0"/>
              </a:spcBef>
              <a:spcAft>
                <a:spcPts val="600"/>
              </a:spcAft>
              <a:buChar char="••"/>
            </a:pPr>
            <a:r>
              <a:rPr lang="en-US" sz="2500" kern="1200" dirty="0" smtClean="0">
                <a:solidFill>
                  <a:sysClr val="windowText" lastClr="000000">
                    <a:hueOff val="0"/>
                    <a:satOff val="0"/>
                    <a:lumOff val="0"/>
                    <a:alphaOff val="0"/>
                  </a:sysClr>
                </a:solidFill>
                <a:latin typeface="+mn-lt"/>
                <a:ea typeface="+mn-ea"/>
                <a:cs typeface="+mn-cs"/>
              </a:rPr>
              <a:t>Does not require union </a:t>
            </a:r>
            <a:r>
              <a:rPr lang="en-US" sz="2500" kern="1200" dirty="0">
                <a:solidFill>
                  <a:sysClr val="windowText" lastClr="000000">
                    <a:hueOff val="0"/>
                    <a:satOff val="0"/>
                    <a:lumOff val="0"/>
                    <a:alphaOff val="0"/>
                  </a:sysClr>
                </a:solidFill>
                <a:latin typeface="+mn-lt"/>
                <a:ea typeface="+mn-ea"/>
                <a:cs typeface="+mn-cs"/>
              </a:rPr>
              <a:t>approval</a:t>
            </a:r>
          </a:p>
        </p:txBody>
      </p:sp>
      <p:sp>
        <p:nvSpPr>
          <p:cNvPr id="8" name="Freeform 7"/>
          <p:cNvSpPr/>
          <p:nvPr/>
        </p:nvSpPr>
        <p:spPr>
          <a:xfrm>
            <a:off x="3278297" y="1146790"/>
            <a:ext cx="2579106" cy="866082"/>
          </a:xfrm>
          <a:custGeom>
            <a:avLst/>
            <a:gdLst>
              <a:gd name="connsiteX0" fmla="*/ 0 w 2579106"/>
              <a:gd name="connsiteY0" fmla="*/ 0 h 866082"/>
              <a:gd name="connsiteX1" fmla="*/ 2579106 w 2579106"/>
              <a:gd name="connsiteY1" fmla="*/ 0 h 866082"/>
              <a:gd name="connsiteX2" fmla="*/ 2579106 w 2579106"/>
              <a:gd name="connsiteY2" fmla="*/ 866082 h 866082"/>
              <a:gd name="connsiteX3" fmla="*/ 0 w 2579106"/>
              <a:gd name="connsiteY3" fmla="*/ 866082 h 866082"/>
              <a:gd name="connsiteX4" fmla="*/ 0 w 2579106"/>
              <a:gd name="connsiteY4" fmla="*/ 0 h 8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106" h="866082">
                <a:moveTo>
                  <a:pt x="0" y="0"/>
                </a:moveTo>
                <a:lnTo>
                  <a:pt x="2579106" y="0"/>
                </a:lnTo>
                <a:lnTo>
                  <a:pt x="2579106" y="866082"/>
                </a:lnTo>
                <a:lnTo>
                  <a:pt x="0" y="866082"/>
                </a:lnTo>
                <a:lnTo>
                  <a:pt x="0" y="0"/>
                </a:lnTo>
                <a:close/>
              </a:path>
            </a:pathLst>
          </a:custGeom>
          <a:solidFill>
            <a:srgbClr val="00B050"/>
          </a:solidFill>
          <a:ln w="12700" cap="flat" cmpd="sng" algn="ctr">
            <a:solidFill>
              <a:schemeClr val="bg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smtClean="0">
                <a:solidFill>
                  <a:sysClr val="window" lastClr="FFFFFF"/>
                </a:solidFill>
                <a:latin typeface="+mn-lt"/>
                <a:ea typeface="+mn-ea"/>
                <a:cs typeface="+mn-cs"/>
              </a:rPr>
              <a:t>ASOHMS/CE-SOHMS</a:t>
            </a:r>
            <a:endParaRPr lang="en-US" sz="2500" b="1" kern="1200" dirty="0">
              <a:solidFill>
                <a:sysClr val="window" lastClr="FFFFFF"/>
              </a:solidFill>
              <a:latin typeface="+mn-lt"/>
              <a:ea typeface="+mn-ea"/>
              <a:cs typeface="+mn-cs"/>
            </a:endParaRPr>
          </a:p>
        </p:txBody>
      </p:sp>
      <p:sp>
        <p:nvSpPr>
          <p:cNvPr id="9" name="Freeform 8"/>
          <p:cNvSpPr/>
          <p:nvPr/>
        </p:nvSpPr>
        <p:spPr>
          <a:xfrm>
            <a:off x="3278297" y="2012872"/>
            <a:ext cx="2579106" cy="3763652"/>
          </a:xfrm>
          <a:custGeom>
            <a:avLst/>
            <a:gdLst>
              <a:gd name="connsiteX0" fmla="*/ 0 w 2579106"/>
              <a:gd name="connsiteY0" fmla="*/ 0 h 3763652"/>
              <a:gd name="connsiteX1" fmla="*/ 2579106 w 2579106"/>
              <a:gd name="connsiteY1" fmla="*/ 0 h 3763652"/>
              <a:gd name="connsiteX2" fmla="*/ 2579106 w 2579106"/>
              <a:gd name="connsiteY2" fmla="*/ 3763652 h 3763652"/>
              <a:gd name="connsiteX3" fmla="*/ 0 w 2579106"/>
              <a:gd name="connsiteY3" fmla="*/ 3763652 h 3763652"/>
              <a:gd name="connsiteX4" fmla="*/ 0 w 2579106"/>
              <a:gd name="connsiteY4" fmla="*/ 0 h 3763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106" h="3763652">
                <a:moveTo>
                  <a:pt x="0" y="0"/>
                </a:moveTo>
                <a:lnTo>
                  <a:pt x="2579106" y="0"/>
                </a:lnTo>
                <a:lnTo>
                  <a:pt x="2579106" y="3763652"/>
                </a:lnTo>
                <a:lnTo>
                  <a:pt x="0" y="3763652"/>
                </a:lnTo>
                <a:lnTo>
                  <a:pt x="0" y="0"/>
                </a:lnTo>
                <a:close/>
              </a:path>
            </a:pathLst>
          </a:custGeom>
          <a:solidFill>
            <a:schemeClr val="accent3">
              <a:lumMod val="20000"/>
              <a:lumOff val="80000"/>
              <a:alpha val="90000"/>
            </a:schemeClr>
          </a:solidFill>
          <a:ln w="12700" cap="flat" cmpd="sng" algn="ctr">
            <a:solidFill>
              <a:schemeClr val="bg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100000"/>
              </a:lnSpc>
              <a:spcBef>
                <a:spcPct val="0"/>
              </a:spcBef>
              <a:spcAft>
                <a:spcPts val="600"/>
              </a:spcAft>
              <a:buChar char="••"/>
            </a:pPr>
            <a:r>
              <a:rPr lang="en-US" sz="2500" kern="1200" dirty="0" smtClean="0">
                <a:solidFill>
                  <a:sysClr val="windowText" lastClr="000000">
                    <a:hueOff val="0"/>
                    <a:satOff val="0"/>
                    <a:lumOff val="0"/>
                    <a:alphaOff val="0"/>
                  </a:sysClr>
                </a:solidFill>
                <a:latin typeface="+mn-lt"/>
                <a:ea typeface="+mn-ea"/>
                <a:cs typeface="+mn-cs"/>
              </a:rPr>
              <a:t>Army-specific</a:t>
            </a:r>
            <a:endParaRPr lang="en-US" sz="2500" kern="1200" dirty="0">
              <a:solidFill>
                <a:sysClr val="windowText" lastClr="000000">
                  <a:hueOff val="0"/>
                  <a:satOff val="0"/>
                  <a:lumOff val="0"/>
                  <a:alphaOff val="0"/>
                </a:sysClr>
              </a:solidFill>
              <a:latin typeface="+mn-lt"/>
              <a:ea typeface="+mn-ea"/>
              <a:cs typeface="+mn-cs"/>
            </a:endParaRPr>
          </a:p>
          <a:p>
            <a:pPr marL="228600" lvl="1" indent="-228600" algn="l" defTabSz="1111250">
              <a:lnSpc>
                <a:spcPct val="100000"/>
              </a:lnSpc>
              <a:spcBef>
                <a:spcPct val="0"/>
              </a:spcBef>
              <a:spcAft>
                <a:spcPts val="600"/>
              </a:spcAft>
              <a:buChar char="••"/>
            </a:pPr>
            <a:r>
              <a:rPr lang="en-US" sz="2500" kern="1200" dirty="0">
                <a:solidFill>
                  <a:sysClr val="windowText" lastClr="000000">
                    <a:hueOff val="0"/>
                    <a:satOff val="0"/>
                    <a:lumOff val="0"/>
                    <a:alphaOff val="0"/>
                  </a:sysClr>
                </a:solidFill>
                <a:latin typeface="+mn-lt"/>
                <a:ea typeface="+mn-ea"/>
                <a:cs typeface="+mn-cs"/>
              </a:rPr>
              <a:t>Employs </a:t>
            </a:r>
            <a:r>
              <a:rPr lang="en-US" sz="2500" kern="1200" dirty="0" smtClean="0">
                <a:solidFill>
                  <a:sysClr val="windowText" lastClr="000000">
                    <a:hueOff val="0"/>
                    <a:satOff val="0"/>
                    <a:lumOff val="0"/>
                    <a:alphaOff val="0"/>
                  </a:sysClr>
                </a:solidFill>
                <a:latin typeface="+mn-lt"/>
                <a:ea typeface="+mn-ea"/>
                <a:cs typeface="+mn-cs"/>
              </a:rPr>
              <a:t>VPP </a:t>
            </a:r>
            <a:r>
              <a:rPr lang="en-US" sz="2500" kern="1200" dirty="0">
                <a:solidFill>
                  <a:sysClr val="windowText" lastClr="000000">
                    <a:hueOff val="0"/>
                    <a:satOff val="0"/>
                    <a:lumOff val="0"/>
                    <a:alphaOff val="0"/>
                  </a:sysClr>
                </a:solidFill>
                <a:latin typeface="+mn-lt"/>
                <a:ea typeface="+mn-ea"/>
                <a:cs typeface="+mn-cs"/>
              </a:rPr>
              <a:t>and ANSI Z10 </a:t>
            </a:r>
            <a:r>
              <a:rPr lang="en-US" sz="2500" kern="1200" dirty="0" smtClean="0">
                <a:solidFill>
                  <a:sysClr val="windowText" lastClr="000000">
                    <a:hueOff val="0"/>
                    <a:satOff val="0"/>
                    <a:lumOff val="0"/>
                    <a:alphaOff val="0"/>
                  </a:sysClr>
                </a:solidFill>
                <a:latin typeface="+mn-lt"/>
                <a:ea typeface="+mn-ea"/>
                <a:cs typeface="+mn-cs"/>
              </a:rPr>
              <a:t>elements</a:t>
            </a:r>
            <a:endParaRPr lang="en-US" sz="2500" kern="1200" dirty="0">
              <a:solidFill>
                <a:sysClr val="windowText" lastClr="000000">
                  <a:hueOff val="0"/>
                  <a:satOff val="0"/>
                  <a:lumOff val="0"/>
                  <a:alphaOff val="0"/>
                </a:sysClr>
              </a:solidFill>
              <a:latin typeface="+mn-lt"/>
              <a:ea typeface="+mn-ea"/>
              <a:cs typeface="+mn-cs"/>
            </a:endParaRPr>
          </a:p>
          <a:p>
            <a:pPr marL="228600" lvl="1" indent="-228600" algn="l" defTabSz="1111250">
              <a:lnSpc>
                <a:spcPct val="100000"/>
              </a:lnSpc>
              <a:spcBef>
                <a:spcPct val="0"/>
              </a:spcBef>
              <a:spcAft>
                <a:spcPts val="600"/>
              </a:spcAft>
              <a:buChar char="••"/>
            </a:pPr>
            <a:r>
              <a:rPr lang="en-US" sz="2500" kern="1200" dirty="0" smtClean="0">
                <a:solidFill>
                  <a:sysClr val="windowText" lastClr="000000">
                    <a:hueOff val="0"/>
                    <a:satOff val="0"/>
                    <a:lumOff val="0"/>
                    <a:alphaOff val="0"/>
                  </a:sysClr>
                </a:solidFill>
                <a:latin typeface="+mn-lt"/>
                <a:ea typeface="+mn-ea"/>
                <a:cs typeface="+mn-cs"/>
              </a:rPr>
              <a:t>Does not require union approval</a:t>
            </a:r>
            <a:endParaRPr lang="en-US" sz="2500" kern="1200" dirty="0">
              <a:solidFill>
                <a:sysClr val="windowText" lastClr="000000">
                  <a:hueOff val="0"/>
                  <a:satOff val="0"/>
                  <a:lumOff val="0"/>
                  <a:alphaOff val="0"/>
                </a:sysClr>
              </a:solidFill>
              <a:latin typeface="+mn-lt"/>
              <a:ea typeface="+mn-ea"/>
              <a:cs typeface="+mn-cs"/>
            </a:endParaRPr>
          </a:p>
        </p:txBody>
      </p:sp>
      <p:sp>
        <p:nvSpPr>
          <p:cNvPr id="10" name="Freeform 9"/>
          <p:cNvSpPr/>
          <p:nvPr/>
        </p:nvSpPr>
        <p:spPr>
          <a:xfrm>
            <a:off x="6218478" y="1146790"/>
            <a:ext cx="2579106" cy="866082"/>
          </a:xfrm>
          <a:custGeom>
            <a:avLst/>
            <a:gdLst>
              <a:gd name="connsiteX0" fmla="*/ 0 w 2579106"/>
              <a:gd name="connsiteY0" fmla="*/ 0 h 866082"/>
              <a:gd name="connsiteX1" fmla="*/ 2579106 w 2579106"/>
              <a:gd name="connsiteY1" fmla="*/ 0 h 866082"/>
              <a:gd name="connsiteX2" fmla="*/ 2579106 w 2579106"/>
              <a:gd name="connsiteY2" fmla="*/ 866082 h 866082"/>
              <a:gd name="connsiteX3" fmla="*/ 0 w 2579106"/>
              <a:gd name="connsiteY3" fmla="*/ 866082 h 866082"/>
              <a:gd name="connsiteX4" fmla="*/ 0 w 2579106"/>
              <a:gd name="connsiteY4" fmla="*/ 0 h 8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106" h="866082">
                <a:moveTo>
                  <a:pt x="0" y="0"/>
                </a:moveTo>
                <a:lnTo>
                  <a:pt x="2579106" y="0"/>
                </a:lnTo>
                <a:lnTo>
                  <a:pt x="2579106" y="866082"/>
                </a:lnTo>
                <a:lnTo>
                  <a:pt x="0" y="866082"/>
                </a:lnTo>
                <a:lnTo>
                  <a:pt x="0" y="0"/>
                </a:lnTo>
                <a:close/>
              </a:path>
            </a:pathLst>
          </a:custGeom>
          <a:solidFill>
            <a:srgbClr val="00B050"/>
          </a:solidFill>
          <a:ln w="12700" cap="flat" cmpd="sng" algn="ctr">
            <a:solidFill>
              <a:schemeClr val="bg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a:solidFill>
                  <a:sysClr val="window" lastClr="FFFFFF"/>
                </a:solidFill>
                <a:latin typeface="+mn-lt"/>
                <a:ea typeface="+mn-ea"/>
                <a:cs typeface="+mn-cs"/>
              </a:rPr>
              <a:t>AFSMS</a:t>
            </a:r>
          </a:p>
        </p:txBody>
      </p:sp>
      <p:sp>
        <p:nvSpPr>
          <p:cNvPr id="11" name="Freeform 10"/>
          <p:cNvSpPr/>
          <p:nvPr/>
        </p:nvSpPr>
        <p:spPr>
          <a:xfrm>
            <a:off x="6218478" y="2012872"/>
            <a:ext cx="2579106" cy="3763652"/>
          </a:xfrm>
          <a:custGeom>
            <a:avLst/>
            <a:gdLst>
              <a:gd name="connsiteX0" fmla="*/ 0 w 2579106"/>
              <a:gd name="connsiteY0" fmla="*/ 0 h 3763652"/>
              <a:gd name="connsiteX1" fmla="*/ 2579106 w 2579106"/>
              <a:gd name="connsiteY1" fmla="*/ 0 h 3763652"/>
              <a:gd name="connsiteX2" fmla="*/ 2579106 w 2579106"/>
              <a:gd name="connsiteY2" fmla="*/ 3763652 h 3763652"/>
              <a:gd name="connsiteX3" fmla="*/ 0 w 2579106"/>
              <a:gd name="connsiteY3" fmla="*/ 3763652 h 3763652"/>
              <a:gd name="connsiteX4" fmla="*/ 0 w 2579106"/>
              <a:gd name="connsiteY4" fmla="*/ 0 h 3763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106" h="3763652">
                <a:moveTo>
                  <a:pt x="0" y="0"/>
                </a:moveTo>
                <a:lnTo>
                  <a:pt x="2579106" y="0"/>
                </a:lnTo>
                <a:lnTo>
                  <a:pt x="2579106" y="3763652"/>
                </a:lnTo>
                <a:lnTo>
                  <a:pt x="0" y="3763652"/>
                </a:lnTo>
                <a:lnTo>
                  <a:pt x="0" y="0"/>
                </a:lnTo>
                <a:close/>
              </a:path>
            </a:pathLst>
          </a:custGeom>
          <a:solidFill>
            <a:schemeClr val="accent3">
              <a:lumMod val="20000"/>
              <a:lumOff val="80000"/>
              <a:alpha val="90000"/>
            </a:schemeClr>
          </a:solidFill>
          <a:ln w="12700" cap="flat" cmpd="sng" algn="ctr">
            <a:solidFill>
              <a:schemeClr val="bg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100000"/>
              </a:lnSpc>
              <a:spcBef>
                <a:spcPct val="0"/>
              </a:spcBef>
              <a:spcAft>
                <a:spcPts val="600"/>
              </a:spcAft>
              <a:buChar char="••"/>
            </a:pPr>
            <a:r>
              <a:rPr lang="en-US" sz="2500" kern="1200" dirty="0">
                <a:solidFill>
                  <a:sysClr val="windowText" lastClr="000000">
                    <a:hueOff val="0"/>
                    <a:satOff val="0"/>
                    <a:lumOff val="0"/>
                    <a:alphaOff val="0"/>
                  </a:sysClr>
                </a:solidFill>
                <a:latin typeface="+mn-lt"/>
                <a:ea typeface="+mn-ea"/>
                <a:cs typeface="+mn-cs"/>
              </a:rPr>
              <a:t>Air </a:t>
            </a:r>
            <a:r>
              <a:rPr lang="en-US" sz="2500" kern="1200" dirty="0" smtClean="0">
                <a:solidFill>
                  <a:sysClr val="windowText" lastClr="000000">
                    <a:hueOff val="0"/>
                    <a:satOff val="0"/>
                    <a:lumOff val="0"/>
                    <a:alphaOff val="0"/>
                  </a:sysClr>
                </a:solidFill>
                <a:latin typeface="+mn-lt"/>
                <a:ea typeface="+mn-ea"/>
                <a:cs typeface="+mn-cs"/>
              </a:rPr>
              <a:t>Force-specific</a:t>
            </a:r>
            <a:endParaRPr lang="en-US" sz="2500" kern="1200" dirty="0">
              <a:solidFill>
                <a:sysClr val="windowText" lastClr="000000">
                  <a:hueOff val="0"/>
                  <a:satOff val="0"/>
                  <a:lumOff val="0"/>
                  <a:alphaOff val="0"/>
                </a:sysClr>
              </a:solidFill>
              <a:latin typeface="+mn-lt"/>
              <a:ea typeface="+mn-ea"/>
              <a:cs typeface="+mn-cs"/>
            </a:endParaRPr>
          </a:p>
          <a:p>
            <a:pPr marL="228600" lvl="1" indent="-228600" algn="l" defTabSz="1111250">
              <a:lnSpc>
                <a:spcPct val="100000"/>
              </a:lnSpc>
              <a:spcBef>
                <a:spcPct val="0"/>
              </a:spcBef>
              <a:spcAft>
                <a:spcPts val="600"/>
              </a:spcAft>
              <a:buChar char="••"/>
            </a:pPr>
            <a:r>
              <a:rPr lang="en-US" sz="2500" kern="1200" dirty="0">
                <a:solidFill>
                  <a:sysClr val="windowText" lastClr="000000">
                    <a:hueOff val="0"/>
                    <a:satOff val="0"/>
                    <a:lumOff val="0"/>
                    <a:alphaOff val="0"/>
                  </a:sysClr>
                </a:solidFill>
                <a:latin typeface="+mn-lt"/>
                <a:ea typeface="+mn-ea"/>
                <a:cs typeface="+mn-cs"/>
              </a:rPr>
              <a:t>Employs </a:t>
            </a:r>
            <a:r>
              <a:rPr lang="en-US" sz="2500" kern="1200" dirty="0" smtClean="0">
                <a:solidFill>
                  <a:sysClr val="windowText" lastClr="000000">
                    <a:hueOff val="0"/>
                    <a:satOff val="0"/>
                    <a:lumOff val="0"/>
                    <a:alphaOff val="0"/>
                  </a:sysClr>
                </a:solidFill>
                <a:latin typeface="+mn-lt"/>
                <a:ea typeface="+mn-ea"/>
                <a:cs typeface="+mn-cs"/>
              </a:rPr>
              <a:t>ANSI </a:t>
            </a:r>
            <a:r>
              <a:rPr lang="en-US" sz="2500" kern="1200" dirty="0">
                <a:solidFill>
                  <a:sysClr val="windowText" lastClr="000000">
                    <a:hueOff val="0"/>
                    <a:satOff val="0"/>
                    <a:lumOff val="0"/>
                    <a:alphaOff val="0"/>
                  </a:sysClr>
                </a:solidFill>
                <a:latin typeface="+mn-lt"/>
                <a:ea typeface="+mn-ea"/>
                <a:cs typeface="+mn-cs"/>
              </a:rPr>
              <a:t>Z10 </a:t>
            </a:r>
            <a:r>
              <a:rPr lang="en-US" sz="2500" kern="1200" dirty="0" smtClean="0">
                <a:solidFill>
                  <a:sysClr val="windowText" lastClr="000000">
                    <a:hueOff val="0"/>
                    <a:satOff val="0"/>
                    <a:lumOff val="0"/>
                    <a:alphaOff val="0"/>
                  </a:sysClr>
                </a:solidFill>
                <a:latin typeface="+mn-lt"/>
                <a:ea typeface="+mn-ea"/>
                <a:cs typeface="+mn-cs"/>
              </a:rPr>
              <a:t>elements and </a:t>
            </a:r>
            <a:r>
              <a:rPr lang="en-US" sz="2500" kern="1200" dirty="0">
                <a:solidFill>
                  <a:sysClr val="windowText" lastClr="000000">
                    <a:hueOff val="0"/>
                    <a:satOff val="0"/>
                    <a:lumOff val="0"/>
                    <a:alphaOff val="0"/>
                  </a:sysClr>
                </a:solidFill>
                <a:latin typeface="+mn-lt"/>
                <a:ea typeface="+mn-ea"/>
                <a:cs typeface="+mn-cs"/>
              </a:rPr>
              <a:t>FAA </a:t>
            </a:r>
            <a:r>
              <a:rPr lang="en-US" sz="2500" kern="1200" dirty="0" smtClean="0">
                <a:solidFill>
                  <a:sysClr val="windowText" lastClr="000000">
                    <a:hueOff val="0"/>
                    <a:satOff val="0"/>
                    <a:lumOff val="0"/>
                    <a:alphaOff val="0"/>
                  </a:sysClr>
                </a:solidFill>
                <a:latin typeface="+mn-lt"/>
                <a:ea typeface="+mn-ea"/>
                <a:cs typeface="+mn-cs"/>
              </a:rPr>
              <a:t>SMS pillars</a:t>
            </a:r>
            <a:endParaRPr lang="en-US" sz="2500" kern="1200" dirty="0">
              <a:solidFill>
                <a:sysClr val="windowText" lastClr="000000">
                  <a:hueOff val="0"/>
                  <a:satOff val="0"/>
                  <a:lumOff val="0"/>
                  <a:alphaOff val="0"/>
                </a:sysClr>
              </a:solidFill>
              <a:latin typeface="+mn-lt"/>
              <a:ea typeface="+mn-ea"/>
              <a:cs typeface="+mn-cs"/>
            </a:endParaRPr>
          </a:p>
        </p:txBody>
      </p:sp>
      <p:sp>
        <p:nvSpPr>
          <p:cNvPr id="12" name="Freeform 11"/>
          <p:cNvSpPr/>
          <p:nvPr/>
        </p:nvSpPr>
        <p:spPr>
          <a:xfrm>
            <a:off x="9158660" y="1146790"/>
            <a:ext cx="2579106" cy="866082"/>
          </a:xfrm>
          <a:custGeom>
            <a:avLst/>
            <a:gdLst>
              <a:gd name="connsiteX0" fmla="*/ 0 w 2579106"/>
              <a:gd name="connsiteY0" fmla="*/ 0 h 866082"/>
              <a:gd name="connsiteX1" fmla="*/ 2579106 w 2579106"/>
              <a:gd name="connsiteY1" fmla="*/ 0 h 866082"/>
              <a:gd name="connsiteX2" fmla="*/ 2579106 w 2579106"/>
              <a:gd name="connsiteY2" fmla="*/ 866082 h 866082"/>
              <a:gd name="connsiteX3" fmla="*/ 0 w 2579106"/>
              <a:gd name="connsiteY3" fmla="*/ 866082 h 866082"/>
              <a:gd name="connsiteX4" fmla="*/ 0 w 2579106"/>
              <a:gd name="connsiteY4" fmla="*/ 0 h 8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106" h="866082">
                <a:moveTo>
                  <a:pt x="0" y="0"/>
                </a:moveTo>
                <a:lnTo>
                  <a:pt x="2579106" y="0"/>
                </a:lnTo>
                <a:lnTo>
                  <a:pt x="2579106" y="866082"/>
                </a:lnTo>
                <a:lnTo>
                  <a:pt x="0" y="866082"/>
                </a:lnTo>
                <a:lnTo>
                  <a:pt x="0" y="0"/>
                </a:lnTo>
                <a:close/>
              </a:path>
            </a:pathLst>
          </a:custGeom>
          <a:solidFill>
            <a:srgbClr val="00B050"/>
          </a:solidFill>
          <a:ln w="12700" cap="flat" cmpd="sng" algn="ctr">
            <a:solidFill>
              <a:schemeClr val="bg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a:solidFill>
                  <a:sysClr val="window" lastClr="FFFFFF"/>
                </a:solidFill>
                <a:latin typeface="+mn-lt"/>
                <a:ea typeface="+mn-ea"/>
                <a:cs typeface="+mn-cs"/>
              </a:rPr>
              <a:t>Navy SMS</a:t>
            </a:r>
          </a:p>
        </p:txBody>
      </p:sp>
      <p:sp>
        <p:nvSpPr>
          <p:cNvPr id="13" name="Freeform 12"/>
          <p:cNvSpPr/>
          <p:nvPr/>
        </p:nvSpPr>
        <p:spPr>
          <a:xfrm>
            <a:off x="9158660" y="2012872"/>
            <a:ext cx="2579106" cy="3763652"/>
          </a:xfrm>
          <a:custGeom>
            <a:avLst/>
            <a:gdLst>
              <a:gd name="connsiteX0" fmla="*/ 0 w 2579106"/>
              <a:gd name="connsiteY0" fmla="*/ 0 h 3763652"/>
              <a:gd name="connsiteX1" fmla="*/ 2579106 w 2579106"/>
              <a:gd name="connsiteY1" fmla="*/ 0 h 3763652"/>
              <a:gd name="connsiteX2" fmla="*/ 2579106 w 2579106"/>
              <a:gd name="connsiteY2" fmla="*/ 3763652 h 3763652"/>
              <a:gd name="connsiteX3" fmla="*/ 0 w 2579106"/>
              <a:gd name="connsiteY3" fmla="*/ 3763652 h 3763652"/>
              <a:gd name="connsiteX4" fmla="*/ 0 w 2579106"/>
              <a:gd name="connsiteY4" fmla="*/ 0 h 3763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106" h="3763652">
                <a:moveTo>
                  <a:pt x="0" y="0"/>
                </a:moveTo>
                <a:lnTo>
                  <a:pt x="2579106" y="0"/>
                </a:lnTo>
                <a:lnTo>
                  <a:pt x="2579106" y="3763652"/>
                </a:lnTo>
                <a:lnTo>
                  <a:pt x="0" y="3763652"/>
                </a:lnTo>
                <a:lnTo>
                  <a:pt x="0" y="0"/>
                </a:lnTo>
                <a:close/>
              </a:path>
            </a:pathLst>
          </a:custGeom>
          <a:solidFill>
            <a:schemeClr val="accent3">
              <a:lumMod val="20000"/>
              <a:lumOff val="80000"/>
              <a:alpha val="90000"/>
            </a:schemeClr>
          </a:solidFill>
          <a:ln w="12700" cap="flat" cmpd="sng" algn="ctr">
            <a:solidFill>
              <a:schemeClr val="bg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100000"/>
              </a:lnSpc>
              <a:spcBef>
                <a:spcPct val="0"/>
              </a:spcBef>
              <a:spcAft>
                <a:spcPts val="600"/>
              </a:spcAft>
              <a:buChar char="••"/>
            </a:pPr>
            <a:r>
              <a:rPr lang="en-US" sz="2500" kern="1200" dirty="0">
                <a:solidFill>
                  <a:sysClr val="windowText" lastClr="000000">
                    <a:hueOff val="0"/>
                    <a:satOff val="0"/>
                    <a:lumOff val="0"/>
                    <a:alphaOff val="0"/>
                  </a:sysClr>
                </a:solidFill>
                <a:latin typeface="+mn-lt"/>
                <a:ea typeface="+mn-ea"/>
                <a:cs typeface="+mn-cs"/>
              </a:rPr>
              <a:t>U.S. </a:t>
            </a:r>
            <a:r>
              <a:rPr lang="en-US" sz="2500" kern="1200" dirty="0" smtClean="0">
                <a:solidFill>
                  <a:sysClr val="windowText" lastClr="000000">
                    <a:hueOff val="0"/>
                    <a:satOff val="0"/>
                    <a:lumOff val="0"/>
                    <a:alphaOff val="0"/>
                  </a:sysClr>
                </a:solidFill>
                <a:latin typeface="+mn-lt"/>
                <a:ea typeface="+mn-ea"/>
                <a:cs typeface="+mn-cs"/>
              </a:rPr>
              <a:t>Navy-specific</a:t>
            </a:r>
            <a:endParaRPr lang="en-US" sz="2500" kern="1200" dirty="0">
              <a:solidFill>
                <a:sysClr val="windowText" lastClr="000000">
                  <a:hueOff val="0"/>
                  <a:satOff val="0"/>
                  <a:lumOff val="0"/>
                  <a:alphaOff val="0"/>
                </a:sysClr>
              </a:solidFill>
              <a:latin typeface="+mn-lt"/>
              <a:ea typeface="+mn-ea"/>
              <a:cs typeface="+mn-cs"/>
            </a:endParaRPr>
          </a:p>
          <a:p>
            <a:pPr marL="228600" lvl="1" indent="-228600" algn="l" defTabSz="1111250">
              <a:lnSpc>
                <a:spcPct val="100000"/>
              </a:lnSpc>
              <a:spcBef>
                <a:spcPct val="0"/>
              </a:spcBef>
              <a:spcAft>
                <a:spcPts val="600"/>
              </a:spcAft>
              <a:buChar char="••"/>
            </a:pPr>
            <a:r>
              <a:rPr lang="en-US" sz="2500" kern="1200" dirty="0">
                <a:solidFill>
                  <a:sysClr val="windowText" lastClr="000000">
                    <a:hueOff val="0"/>
                    <a:satOff val="0"/>
                    <a:lumOff val="0"/>
                    <a:alphaOff val="0"/>
                  </a:sysClr>
                </a:solidFill>
                <a:latin typeface="+mn-lt"/>
                <a:ea typeface="+mn-ea"/>
                <a:cs typeface="+mn-cs"/>
              </a:rPr>
              <a:t>Incorporates SMS construct from SECNAVINST 5100.10K and </a:t>
            </a:r>
            <a:r>
              <a:rPr lang="en-US" sz="2500" kern="1200" dirty="0" smtClean="0">
                <a:solidFill>
                  <a:sysClr val="windowText" lastClr="000000">
                    <a:hueOff val="0"/>
                    <a:satOff val="0"/>
                    <a:lumOff val="0"/>
                    <a:alphaOff val="0"/>
                  </a:sysClr>
                </a:solidFill>
                <a:latin typeface="+mn-lt"/>
                <a:ea typeface="+mn-ea"/>
                <a:cs typeface="+mn-cs"/>
              </a:rPr>
              <a:t>FAA SMS pillars</a:t>
            </a:r>
            <a:endParaRPr lang="en-US" sz="2500" kern="1200" dirty="0">
              <a:solidFill>
                <a:sysClr val="windowText" lastClr="000000">
                  <a:hueOff val="0"/>
                  <a:satOff val="0"/>
                  <a:lumOff val="0"/>
                  <a:alphaOff val="0"/>
                </a:sysClr>
              </a:solidFill>
              <a:latin typeface="+mn-lt"/>
              <a:ea typeface="+mn-ea"/>
              <a:cs typeface="+mn-cs"/>
            </a:endParaRPr>
          </a:p>
        </p:txBody>
      </p:sp>
    </p:spTree>
    <p:extLst>
      <p:ext uri="{BB962C8B-B14F-4D97-AF65-F5344CB8AC3E}">
        <p14:creationId xmlns:p14="http://schemas.microsoft.com/office/powerpoint/2010/main" val="126665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DoD Requirements for an SMS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5" name="Freeform 4"/>
          <p:cNvSpPr/>
          <p:nvPr/>
        </p:nvSpPr>
        <p:spPr>
          <a:xfrm>
            <a:off x="1363483" y="1061843"/>
            <a:ext cx="10241256" cy="1418969"/>
          </a:xfrm>
          <a:custGeom>
            <a:avLst/>
            <a:gdLst>
              <a:gd name="connsiteX0" fmla="*/ 0 w 10241256"/>
              <a:gd name="connsiteY0" fmla="*/ 0 h 1418967"/>
              <a:gd name="connsiteX1" fmla="*/ 9531773 w 10241256"/>
              <a:gd name="connsiteY1" fmla="*/ 0 h 1418967"/>
              <a:gd name="connsiteX2" fmla="*/ 10241256 w 10241256"/>
              <a:gd name="connsiteY2" fmla="*/ 709484 h 1418967"/>
              <a:gd name="connsiteX3" fmla="*/ 9531773 w 10241256"/>
              <a:gd name="connsiteY3" fmla="*/ 1418967 h 1418967"/>
              <a:gd name="connsiteX4" fmla="*/ 0 w 10241256"/>
              <a:gd name="connsiteY4" fmla="*/ 1418967 h 1418967"/>
              <a:gd name="connsiteX5" fmla="*/ 0 w 10241256"/>
              <a:gd name="connsiteY5" fmla="*/ 0 h 141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1256" h="1418967">
                <a:moveTo>
                  <a:pt x="10241256" y="1418966"/>
                </a:moveTo>
                <a:lnTo>
                  <a:pt x="709483" y="1418966"/>
                </a:lnTo>
                <a:lnTo>
                  <a:pt x="0" y="709483"/>
                </a:lnTo>
                <a:lnTo>
                  <a:pt x="709483" y="1"/>
                </a:lnTo>
                <a:lnTo>
                  <a:pt x="10241256" y="1"/>
                </a:lnTo>
                <a:lnTo>
                  <a:pt x="10241256" y="1418966"/>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0467" tIns="106681" rIns="199136" bIns="106681" numCol="1" spcCol="1270" anchor="ctr" anchorCtr="0">
            <a:noAutofit/>
          </a:bodyPr>
          <a:lstStyle/>
          <a:p>
            <a:pPr lvl="0" algn="ctr" defTabSz="1244600">
              <a:lnSpc>
                <a:spcPct val="90000"/>
              </a:lnSpc>
              <a:spcBef>
                <a:spcPct val="0"/>
              </a:spcBef>
              <a:spcAft>
                <a:spcPct val="35000"/>
              </a:spcAft>
            </a:pPr>
            <a:r>
              <a:rPr lang="en-US" sz="2800" kern="1200" dirty="0" smtClean="0"/>
              <a:t>DoDI 6055.01 requires DoD organizations to implement an SMS addressing all management levels across all military operations and activities </a:t>
            </a:r>
            <a:endParaRPr lang="en-US" sz="2800" kern="1200" dirty="0"/>
          </a:p>
        </p:txBody>
      </p:sp>
      <p:sp>
        <p:nvSpPr>
          <p:cNvPr id="6" name="Oval 5"/>
          <p:cNvSpPr/>
          <p:nvPr/>
        </p:nvSpPr>
        <p:spPr>
          <a:xfrm>
            <a:off x="573153" y="1061844"/>
            <a:ext cx="1418967" cy="1418967"/>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1363483" y="2772174"/>
            <a:ext cx="10241256" cy="1418969"/>
          </a:xfrm>
          <a:custGeom>
            <a:avLst/>
            <a:gdLst>
              <a:gd name="connsiteX0" fmla="*/ 0 w 10241256"/>
              <a:gd name="connsiteY0" fmla="*/ 0 h 1418967"/>
              <a:gd name="connsiteX1" fmla="*/ 9531773 w 10241256"/>
              <a:gd name="connsiteY1" fmla="*/ 0 h 1418967"/>
              <a:gd name="connsiteX2" fmla="*/ 10241256 w 10241256"/>
              <a:gd name="connsiteY2" fmla="*/ 709484 h 1418967"/>
              <a:gd name="connsiteX3" fmla="*/ 9531773 w 10241256"/>
              <a:gd name="connsiteY3" fmla="*/ 1418967 h 1418967"/>
              <a:gd name="connsiteX4" fmla="*/ 0 w 10241256"/>
              <a:gd name="connsiteY4" fmla="*/ 1418967 h 1418967"/>
              <a:gd name="connsiteX5" fmla="*/ 0 w 10241256"/>
              <a:gd name="connsiteY5" fmla="*/ 0 h 141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1256" h="1418967">
                <a:moveTo>
                  <a:pt x="10241256" y="1418966"/>
                </a:moveTo>
                <a:lnTo>
                  <a:pt x="709483" y="1418966"/>
                </a:lnTo>
                <a:lnTo>
                  <a:pt x="0" y="709483"/>
                </a:lnTo>
                <a:lnTo>
                  <a:pt x="709483" y="1"/>
                </a:lnTo>
                <a:lnTo>
                  <a:pt x="10241256" y="1"/>
                </a:lnTo>
                <a:lnTo>
                  <a:pt x="10241256" y="1418966"/>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0467" tIns="106681" rIns="199136" bIns="106681"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DoDI 6055.01 and 29 CFR 1960.8 directs management to provide a safe and healthful workplace </a:t>
            </a:r>
            <a:endParaRPr lang="en-US" sz="2800" kern="1200" dirty="0">
              <a:solidFill>
                <a:schemeClr val="tx1"/>
              </a:solidFill>
            </a:endParaRPr>
          </a:p>
        </p:txBody>
      </p:sp>
      <p:sp>
        <p:nvSpPr>
          <p:cNvPr id="9" name="Oval 8"/>
          <p:cNvSpPr/>
          <p:nvPr/>
        </p:nvSpPr>
        <p:spPr>
          <a:xfrm>
            <a:off x="573153" y="2776999"/>
            <a:ext cx="1418967" cy="1418967"/>
          </a:xfrm>
          <a:prstGeom prst="ellipse">
            <a:avLst/>
          </a:prstGeom>
          <a:blipFill>
            <a:blip r:embed="rId4">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1363483" y="4482510"/>
            <a:ext cx="10241256" cy="1418968"/>
          </a:xfrm>
          <a:custGeom>
            <a:avLst/>
            <a:gdLst>
              <a:gd name="connsiteX0" fmla="*/ 0 w 10241256"/>
              <a:gd name="connsiteY0" fmla="*/ 0 h 1418967"/>
              <a:gd name="connsiteX1" fmla="*/ 9531773 w 10241256"/>
              <a:gd name="connsiteY1" fmla="*/ 0 h 1418967"/>
              <a:gd name="connsiteX2" fmla="*/ 10241256 w 10241256"/>
              <a:gd name="connsiteY2" fmla="*/ 709484 h 1418967"/>
              <a:gd name="connsiteX3" fmla="*/ 9531773 w 10241256"/>
              <a:gd name="connsiteY3" fmla="*/ 1418967 h 1418967"/>
              <a:gd name="connsiteX4" fmla="*/ 0 w 10241256"/>
              <a:gd name="connsiteY4" fmla="*/ 1418967 h 1418967"/>
              <a:gd name="connsiteX5" fmla="*/ 0 w 10241256"/>
              <a:gd name="connsiteY5" fmla="*/ 0 h 141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1256" h="1418967">
                <a:moveTo>
                  <a:pt x="10241256" y="1418966"/>
                </a:moveTo>
                <a:lnTo>
                  <a:pt x="709483" y="1418966"/>
                </a:lnTo>
                <a:lnTo>
                  <a:pt x="0" y="709483"/>
                </a:lnTo>
                <a:lnTo>
                  <a:pt x="709483" y="1"/>
                </a:lnTo>
                <a:lnTo>
                  <a:pt x="10241256" y="1"/>
                </a:lnTo>
                <a:lnTo>
                  <a:pt x="10241256" y="1418966"/>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0467" tIns="106681" rIns="199136" bIns="106680" numCol="1" spcCol="1270" anchor="ctr" anchorCtr="0">
            <a:noAutofit/>
          </a:bodyPr>
          <a:lstStyle/>
          <a:p>
            <a:pPr lvl="0" algn="ctr" defTabSz="1244600">
              <a:lnSpc>
                <a:spcPct val="90000"/>
              </a:lnSpc>
              <a:spcBef>
                <a:spcPct val="0"/>
              </a:spcBef>
              <a:spcAft>
                <a:spcPct val="35000"/>
              </a:spcAft>
            </a:pPr>
            <a:r>
              <a:rPr lang="en-US" sz="2800" kern="1200" dirty="0" smtClean="0"/>
              <a:t>Some DoD Components or Commands require the </a:t>
            </a:r>
            <a:br>
              <a:rPr lang="en-US" sz="2800" kern="1200" dirty="0" smtClean="0"/>
            </a:br>
            <a:r>
              <a:rPr lang="en-US" sz="2800" kern="1200" dirty="0" smtClean="0"/>
              <a:t>use of a specific SMS model</a:t>
            </a:r>
            <a:endParaRPr lang="en-US" sz="2800" kern="1200" dirty="0"/>
          </a:p>
        </p:txBody>
      </p:sp>
      <p:sp>
        <p:nvSpPr>
          <p:cNvPr id="11" name="Oval 10"/>
          <p:cNvSpPr/>
          <p:nvPr/>
        </p:nvSpPr>
        <p:spPr>
          <a:xfrm>
            <a:off x="573153" y="4483868"/>
            <a:ext cx="1418967" cy="1418967"/>
          </a:xfrm>
          <a:prstGeom prst="ellipse">
            <a:avLst/>
          </a:prstGeom>
          <a:blipFill>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3720088" y="6367727"/>
            <a:ext cx="4751827" cy="250011"/>
          </a:xfrm>
          <a:prstGeom prst="rect">
            <a:avLst/>
          </a:prstGeom>
        </p:spPr>
        <p:txBody>
          <a:bodyPr wrap="square">
            <a:spAutoFit/>
          </a:bodyPr>
          <a:lstStyle/>
          <a:p>
            <a:pPr algn="ctr"/>
            <a:r>
              <a:rPr lang="en-US" sz="1000" dirty="0" smtClean="0">
                <a:solidFill>
                  <a:schemeClr val="bg1">
                    <a:lumMod val="50000"/>
                  </a:schemeClr>
                </a:solidFill>
              </a:rPr>
              <a:t>Image </a:t>
            </a:r>
            <a:r>
              <a:rPr lang="en-US" sz="1000" dirty="0">
                <a:solidFill>
                  <a:schemeClr val="bg1">
                    <a:lumMod val="50000"/>
                  </a:schemeClr>
                </a:solidFill>
              </a:rPr>
              <a:t>retrieved </a:t>
            </a:r>
            <a:r>
              <a:rPr lang="en-US" sz="1000" dirty="0" smtClean="0">
                <a:solidFill>
                  <a:schemeClr val="bg1">
                    <a:lumMod val="50000"/>
                  </a:schemeClr>
                </a:solidFill>
              </a:rPr>
              <a:t>from Bing Images</a:t>
            </a:r>
            <a:endParaRPr lang="en-US" sz="1000" dirty="0">
              <a:solidFill>
                <a:schemeClr val="bg1">
                  <a:lumMod val="50000"/>
                </a:schemeClr>
              </a:solidFill>
            </a:endParaRPr>
          </a:p>
        </p:txBody>
      </p:sp>
    </p:spTree>
    <p:extLst>
      <p:ext uri="{BB962C8B-B14F-4D97-AF65-F5344CB8AC3E}">
        <p14:creationId xmlns:p14="http://schemas.microsoft.com/office/powerpoint/2010/main" val="293596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5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25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V="1">
            <a:off x="1099920" y="4386779"/>
            <a:ext cx="4110665" cy="0"/>
          </a:xfrm>
          <a:prstGeom prst="line">
            <a:avLst/>
          </a:prstGeom>
          <a:effectLst>
            <a:outerShdw blurRad="50800" dist="38100" dir="13500000" algn="b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72" name="Straight Connector 71"/>
          <p:cNvCxnSpPr>
            <a:stCxn id="58" idx="49"/>
            <a:endCxn id="12" idx="4"/>
          </p:cNvCxnSpPr>
          <p:nvPr/>
        </p:nvCxnSpPr>
        <p:spPr>
          <a:xfrm flipV="1">
            <a:off x="1174727" y="3097352"/>
            <a:ext cx="73687" cy="1733814"/>
          </a:xfrm>
          <a:prstGeom prst="line">
            <a:avLst/>
          </a:prstGeom>
          <a:effectLst>
            <a:outerShdw blurRad="50800" dist="38100" dir="13500000" algn="b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75" name="Straight Connector 74"/>
          <p:cNvCxnSpPr/>
          <p:nvPr/>
        </p:nvCxnSpPr>
        <p:spPr>
          <a:xfrm flipH="1" flipV="1">
            <a:off x="11030427" y="2673044"/>
            <a:ext cx="22290" cy="1989961"/>
          </a:xfrm>
          <a:prstGeom prst="line">
            <a:avLst/>
          </a:prstGeom>
          <a:effectLst>
            <a:outerShdw blurRad="50800" dist="38100" dir="13500000" algn="b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dirty="0"/>
              <a:t>Benefits of an SMS</a:t>
            </a:r>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5" name="Oval 4"/>
          <p:cNvSpPr/>
          <p:nvPr/>
        </p:nvSpPr>
        <p:spPr>
          <a:xfrm flipV="1">
            <a:off x="5023875" y="3599686"/>
            <a:ext cx="2203939" cy="2227386"/>
          </a:xfrm>
          <a:prstGeom prst="ellipse">
            <a:avLst/>
          </a:prstGeom>
          <a:solidFill>
            <a:schemeClr val="accent5"/>
          </a:solidFill>
          <a:ln w="7620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1571" y="2587398"/>
            <a:ext cx="12203571" cy="0"/>
          </a:xfrm>
          <a:prstGeom prst="line">
            <a:avLst/>
          </a:prstGeom>
          <a:effectLst>
            <a:outerShdw blurRad="50800" dist="38100" dir="13500000" algn="b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1" name="Oval 10"/>
          <p:cNvSpPr/>
          <p:nvPr/>
        </p:nvSpPr>
        <p:spPr>
          <a:xfrm flipV="1">
            <a:off x="626621" y="1966075"/>
            <a:ext cx="1243584" cy="1242646"/>
          </a:xfrm>
          <a:prstGeom prst="ellipse">
            <a:avLst/>
          </a:prstGeom>
          <a:solidFill>
            <a:schemeClr val="accent2">
              <a:lumMod val="60000"/>
              <a:lumOff val="40000"/>
            </a:schemeClr>
          </a:solidFill>
          <a:ln w="1270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38460" y="2077444"/>
            <a:ext cx="1019907" cy="10199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flipV="1">
            <a:off x="3039198" y="1966075"/>
            <a:ext cx="1243584" cy="1242646"/>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151037" y="2077444"/>
            <a:ext cx="1019907" cy="10199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flipV="1">
            <a:off x="5504052" y="1966075"/>
            <a:ext cx="1243584" cy="124264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rot="16200000" flipV="1">
            <a:off x="5615891" y="2077444"/>
            <a:ext cx="1019907" cy="10199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flipV="1">
            <a:off x="7983859" y="1966075"/>
            <a:ext cx="1243584" cy="1242646"/>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8095698" y="2077444"/>
            <a:ext cx="1019907" cy="10199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flipV="1">
            <a:off x="10400611" y="1966075"/>
            <a:ext cx="1243584" cy="124264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10512450" y="2077444"/>
            <a:ext cx="1019907" cy="10199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5217306" y="3798979"/>
            <a:ext cx="1817076" cy="18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5193538" y="4159381"/>
            <a:ext cx="1864613" cy="1107996"/>
          </a:xfrm>
          <a:prstGeom prst="rect">
            <a:avLst/>
          </a:prstGeom>
        </p:spPr>
        <p:txBody>
          <a:bodyPr wrap="none">
            <a:spAutoFit/>
          </a:bodyPr>
          <a:lstStyle/>
          <a:p>
            <a:pPr algn="ctr"/>
            <a:r>
              <a:rPr lang="en-US" sz="2200" b="1" cap="all" dirty="0" smtClean="0">
                <a:solidFill>
                  <a:schemeClr val="tx1">
                    <a:lumMod val="75000"/>
                    <a:lumOff val="25000"/>
                  </a:schemeClr>
                </a:solidFill>
                <a:latin typeface="Arial Narrow" panose="020B0606020202030204" pitchFamily="34" charset="0"/>
                <a:cs typeface="Arial" panose="020B0604020202020204" pitchFamily="34" charset="0"/>
              </a:rPr>
              <a:t>SAFETY</a:t>
            </a:r>
          </a:p>
          <a:p>
            <a:pPr algn="ctr"/>
            <a:r>
              <a:rPr lang="en-US" sz="2200" b="1" cap="all" dirty="0" smtClean="0">
                <a:solidFill>
                  <a:schemeClr val="tx1">
                    <a:lumMod val="75000"/>
                    <a:lumOff val="25000"/>
                  </a:schemeClr>
                </a:solidFill>
                <a:latin typeface="Arial Narrow" panose="020B0606020202030204" pitchFamily="34" charset="0"/>
                <a:cs typeface="Arial" panose="020B0604020202020204" pitchFamily="34" charset="0"/>
              </a:rPr>
              <a:t>MANAGEMENT</a:t>
            </a:r>
          </a:p>
          <a:p>
            <a:pPr algn="ctr"/>
            <a:r>
              <a:rPr lang="en-US" sz="2200" b="1" cap="all" dirty="0" smtClean="0">
                <a:solidFill>
                  <a:schemeClr val="tx1">
                    <a:lumMod val="75000"/>
                    <a:lumOff val="25000"/>
                  </a:schemeClr>
                </a:solidFill>
                <a:latin typeface="Arial Narrow" panose="020B0606020202030204" pitchFamily="34" charset="0"/>
                <a:cs typeface="Arial" panose="020B0604020202020204" pitchFamily="34" charset="0"/>
              </a:rPr>
              <a:t>SYSTEM</a:t>
            </a:r>
            <a:endParaRPr lang="en-US" sz="2200" b="1" cap="all" dirty="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44" name="Rectangle 43"/>
          <p:cNvSpPr/>
          <p:nvPr/>
        </p:nvSpPr>
        <p:spPr>
          <a:xfrm>
            <a:off x="10211754" y="5178060"/>
            <a:ext cx="1621298" cy="707886"/>
          </a:xfrm>
          <a:prstGeom prst="rect">
            <a:avLst/>
          </a:prstGeom>
        </p:spPr>
        <p:txBody>
          <a:bodyPr wrap="square">
            <a:spAutoFit/>
          </a:bodyPr>
          <a:lstStyle/>
          <a:p>
            <a:pPr lvl="0" algn="ctr"/>
            <a:r>
              <a:rPr lang="en-US" sz="2000" dirty="0"/>
              <a:t>Decreased FECA costs</a:t>
            </a:r>
          </a:p>
        </p:txBody>
      </p:sp>
      <p:sp>
        <p:nvSpPr>
          <p:cNvPr id="45" name="Rectangle 44"/>
          <p:cNvSpPr/>
          <p:nvPr/>
        </p:nvSpPr>
        <p:spPr>
          <a:xfrm>
            <a:off x="2440816" y="902842"/>
            <a:ext cx="2440349" cy="1015663"/>
          </a:xfrm>
          <a:prstGeom prst="rect">
            <a:avLst/>
          </a:prstGeom>
        </p:spPr>
        <p:txBody>
          <a:bodyPr wrap="square">
            <a:spAutoFit/>
          </a:bodyPr>
          <a:lstStyle/>
          <a:p>
            <a:pPr lvl="0" algn="ctr"/>
            <a:r>
              <a:rPr lang="en-US" sz="2000" dirty="0"/>
              <a:t>Increased productivity </a:t>
            </a:r>
            <a:r>
              <a:rPr lang="en-US" sz="2000" dirty="0" smtClean="0"/>
              <a:t>and mission </a:t>
            </a:r>
            <a:r>
              <a:rPr lang="en-US" sz="2000" dirty="0"/>
              <a:t>readiness</a:t>
            </a:r>
          </a:p>
        </p:txBody>
      </p:sp>
      <p:sp>
        <p:nvSpPr>
          <p:cNvPr id="47" name="Rectangle 46"/>
          <p:cNvSpPr/>
          <p:nvPr/>
        </p:nvSpPr>
        <p:spPr>
          <a:xfrm>
            <a:off x="9852805" y="898034"/>
            <a:ext cx="2339196" cy="1015663"/>
          </a:xfrm>
          <a:prstGeom prst="rect">
            <a:avLst/>
          </a:prstGeom>
        </p:spPr>
        <p:txBody>
          <a:bodyPr wrap="square">
            <a:spAutoFit/>
          </a:bodyPr>
          <a:lstStyle/>
          <a:p>
            <a:pPr lvl="0" algn="ctr"/>
            <a:r>
              <a:rPr lang="en-US" sz="2000" dirty="0" smtClean="0"/>
              <a:t>S&amp;H </a:t>
            </a:r>
            <a:r>
              <a:rPr lang="en-US" sz="2000" dirty="0"/>
              <a:t>goes beyond minimum compliance</a:t>
            </a:r>
          </a:p>
        </p:txBody>
      </p:sp>
      <p:sp>
        <p:nvSpPr>
          <p:cNvPr id="48" name="Rectangle 47"/>
          <p:cNvSpPr/>
          <p:nvPr/>
        </p:nvSpPr>
        <p:spPr>
          <a:xfrm>
            <a:off x="7442462" y="901716"/>
            <a:ext cx="2326378" cy="1015663"/>
          </a:xfrm>
          <a:prstGeom prst="rect">
            <a:avLst/>
          </a:prstGeom>
        </p:spPr>
        <p:txBody>
          <a:bodyPr wrap="square">
            <a:spAutoFit/>
          </a:bodyPr>
          <a:lstStyle/>
          <a:p>
            <a:pPr algn="ctr"/>
            <a:r>
              <a:rPr lang="en-US" sz="2000" dirty="0" smtClean="0"/>
              <a:t>Increased </a:t>
            </a:r>
            <a:r>
              <a:rPr lang="en-US" sz="2000" dirty="0"/>
              <a:t>hazard </a:t>
            </a:r>
            <a:r>
              <a:rPr lang="en-US" sz="2000" dirty="0" smtClean="0"/>
              <a:t>and </a:t>
            </a:r>
            <a:r>
              <a:rPr lang="en-US" sz="2000" dirty="0"/>
              <a:t>near-miss reporting</a:t>
            </a:r>
          </a:p>
        </p:txBody>
      </p:sp>
      <p:sp>
        <p:nvSpPr>
          <p:cNvPr id="49" name="Rectangle 48"/>
          <p:cNvSpPr/>
          <p:nvPr/>
        </p:nvSpPr>
        <p:spPr>
          <a:xfrm>
            <a:off x="4673731" y="884891"/>
            <a:ext cx="2904227" cy="1015663"/>
          </a:xfrm>
          <a:prstGeom prst="rect">
            <a:avLst/>
          </a:prstGeom>
        </p:spPr>
        <p:txBody>
          <a:bodyPr wrap="square">
            <a:spAutoFit/>
          </a:bodyPr>
          <a:lstStyle/>
          <a:p>
            <a:pPr lvl="0" algn="ctr"/>
            <a:r>
              <a:rPr lang="en-US" sz="2000" dirty="0" smtClean="0"/>
              <a:t>Reduction of preventable injuries and illnesses</a:t>
            </a:r>
            <a:endParaRPr lang="en-US" sz="2000" dirty="0"/>
          </a:p>
        </p:txBody>
      </p:sp>
      <p:cxnSp>
        <p:nvCxnSpPr>
          <p:cNvPr id="52" name="Straight Connector 51"/>
          <p:cNvCxnSpPr/>
          <p:nvPr/>
        </p:nvCxnSpPr>
        <p:spPr>
          <a:xfrm>
            <a:off x="7244861" y="4386779"/>
            <a:ext cx="3955745" cy="0"/>
          </a:xfrm>
          <a:prstGeom prst="line">
            <a:avLst/>
          </a:prstGeom>
          <a:effectLst>
            <a:outerShdw blurRad="50800" dist="38100" dir="13500000" algn="b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54" name="Oval 53"/>
          <p:cNvSpPr/>
          <p:nvPr/>
        </p:nvSpPr>
        <p:spPr>
          <a:xfrm flipV="1">
            <a:off x="626621" y="3765456"/>
            <a:ext cx="1243584" cy="1242646"/>
          </a:xfrm>
          <a:prstGeom prst="ellipse">
            <a:avLst/>
          </a:prstGeom>
          <a:solidFill>
            <a:schemeClr val="accent3">
              <a:lumMod val="60000"/>
              <a:lumOff val="40000"/>
            </a:schemeClr>
          </a:solidFill>
          <a:ln w="12700">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738460" y="3876825"/>
            <a:ext cx="1019907" cy="10199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flipV="1">
            <a:off x="3039198" y="3765456"/>
            <a:ext cx="1243584" cy="124264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3151037" y="3876825"/>
            <a:ext cx="1019907" cy="10199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flipV="1">
            <a:off x="7983859" y="3765456"/>
            <a:ext cx="1243584" cy="1242646"/>
          </a:xfrm>
          <a:prstGeom prst="ellipse">
            <a:avLst/>
          </a:prstGeom>
          <a:solidFill>
            <a:schemeClr val="accent3">
              <a:lumMod val="60000"/>
              <a:lumOff val="40000"/>
            </a:schemeClr>
          </a:solidFill>
          <a:ln w="12700">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8095698" y="3876825"/>
            <a:ext cx="1019907" cy="10199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flipV="1">
            <a:off x="10400611" y="3765456"/>
            <a:ext cx="1243584" cy="124264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10512450" y="3876825"/>
            <a:ext cx="1019907" cy="10199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0" y="5065796"/>
            <a:ext cx="2496826" cy="1015663"/>
          </a:xfrm>
          <a:prstGeom prst="rect">
            <a:avLst/>
          </a:prstGeom>
        </p:spPr>
        <p:txBody>
          <a:bodyPr wrap="square">
            <a:spAutoFit/>
          </a:bodyPr>
          <a:lstStyle/>
          <a:p>
            <a:pPr lvl="0" algn="ctr"/>
            <a:r>
              <a:rPr lang="en-US" sz="2000" dirty="0"/>
              <a:t>Safety becomes a part of all process </a:t>
            </a:r>
            <a:r>
              <a:rPr lang="en-US" sz="2000" dirty="0" smtClean="0"/>
              <a:t>and </a:t>
            </a:r>
            <a:r>
              <a:rPr lang="en-US" sz="2000" dirty="0"/>
              <a:t>procedures</a:t>
            </a:r>
          </a:p>
        </p:txBody>
      </p:sp>
      <p:sp>
        <p:nvSpPr>
          <p:cNvPr id="79" name="Rectangle 78"/>
          <p:cNvSpPr/>
          <p:nvPr/>
        </p:nvSpPr>
        <p:spPr>
          <a:xfrm>
            <a:off x="2319392" y="5088272"/>
            <a:ext cx="2683197" cy="1292662"/>
          </a:xfrm>
          <a:prstGeom prst="rect">
            <a:avLst/>
          </a:prstGeom>
        </p:spPr>
        <p:txBody>
          <a:bodyPr wrap="square">
            <a:spAutoFit/>
          </a:bodyPr>
          <a:lstStyle/>
          <a:p>
            <a:pPr lvl="0" algn="ctr"/>
            <a:r>
              <a:rPr lang="en-US" sz="2000" dirty="0"/>
              <a:t>Reduction in absenteeism </a:t>
            </a:r>
            <a:r>
              <a:rPr lang="en-US" sz="2000" dirty="0" smtClean="0"/>
              <a:t>and </a:t>
            </a:r>
            <a:r>
              <a:rPr lang="en-US" sz="2000" dirty="0"/>
              <a:t>turnover</a:t>
            </a:r>
          </a:p>
          <a:p>
            <a:pPr algn="ctr"/>
            <a:r>
              <a:rPr lang="en-US" dirty="0" smtClean="0">
                <a:solidFill>
                  <a:schemeClr val="tx1">
                    <a:lumMod val="50000"/>
                    <a:lumOff val="50000"/>
                  </a:schemeClr>
                </a:solidFill>
                <a:latin typeface="Arial" panose="020B0604020202020204" pitchFamily="34" charset="0"/>
                <a:cs typeface="Arial" panose="020B0604020202020204" pitchFamily="34" charset="0"/>
              </a:rPr>
              <a:t> </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0" name="Rectangle 79"/>
          <p:cNvSpPr/>
          <p:nvPr/>
        </p:nvSpPr>
        <p:spPr>
          <a:xfrm>
            <a:off x="7638436" y="5162302"/>
            <a:ext cx="1934431" cy="707886"/>
          </a:xfrm>
          <a:prstGeom prst="rect">
            <a:avLst/>
          </a:prstGeom>
        </p:spPr>
        <p:txBody>
          <a:bodyPr wrap="square">
            <a:spAutoFit/>
          </a:bodyPr>
          <a:lstStyle/>
          <a:p>
            <a:pPr lvl="0" algn="ctr"/>
            <a:r>
              <a:rPr lang="en-US" sz="2000" dirty="0"/>
              <a:t>Quality </a:t>
            </a:r>
            <a:r>
              <a:rPr lang="en-US" sz="2000" dirty="0" smtClean="0"/>
              <a:t>improvement</a:t>
            </a:r>
            <a:endParaRPr lang="en-US" sz="2000" dirty="0"/>
          </a:p>
        </p:txBody>
      </p:sp>
      <p:sp>
        <p:nvSpPr>
          <p:cNvPr id="81" name="Rectangle 80"/>
          <p:cNvSpPr/>
          <p:nvPr/>
        </p:nvSpPr>
        <p:spPr>
          <a:xfrm>
            <a:off x="79980" y="882456"/>
            <a:ext cx="2336866" cy="1015663"/>
          </a:xfrm>
          <a:prstGeom prst="rect">
            <a:avLst/>
          </a:prstGeom>
        </p:spPr>
        <p:txBody>
          <a:bodyPr wrap="square">
            <a:spAutoFit/>
          </a:bodyPr>
          <a:lstStyle/>
          <a:p>
            <a:pPr lvl="0" algn="ctr"/>
            <a:r>
              <a:rPr lang="en-US" sz="2000" dirty="0"/>
              <a:t>Adds competitive edge </a:t>
            </a:r>
            <a:r>
              <a:rPr lang="en-US" sz="2000" dirty="0" smtClean="0"/>
              <a:t>and </a:t>
            </a:r>
            <a:r>
              <a:rPr lang="en-US" sz="2000" dirty="0"/>
              <a:t>improved branding</a:t>
            </a:r>
          </a:p>
        </p:txBody>
      </p:sp>
    </p:spTree>
    <p:extLst>
      <p:ext uri="{BB962C8B-B14F-4D97-AF65-F5344CB8AC3E}">
        <p14:creationId xmlns:p14="http://schemas.microsoft.com/office/powerpoint/2010/main" val="207309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additive="base">
                                        <p:cTn id="13" dur="500" fill="hold"/>
                                        <p:tgtEl>
                                          <p:spTgt spid="78"/>
                                        </p:tgtEl>
                                        <p:attrNameLst>
                                          <p:attrName>ppt_x</p:attrName>
                                        </p:attrNameLst>
                                      </p:cBhvr>
                                      <p:tavLst>
                                        <p:tav tm="0">
                                          <p:val>
                                            <p:strVal val="0-#ppt_w/2"/>
                                          </p:val>
                                        </p:tav>
                                        <p:tav tm="100000">
                                          <p:val>
                                            <p:strVal val="#ppt_x"/>
                                          </p:val>
                                        </p:tav>
                                      </p:tavLst>
                                    </p:anim>
                                    <p:anim calcmode="lin" valueType="num">
                                      <p:cBhvr additive="base">
                                        <p:cTn id="1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0-#ppt_w/2"/>
                                          </p:val>
                                        </p:tav>
                                        <p:tav tm="100000">
                                          <p:val>
                                            <p:strVal val="#ppt_x"/>
                                          </p:val>
                                        </p:tav>
                                      </p:tavLst>
                                    </p:anim>
                                    <p:anim calcmode="lin" valueType="num">
                                      <p:cBhvr additive="base">
                                        <p:cTn id="20" dur="500" fill="hold"/>
                                        <p:tgtEl>
                                          <p:spTgt spid="8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1+#ppt_w/2"/>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additive="base">
                                        <p:cTn id="55" dur="500" fill="hold"/>
                                        <p:tgtEl>
                                          <p:spTgt spid="80"/>
                                        </p:tgtEl>
                                        <p:attrNameLst>
                                          <p:attrName>ppt_x</p:attrName>
                                        </p:attrNameLst>
                                      </p:cBhvr>
                                      <p:tavLst>
                                        <p:tav tm="0">
                                          <p:val>
                                            <p:strVal val="#ppt_x"/>
                                          </p:val>
                                        </p:tav>
                                        <p:tav tm="100000">
                                          <p:val>
                                            <p:strVal val="#ppt_x"/>
                                          </p:val>
                                        </p:tav>
                                      </p:tavLst>
                                    </p:anim>
                                    <p:anim calcmode="lin" valueType="num">
                                      <p:cBhvr additive="base">
                                        <p:cTn id="5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7" grpId="0"/>
      <p:bldP spid="48" grpId="0"/>
      <p:bldP spid="49" grpId="0"/>
      <p:bldP spid="78" grpId="0"/>
      <p:bldP spid="79" grpId="0"/>
      <p:bldP spid="80"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SMS Benefit: An Evolved Safety Culture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
        <p:nvSpPr>
          <p:cNvPr id="7" name="Rectangle 6"/>
          <p:cNvSpPr/>
          <p:nvPr/>
        </p:nvSpPr>
        <p:spPr>
          <a:xfrm>
            <a:off x="357581" y="1471359"/>
            <a:ext cx="3472660" cy="1967696"/>
          </a:xfrm>
          <a:prstGeom prst="rect">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Leadership and Management Buy-in</a:t>
            </a:r>
            <a:endParaRPr lang="en-US" sz="2800" dirty="0">
              <a:solidFill>
                <a:schemeClr val="tx1"/>
              </a:solidFill>
            </a:endParaRPr>
          </a:p>
        </p:txBody>
      </p:sp>
      <p:sp>
        <p:nvSpPr>
          <p:cNvPr id="11" name="Rectangle 10"/>
          <p:cNvSpPr/>
          <p:nvPr/>
        </p:nvSpPr>
        <p:spPr>
          <a:xfrm>
            <a:off x="3830241" y="1471359"/>
            <a:ext cx="3472660" cy="1967696"/>
          </a:xfrm>
          <a:prstGeom prst="rect">
            <a:avLst/>
          </a:prstGeom>
          <a:solidFill>
            <a:schemeClr val="accent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Employee Engagement</a:t>
            </a:r>
            <a:endParaRPr lang="en-US" sz="2800" dirty="0">
              <a:solidFill>
                <a:schemeClr val="bg1"/>
              </a:solidFill>
            </a:endParaRPr>
          </a:p>
        </p:txBody>
      </p:sp>
      <p:sp>
        <p:nvSpPr>
          <p:cNvPr id="12" name="Rectangle 11"/>
          <p:cNvSpPr/>
          <p:nvPr/>
        </p:nvSpPr>
        <p:spPr>
          <a:xfrm>
            <a:off x="357581" y="3439055"/>
            <a:ext cx="3472660" cy="196769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Key Elements of a Safety Culture</a:t>
            </a:r>
            <a:endParaRPr lang="en-US" sz="2800" dirty="0">
              <a:solidFill>
                <a:schemeClr val="tx1"/>
              </a:solidFill>
            </a:endParaRPr>
          </a:p>
        </p:txBody>
      </p:sp>
      <p:sp>
        <p:nvSpPr>
          <p:cNvPr id="13" name="Rectangle 12"/>
          <p:cNvSpPr/>
          <p:nvPr/>
        </p:nvSpPr>
        <p:spPr>
          <a:xfrm>
            <a:off x="3830241" y="3439055"/>
            <a:ext cx="3472660" cy="1967696"/>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Continual Improvement</a:t>
            </a:r>
            <a:endParaRPr lang="en-US" sz="2800" dirty="0">
              <a:solidFill>
                <a:schemeClr val="bg1"/>
              </a:solidFill>
            </a:endParaRPr>
          </a:p>
        </p:txBody>
      </p:sp>
      <p:sp>
        <p:nvSpPr>
          <p:cNvPr id="16" name="TextBox 15"/>
          <p:cNvSpPr txBox="1"/>
          <p:nvPr/>
        </p:nvSpPr>
        <p:spPr>
          <a:xfrm>
            <a:off x="7726680" y="1682329"/>
            <a:ext cx="4195011" cy="3539430"/>
          </a:xfrm>
          <a:prstGeom prst="rect">
            <a:avLst/>
          </a:prstGeom>
          <a:noFill/>
        </p:spPr>
        <p:txBody>
          <a:bodyPr wrap="square" rtlCol="0">
            <a:spAutoFit/>
          </a:bodyPr>
          <a:lstStyle/>
          <a:p>
            <a:pPr algn="ctr"/>
            <a:r>
              <a:rPr lang="en-US" sz="3200" b="1" dirty="0" smtClean="0"/>
              <a:t>What is </a:t>
            </a:r>
            <a:br>
              <a:rPr lang="en-US" sz="3200" b="1" dirty="0" smtClean="0"/>
            </a:br>
            <a:r>
              <a:rPr lang="en-US" sz="3200" b="1" dirty="0" smtClean="0"/>
              <a:t>Safety Culture?</a:t>
            </a:r>
          </a:p>
          <a:p>
            <a:pPr algn="ctr"/>
            <a:endParaRPr lang="en-US" sz="1200" b="1" u="sng" dirty="0"/>
          </a:p>
          <a:p>
            <a:pPr algn="ctr"/>
            <a:r>
              <a:rPr lang="en-US" sz="2800" b="1" dirty="0"/>
              <a:t>The collection of shared safety beliefs, practices, perceptions, and attitudes found within an </a:t>
            </a:r>
            <a:r>
              <a:rPr lang="en-US" sz="2800" b="1" dirty="0" smtClean="0"/>
              <a:t>organization</a:t>
            </a:r>
            <a:endParaRPr lang="en-US" sz="4000" b="1" dirty="0"/>
          </a:p>
        </p:txBody>
      </p:sp>
    </p:spTree>
    <p:extLst>
      <p:ext uri="{BB962C8B-B14F-4D97-AF65-F5344CB8AC3E}">
        <p14:creationId xmlns:p14="http://schemas.microsoft.com/office/powerpoint/2010/main" val="337404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29100" y="828711"/>
            <a:ext cx="7962900" cy="5318888"/>
          </a:xfrm>
          <a:prstGeom prst="rect">
            <a:avLst/>
          </a:prstGeom>
        </p:spPr>
      </p:pic>
      <p:sp>
        <p:nvSpPr>
          <p:cNvPr id="2" name="Title 1"/>
          <p:cNvSpPr>
            <a:spLocks noGrp="1"/>
          </p:cNvSpPr>
          <p:nvPr>
            <p:ph type="title"/>
          </p:nvPr>
        </p:nvSpPr>
        <p:spPr/>
        <p:txBody>
          <a:bodyPr/>
          <a:lstStyle/>
          <a:p>
            <a:r>
              <a:rPr lang="en-US" dirty="0" smtClean="0"/>
              <a:t>First Steps When Choosing an SMS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sp>
        <p:nvSpPr>
          <p:cNvPr id="9" name="Rectangle 8"/>
          <p:cNvSpPr/>
          <p:nvPr/>
        </p:nvSpPr>
        <p:spPr>
          <a:xfrm>
            <a:off x="3720088" y="6375531"/>
            <a:ext cx="4751827" cy="250011"/>
          </a:xfrm>
          <a:prstGeom prst="rect">
            <a:avLst/>
          </a:prstGeom>
        </p:spPr>
        <p:txBody>
          <a:bodyPr wrap="square">
            <a:spAutoFit/>
          </a:bodyPr>
          <a:lstStyle/>
          <a:p>
            <a:pPr algn="ctr"/>
            <a:r>
              <a:rPr lang="en-US" sz="1000" dirty="0" smtClean="0">
                <a:solidFill>
                  <a:schemeClr val="bg1">
                    <a:lumMod val="50000"/>
                  </a:schemeClr>
                </a:solidFill>
              </a:rPr>
              <a:t>Image retrieved from Bing Images</a:t>
            </a:r>
            <a:endParaRPr lang="en-US" sz="1000" dirty="0">
              <a:solidFill>
                <a:schemeClr val="bg1">
                  <a:lumMod val="50000"/>
                </a:schemeClr>
              </a:solidFill>
            </a:endParaRPr>
          </a:p>
        </p:txBody>
      </p:sp>
      <p:pic>
        <p:nvPicPr>
          <p:cNvPr id="5" name="Picture 4"/>
          <p:cNvPicPr>
            <a:picLocks noChangeAspect="1"/>
          </p:cNvPicPr>
          <p:nvPr/>
        </p:nvPicPr>
        <p:blipFill>
          <a:blip r:embed="rId4"/>
          <a:stretch>
            <a:fillRect/>
          </a:stretch>
        </p:blipFill>
        <p:spPr>
          <a:xfrm>
            <a:off x="1749288" y="828711"/>
            <a:ext cx="2506318" cy="5318888"/>
          </a:xfrm>
          <a:prstGeom prst="rect">
            <a:avLst/>
          </a:prstGeom>
        </p:spPr>
      </p:pic>
      <p:pic>
        <p:nvPicPr>
          <p:cNvPr id="12" name="Picture 11"/>
          <p:cNvPicPr>
            <a:picLocks noChangeAspect="1"/>
          </p:cNvPicPr>
          <p:nvPr/>
        </p:nvPicPr>
        <p:blipFill>
          <a:blip r:embed="rId4"/>
          <a:stretch>
            <a:fillRect/>
          </a:stretch>
        </p:blipFill>
        <p:spPr>
          <a:xfrm rot="10800000">
            <a:off x="1" y="841411"/>
            <a:ext cx="2506318" cy="5296450"/>
          </a:xfrm>
          <a:prstGeom prst="rect">
            <a:avLst/>
          </a:prstGeom>
        </p:spPr>
      </p:pic>
      <p:sp>
        <p:nvSpPr>
          <p:cNvPr id="8" name="Rectangle 7"/>
          <p:cNvSpPr/>
          <p:nvPr/>
        </p:nvSpPr>
        <p:spPr>
          <a:xfrm>
            <a:off x="303744" y="1073115"/>
            <a:ext cx="5119156" cy="4662815"/>
          </a:xfrm>
          <a:prstGeom prst="rect">
            <a:avLst/>
          </a:prstGeom>
        </p:spPr>
        <p:txBody>
          <a:bodyPr wrap="square">
            <a:spAutoFit/>
          </a:bodyPr>
          <a:lstStyle/>
          <a:p>
            <a:pPr marL="457200" indent="-457200">
              <a:spcBef>
                <a:spcPts val="600"/>
              </a:spcBef>
              <a:spcAft>
                <a:spcPts val="1200"/>
              </a:spcAft>
              <a:buFont typeface="Wingdings" panose="05000000000000000000" pitchFamily="2" charset="2"/>
              <a:buChar char="q"/>
            </a:pPr>
            <a:r>
              <a:rPr lang="en-US" sz="2800" dirty="0">
                <a:solidFill>
                  <a:schemeClr val="bg1"/>
                </a:solidFill>
              </a:rPr>
              <a:t>Review </a:t>
            </a:r>
            <a:r>
              <a:rPr lang="en-US" sz="2800" dirty="0" smtClean="0">
                <a:solidFill>
                  <a:schemeClr val="bg1"/>
                </a:solidFill>
              </a:rPr>
              <a:t>SMS models</a:t>
            </a:r>
            <a:endParaRPr lang="en-US" sz="2800" dirty="0">
              <a:solidFill>
                <a:schemeClr val="bg1"/>
              </a:solidFill>
            </a:endParaRPr>
          </a:p>
          <a:p>
            <a:pPr marL="457200" indent="-457200">
              <a:spcBef>
                <a:spcPts val="600"/>
              </a:spcBef>
              <a:spcAft>
                <a:spcPts val="1200"/>
              </a:spcAft>
              <a:buFont typeface="Wingdings" panose="05000000000000000000" pitchFamily="2" charset="2"/>
              <a:buChar char="q"/>
            </a:pPr>
            <a:r>
              <a:rPr lang="en-US" sz="2800" dirty="0" smtClean="0">
                <a:solidFill>
                  <a:schemeClr val="bg1"/>
                </a:solidFill>
              </a:rPr>
              <a:t>Investigate SMS options – look </a:t>
            </a:r>
            <a:r>
              <a:rPr lang="en-US" sz="2800" dirty="0">
                <a:solidFill>
                  <a:schemeClr val="bg1"/>
                </a:solidFill>
              </a:rPr>
              <a:t>at areas of </a:t>
            </a:r>
            <a:r>
              <a:rPr lang="en-US" sz="2800" dirty="0" smtClean="0">
                <a:solidFill>
                  <a:schemeClr val="bg1"/>
                </a:solidFill>
              </a:rPr>
              <a:t>equivalency and </a:t>
            </a:r>
            <a:r>
              <a:rPr lang="en-US" sz="2800" dirty="0">
                <a:solidFill>
                  <a:schemeClr val="bg1"/>
                </a:solidFill>
              </a:rPr>
              <a:t>key </a:t>
            </a:r>
            <a:r>
              <a:rPr lang="en-US" sz="2800" dirty="0" smtClean="0">
                <a:solidFill>
                  <a:schemeClr val="bg1"/>
                </a:solidFill>
              </a:rPr>
              <a:t>differences for each SMS</a:t>
            </a:r>
            <a:endParaRPr lang="en-US" sz="2800" dirty="0">
              <a:solidFill>
                <a:schemeClr val="bg1"/>
              </a:solidFill>
            </a:endParaRPr>
          </a:p>
          <a:p>
            <a:pPr marL="457200" indent="-457200">
              <a:spcBef>
                <a:spcPts val="600"/>
              </a:spcBef>
              <a:spcAft>
                <a:spcPts val="1200"/>
              </a:spcAft>
              <a:buFont typeface="Wingdings" panose="05000000000000000000" pitchFamily="2" charset="2"/>
              <a:buChar char="q"/>
            </a:pPr>
            <a:r>
              <a:rPr lang="en-US" sz="2800" dirty="0">
                <a:solidFill>
                  <a:schemeClr val="bg1"/>
                </a:solidFill>
              </a:rPr>
              <a:t>Determine organizational goals </a:t>
            </a:r>
            <a:r>
              <a:rPr lang="en-US" sz="2800" dirty="0" smtClean="0">
                <a:solidFill>
                  <a:schemeClr val="bg1"/>
                </a:solidFill>
              </a:rPr>
              <a:t>and </a:t>
            </a:r>
            <a:r>
              <a:rPr lang="en-US" sz="2800" dirty="0">
                <a:solidFill>
                  <a:schemeClr val="bg1"/>
                </a:solidFill>
              </a:rPr>
              <a:t>priorities</a:t>
            </a:r>
          </a:p>
          <a:p>
            <a:pPr marL="457200" indent="-457200">
              <a:spcBef>
                <a:spcPts val="600"/>
              </a:spcBef>
              <a:spcAft>
                <a:spcPts val="1200"/>
              </a:spcAft>
              <a:buFont typeface="Wingdings" panose="05000000000000000000" pitchFamily="2" charset="2"/>
              <a:buChar char="q"/>
            </a:pPr>
            <a:r>
              <a:rPr lang="en-US" sz="2800" dirty="0" smtClean="0">
                <a:solidFill>
                  <a:schemeClr val="bg1"/>
                </a:solidFill>
              </a:rPr>
              <a:t>Hold an SMS review with leadership-management</a:t>
            </a:r>
            <a:endParaRPr lang="en-US" sz="2800" dirty="0">
              <a:solidFill>
                <a:schemeClr val="bg1"/>
              </a:solidFill>
            </a:endParaRPr>
          </a:p>
        </p:txBody>
      </p:sp>
    </p:spTree>
    <p:extLst>
      <p:ext uri="{BB962C8B-B14F-4D97-AF65-F5344CB8AC3E}">
        <p14:creationId xmlns:p14="http://schemas.microsoft.com/office/powerpoint/2010/main" val="28256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25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25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2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SMS Models Adopted within the DoD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6" name="Rectangle 5"/>
          <p:cNvSpPr/>
          <p:nvPr/>
        </p:nvSpPr>
        <p:spPr>
          <a:xfrm>
            <a:off x="637563" y="1014260"/>
            <a:ext cx="3017520" cy="822960"/>
          </a:xfrm>
          <a:prstGeom prst="rect">
            <a:avLst/>
          </a:prstGeom>
          <a:solidFill>
            <a:srgbClr val="1636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OSHA VPP</a:t>
            </a:r>
            <a:endParaRPr lang="en-US" sz="2400" dirty="0"/>
          </a:p>
        </p:txBody>
      </p:sp>
      <p:sp>
        <p:nvSpPr>
          <p:cNvPr id="7" name="Rectangle 6"/>
          <p:cNvSpPr/>
          <p:nvPr/>
        </p:nvSpPr>
        <p:spPr>
          <a:xfrm>
            <a:off x="637563" y="2032087"/>
            <a:ext cx="3017520" cy="822960"/>
          </a:xfrm>
          <a:prstGeom prst="rect">
            <a:avLst/>
          </a:prstGeom>
          <a:solidFill>
            <a:srgbClr val="1636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OSHA Challenge</a:t>
            </a:r>
            <a:endParaRPr lang="en-US" sz="2400" dirty="0"/>
          </a:p>
        </p:txBody>
      </p:sp>
      <p:sp>
        <p:nvSpPr>
          <p:cNvPr id="8" name="Rectangle 7"/>
          <p:cNvSpPr/>
          <p:nvPr/>
        </p:nvSpPr>
        <p:spPr>
          <a:xfrm>
            <a:off x="635959" y="3049913"/>
            <a:ext cx="3017520" cy="822960"/>
          </a:xfrm>
          <a:prstGeom prst="rect">
            <a:avLst/>
          </a:prstGeom>
          <a:solidFill>
            <a:srgbClr val="1636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ANSI/ASSP </a:t>
            </a:r>
            <a:br>
              <a:rPr lang="en-US" sz="2400" dirty="0" smtClean="0"/>
            </a:br>
            <a:r>
              <a:rPr lang="en-US" sz="2400" dirty="0" smtClean="0"/>
              <a:t>Z10.0-2019</a:t>
            </a:r>
            <a:endParaRPr lang="en-US" sz="2400" dirty="0"/>
          </a:p>
        </p:txBody>
      </p:sp>
      <p:sp>
        <p:nvSpPr>
          <p:cNvPr id="9" name="Rectangle 8"/>
          <p:cNvSpPr/>
          <p:nvPr/>
        </p:nvSpPr>
        <p:spPr>
          <a:xfrm>
            <a:off x="637563" y="4067740"/>
            <a:ext cx="3017520" cy="822960"/>
          </a:xfrm>
          <a:prstGeom prst="rect">
            <a:avLst/>
          </a:prstGeom>
          <a:solidFill>
            <a:srgbClr val="1636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FAA SMS</a:t>
            </a:r>
            <a:endParaRPr lang="en-US" sz="2400" dirty="0"/>
          </a:p>
        </p:txBody>
      </p:sp>
      <p:sp>
        <p:nvSpPr>
          <p:cNvPr id="10" name="Rectangle 9"/>
          <p:cNvSpPr/>
          <p:nvPr/>
        </p:nvSpPr>
        <p:spPr>
          <a:xfrm>
            <a:off x="635959" y="5085568"/>
            <a:ext cx="3017520" cy="822960"/>
          </a:xfrm>
          <a:prstGeom prst="rect">
            <a:avLst/>
          </a:prstGeom>
          <a:solidFill>
            <a:srgbClr val="1636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ISO 45001-2018</a:t>
            </a:r>
            <a:endParaRPr lang="en-US" sz="2400" dirty="0"/>
          </a:p>
        </p:txBody>
      </p:sp>
      <p:sp>
        <p:nvSpPr>
          <p:cNvPr id="11" name="Rectangle 10"/>
          <p:cNvSpPr/>
          <p:nvPr/>
        </p:nvSpPr>
        <p:spPr>
          <a:xfrm>
            <a:off x="3996379" y="1523174"/>
            <a:ext cx="3017520" cy="822960"/>
          </a:xfrm>
          <a:prstGeom prst="rect">
            <a:avLst/>
          </a:prstGeom>
          <a:solidFill>
            <a:srgbClr val="1636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AFSMS</a:t>
            </a:r>
            <a:endParaRPr lang="en-US" sz="2400" dirty="0"/>
          </a:p>
        </p:txBody>
      </p:sp>
      <p:sp>
        <p:nvSpPr>
          <p:cNvPr id="13" name="Rectangle 12"/>
          <p:cNvSpPr/>
          <p:nvPr/>
        </p:nvSpPr>
        <p:spPr>
          <a:xfrm>
            <a:off x="3996379" y="3558827"/>
            <a:ext cx="3017520" cy="822960"/>
          </a:xfrm>
          <a:prstGeom prst="rect">
            <a:avLst/>
          </a:prstGeom>
          <a:solidFill>
            <a:srgbClr val="1636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ASOHMS/</a:t>
            </a:r>
            <a:br>
              <a:rPr lang="en-US" sz="2400" dirty="0" smtClean="0"/>
            </a:br>
            <a:r>
              <a:rPr lang="en-US" sz="2400" dirty="0" smtClean="0"/>
              <a:t>CE-SOHMS</a:t>
            </a:r>
            <a:endParaRPr lang="en-US" sz="2400" dirty="0"/>
          </a:p>
        </p:txBody>
      </p:sp>
      <p:sp>
        <p:nvSpPr>
          <p:cNvPr id="14" name="Rectangle 13"/>
          <p:cNvSpPr/>
          <p:nvPr/>
        </p:nvSpPr>
        <p:spPr>
          <a:xfrm>
            <a:off x="3996379" y="4576653"/>
            <a:ext cx="3017520" cy="822960"/>
          </a:xfrm>
          <a:prstGeom prst="rect">
            <a:avLst/>
          </a:prstGeom>
          <a:solidFill>
            <a:srgbClr val="1636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Navy SMS</a:t>
            </a:r>
            <a:endParaRPr lang="en-US" sz="2400" dirty="0"/>
          </a:p>
        </p:txBody>
      </p:sp>
      <p:sp>
        <p:nvSpPr>
          <p:cNvPr id="16" name="Rectangle 15"/>
          <p:cNvSpPr/>
          <p:nvPr/>
        </p:nvSpPr>
        <p:spPr>
          <a:xfrm>
            <a:off x="3996379" y="2541000"/>
            <a:ext cx="3017520" cy="822960"/>
          </a:xfrm>
          <a:prstGeom prst="rect">
            <a:avLst/>
          </a:prstGeom>
          <a:solidFill>
            <a:srgbClr val="1636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ASHMS</a:t>
            </a:r>
            <a:endParaRPr lang="en-US" sz="2400"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99314" l="0" r="100000"/>
                    </a14:imgEffect>
                  </a14:imgLayer>
                </a14:imgProps>
              </a:ext>
            </a:extLst>
          </a:blip>
          <a:stretch>
            <a:fillRect/>
          </a:stretch>
        </p:blipFill>
        <p:spPr>
          <a:xfrm>
            <a:off x="7473950" y="1328018"/>
            <a:ext cx="4476750" cy="4162425"/>
          </a:xfrm>
          <a:prstGeom prst="rect">
            <a:avLst/>
          </a:prstGeom>
        </p:spPr>
      </p:pic>
      <p:sp>
        <p:nvSpPr>
          <p:cNvPr id="24" name="Rectangle 23"/>
          <p:cNvSpPr/>
          <p:nvPr/>
        </p:nvSpPr>
        <p:spPr>
          <a:xfrm>
            <a:off x="3720088" y="6375531"/>
            <a:ext cx="4751827" cy="250011"/>
          </a:xfrm>
          <a:prstGeom prst="rect">
            <a:avLst/>
          </a:prstGeom>
        </p:spPr>
        <p:txBody>
          <a:bodyPr wrap="square">
            <a:spAutoFit/>
          </a:bodyPr>
          <a:lstStyle/>
          <a:p>
            <a:pPr algn="ctr"/>
            <a:r>
              <a:rPr lang="en-US" sz="1000" dirty="0" smtClean="0">
                <a:solidFill>
                  <a:schemeClr val="bg1">
                    <a:lumMod val="50000"/>
                  </a:schemeClr>
                </a:solidFill>
              </a:rPr>
              <a:t>Image created by the DoD SMCX</a:t>
            </a:r>
            <a:endParaRPr lang="en-US" sz="1000" dirty="0">
              <a:solidFill>
                <a:schemeClr val="bg1">
                  <a:lumMod val="50000"/>
                </a:schemeClr>
              </a:solidFill>
            </a:endParaRPr>
          </a:p>
        </p:txBody>
      </p:sp>
    </p:spTree>
    <p:extLst>
      <p:ext uri="{BB962C8B-B14F-4D97-AF65-F5344CB8AC3E}">
        <p14:creationId xmlns:p14="http://schemas.microsoft.com/office/powerpoint/2010/main" val="304902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ppt_x"/>
                                          </p:val>
                                        </p:tav>
                                        <p:tav tm="100000">
                                          <p:val>
                                            <p:strVal val="#ppt_x"/>
                                          </p:val>
                                        </p:tav>
                                      </p:tavLst>
                                    </p:anim>
                                    <p:anim calcmode="lin" valueType="num">
                                      <p:cBhvr additive="base">
                                        <p:cTn id="8" dur="4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4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400" fill="hold"/>
                                        <p:tgtEl>
                                          <p:spTgt spid="11"/>
                                        </p:tgtEl>
                                        <p:attrNameLst>
                                          <p:attrName>ppt_x</p:attrName>
                                        </p:attrNameLst>
                                      </p:cBhvr>
                                      <p:tavLst>
                                        <p:tav tm="0">
                                          <p:val>
                                            <p:strVal val="#ppt_x"/>
                                          </p:val>
                                        </p:tav>
                                        <p:tav tm="100000">
                                          <p:val>
                                            <p:strVal val="#ppt_x"/>
                                          </p:val>
                                        </p:tav>
                                      </p:tavLst>
                                    </p:anim>
                                    <p:anim calcmode="lin" valueType="num">
                                      <p:cBhvr additive="base">
                                        <p:cTn id="13" dur="4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ppt_x"/>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2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400" fill="hold"/>
                                        <p:tgtEl>
                                          <p:spTgt spid="16"/>
                                        </p:tgtEl>
                                        <p:attrNameLst>
                                          <p:attrName>ppt_x</p:attrName>
                                        </p:attrNameLst>
                                      </p:cBhvr>
                                      <p:tavLst>
                                        <p:tav tm="0">
                                          <p:val>
                                            <p:strVal val="#ppt_x"/>
                                          </p:val>
                                        </p:tav>
                                        <p:tav tm="100000">
                                          <p:val>
                                            <p:strVal val="#ppt_x"/>
                                          </p:val>
                                        </p:tav>
                                      </p:tavLst>
                                    </p:anim>
                                    <p:anim calcmode="lin" valueType="num">
                                      <p:cBhvr additive="base">
                                        <p:cTn id="23" dur="4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16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400" fill="hold"/>
                                        <p:tgtEl>
                                          <p:spTgt spid="8"/>
                                        </p:tgtEl>
                                        <p:attrNameLst>
                                          <p:attrName>ppt_x</p:attrName>
                                        </p:attrNameLst>
                                      </p:cBhvr>
                                      <p:tavLst>
                                        <p:tav tm="0">
                                          <p:val>
                                            <p:strVal val="#ppt_x"/>
                                          </p:val>
                                        </p:tav>
                                        <p:tav tm="100000">
                                          <p:val>
                                            <p:strVal val="#ppt_x"/>
                                          </p:val>
                                        </p:tav>
                                      </p:tavLst>
                                    </p:anim>
                                    <p:anim calcmode="lin" valueType="num">
                                      <p:cBhvr additive="base">
                                        <p:cTn id="28" dur="4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400" fill="hold"/>
                                        <p:tgtEl>
                                          <p:spTgt spid="13"/>
                                        </p:tgtEl>
                                        <p:attrNameLst>
                                          <p:attrName>ppt_x</p:attrName>
                                        </p:attrNameLst>
                                      </p:cBhvr>
                                      <p:tavLst>
                                        <p:tav tm="0">
                                          <p:val>
                                            <p:strVal val="#ppt_x"/>
                                          </p:val>
                                        </p:tav>
                                        <p:tav tm="100000">
                                          <p:val>
                                            <p:strVal val="#ppt_x"/>
                                          </p:val>
                                        </p:tav>
                                      </p:tavLst>
                                    </p:anim>
                                    <p:anim calcmode="lin" valueType="num">
                                      <p:cBhvr additive="base">
                                        <p:cTn id="33" dur="4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24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400" fill="hold"/>
                                        <p:tgtEl>
                                          <p:spTgt spid="9"/>
                                        </p:tgtEl>
                                        <p:attrNameLst>
                                          <p:attrName>ppt_x</p:attrName>
                                        </p:attrNameLst>
                                      </p:cBhvr>
                                      <p:tavLst>
                                        <p:tav tm="0">
                                          <p:val>
                                            <p:strVal val="#ppt_x"/>
                                          </p:val>
                                        </p:tav>
                                        <p:tav tm="100000">
                                          <p:val>
                                            <p:strVal val="#ppt_x"/>
                                          </p:val>
                                        </p:tav>
                                      </p:tavLst>
                                    </p:anim>
                                    <p:anim calcmode="lin" valueType="num">
                                      <p:cBhvr additive="base">
                                        <p:cTn id="38" dur="4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280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400" fill="hold"/>
                                        <p:tgtEl>
                                          <p:spTgt spid="14"/>
                                        </p:tgtEl>
                                        <p:attrNameLst>
                                          <p:attrName>ppt_x</p:attrName>
                                        </p:attrNameLst>
                                      </p:cBhvr>
                                      <p:tavLst>
                                        <p:tav tm="0">
                                          <p:val>
                                            <p:strVal val="#ppt_x"/>
                                          </p:val>
                                        </p:tav>
                                        <p:tav tm="100000">
                                          <p:val>
                                            <p:strVal val="#ppt_x"/>
                                          </p:val>
                                        </p:tav>
                                      </p:tavLst>
                                    </p:anim>
                                    <p:anim calcmode="lin" valueType="num">
                                      <p:cBhvr additive="base">
                                        <p:cTn id="43" dur="40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32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400" fill="hold"/>
                                        <p:tgtEl>
                                          <p:spTgt spid="10"/>
                                        </p:tgtEl>
                                        <p:attrNameLst>
                                          <p:attrName>ppt_x</p:attrName>
                                        </p:attrNameLst>
                                      </p:cBhvr>
                                      <p:tavLst>
                                        <p:tav tm="0">
                                          <p:val>
                                            <p:strVal val="#ppt_x"/>
                                          </p:val>
                                        </p:tav>
                                        <p:tav tm="100000">
                                          <p:val>
                                            <p:strVal val="#ppt_x"/>
                                          </p:val>
                                        </p:tav>
                                      </p:tavLst>
                                    </p:anim>
                                    <p:anim calcmode="lin" valueType="num">
                                      <p:cBhvr additive="base">
                                        <p:cTn id="48" dur="4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77" y="965200"/>
            <a:ext cx="5079568" cy="50419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Investigate and Compare the SMS Options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8" name="Google Shape;1225;p40"/>
          <p:cNvSpPr/>
          <p:nvPr/>
        </p:nvSpPr>
        <p:spPr>
          <a:xfrm>
            <a:off x="8808683" y="1765932"/>
            <a:ext cx="935474" cy="959697"/>
          </a:xfrm>
          <a:custGeom>
            <a:avLst/>
            <a:gdLst/>
            <a:ahLst/>
            <a:cxnLst/>
            <a:rect l="l" t="t" r="r" b="b"/>
            <a:pathLst>
              <a:path w="14235" h="14234" extrusionOk="0">
                <a:moveTo>
                  <a:pt x="1" y="0"/>
                </a:moveTo>
                <a:lnTo>
                  <a:pt x="1" y="14234"/>
                </a:lnTo>
                <a:lnTo>
                  <a:pt x="14234" y="14234"/>
                </a:lnTo>
                <a:lnTo>
                  <a:pt x="14234" y="0"/>
                </a:lnTo>
                <a:close/>
              </a:path>
            </a:pathLst>
          </a:custGeom>
          <a:solidFill>
            <a:srgbClr val="2A8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226;p40"/>
          <p:cNvSpPr/>
          <p:nvPr/>
        </p:nvSpPr>
        <p:spPr>
          <a:xfrm>
            <a:off x="5314477" y="1551996"/>
            <a:ext cx="4651346" cy="1404283"/>
          </a:xfrm>
          <a:custGeom>
            <a:avLst/>
            <a:gdLst/>
            <a:ahLst/>
            <a:cxnLst/>
            <a:rect l="l" t="t" r="r" b="b"/>
            <a:pathLst>
              <a:path w="70779" h="20828" extrusionOk="0">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solidFill>
            <a:srgbClr val="2A8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27;p40"/>
          <p:cNvSpPr/>
          <p:nvPr/>
        </p:nvSpPr>
        <p:spPr>
          <a:xfrm>
            <a:off x="7465086" y="3081775"/>
            <a:ext cx="935474" cy="959831"/>
          </a:xfrm>
          <a:custGeom>
            <a:avLst/>
            <a:gdLst/>
            <a:ahLst/>
            <a:cxnLst/>
            <a:rect l="l" t="t" r="r" b="b"/>
            <a:pathLst>
              <a:path w="14235" h="14236" extrusionOk="0">
                <a:moveTo>
                  <a:pt x="1" y="1"/>
                </a:moveTo>
                <a:lnTo>
                  <a:pt x="1" y="14235"/>
                </a:lnTo>
                <a:lnTo>
                  <a:pt x="14235" y="14235"/>
                </a:lnTo>
                <a:lnTo>
                  <a:pt x="14235" y="1"/>
                </a:lnTo>
                <a:close/>
              </a:path>
            </a:pathLst>
          </a:custGeom>
          <a:solidFill>
            <a:srgbClr val="D2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228;p40"/>
          <p:cNvSpPr/>
          <p:nvPr/>
        </p:nvSpPr>
        <p:spPr>
          <a:xfrm>
            <a:off x="7247364" y="2868918"/>
            <a:ext cx="4651411" cy="1404283"/>
          </a:xfrm>
          <a:custGeom>
            <a:avLst/>
            <a:gdLst/>
            <a:ahLst/>
            <a:cxnLst/>
            <a:rect l="l" t="t" r="r" b="b"/>
            <a:pathLst>
              <a:path w="70780" h="20828" extrusionOk="0">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rgbClr val="D2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29;p40"/>
          <p:cNvSpPr/>
          <p:nvPr/>
        </p:nvSpPr>
        <p:spPr>
          <a:xfrm>
            <a:off x="8808683" y="4390942"/>
            <a:ext cx="935474" cy="959697"/>
          </a:xfrm>
          <a:custGeom>
            <a:avLst/>
            <a:gdLst/>
            <a:ahLst/>
            <a:cxnLst/>
            <a:rect l="l" t="t" r="r" b="b"/>
            <a:pathLst>
              <a:path w="14235" h="14234" extrusionOk="0">
                <a:moveTo>
                  <a:pt x="1" y="0"/>
                </a:moveTo>
                <a:lnTo>
                  <a:pt x="1" y="14234"/>
                </a:lnTo>
                <a:lnTo>
                  <a:pt x="14234" y="14234"/>
                </a:lnTo>
                <a:lnTo>
                  <a:pt x="14234"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230;p40"/>
          <p:cNvSpPr/>
          <p:nvPr/>
        </p:nvSpPr>
        <p:spPr>
          <a:xfrm>
            <a:off x="5314477" y="4190424"/>
            <a:ext cx="4651346" cy="1404283"/>
          </a:xfrm>
          <a:custGeom>
            <a:avLst/>
            <a:gdLst/>
            <a:ahLst/>
            <a:cxnLst/>
            <a:rect l="l" t="t" r="r" b="b"/>
            <a:pathLst>
              <a:path w="70779" h="20828" extrusionOk="0">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231;p40"/>
          <p:cNvSpPr/>
          <p:nvPr/>
        </p:nvSpPr>
        <p:spPr>
          <a:xfrm>
            <a:off x="9119856" y="2774727"/>
            <a:ext cx="160874" cy="330034"/>
          </a:xfrm>
          <a:custGeom>
            <a:avLst/>
            <a:gdLst/>
            <a:ahLst/>
            <a:cxnLst/>
            <a:rect l="l" t="t" r="r" b="b"/>
            <a:pathLst>
              <a:path w="2448" h="4895" extrusionOk="0">
                <a:moveTo>
                  <a:pt x="2447" y="1"/>
                </a:moveTo>
                <a:lnTo>
                  <a:pt x="0" y="2448"/>
                </a:lnTo>
                <a:lnTo>
                  <a:pt x="2447" y="4895"/>
                </a:lnTo>
                <a:lnTo>
                  <a:pt x="2447" y="1"/>
                </a:lnTo>
                <a:close/>
              </a:path>
            </a:pathLst>
          </a:custGeom>
          <a:solidFill>
            <a:srgbClr val="2A8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232;p40"/>
          <p:cNvSpPr/>
          <p:nvPr/>
        </p:nvSpPr>
        <p:spPr>
          <a:xfrm>
            <a:off x="9119856" y="5413357"/>
            <a:ext cx="160874" cy="329832"/>
          </a:xfrm>
          <a:custGeom>
            <a:avLst/>
            <a:gdLst/>
            <a:ahLst/>
            <a:cxnLst/>
            <a:rect l="l" t="t" r="r" b="b"/>
            <a:pathLst>
              <a:path w="2448" h="4892" extrusionOk="0">
                <a:moveTo>
                  <a:pt x="2447" y="1"/>
                </a:moveTo>
                <a:lnTo>
                  <a:pt x="0" y="2444"/>
                </a:lnTo>
                <a:lnTo>
                  <a:pt x="2447" y="4891"/>
                </a:lnTo>
                <a:lnTo>
                  <a:pt x="2447"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233;p40"/>
          <p:cNvSpPr/>
          <p:nvPr/>
        </p:nvSpPr>
        <p:spPr>
          <a:xfrm>
            <a:off x="7932601" y="4091649"/>
            <a:ext cx="160874" cy="330034"/>
          </a:xfrm>
          <a:custGeom>
            <a:avLst/>
            <a:gdLst/>
            <a:ahLst/>
            <a:cxnLst/>
            <a:rect l="l" t="t" r="r" b="b"/>
            <a:pathLst>
              <a:path w="2448" h="4895" extrusionOk="0">
                <a:moveTo>
                  <a:pt x="0" y="0"/>
                </a:moveTo>
                <a:lnTo>
                  <a:pt x="0" y="4894"/>
                </a:lnTo>
                <a:lnTo>
                  <a:pt x="2447" y="2447"/>
                </a:lnTo>
                <a:lnTo>
                  <a:pt x="0" y="0"/>
                </a:lnTo>
                <a:close/>
              </a:path>
            </a:pathLst>
          </a:custGeom>
          <a:solidFill>
            <a:srgbClr val="D2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TextBox 16"/>
          <p:cNvSpPr txBox="1"/>
          <p:nvPr/>
        </p:nvSpPr>
        <p:spPr>
          <a:xfrm>
            <a:off x="6180699" y="1145041"/>
            <a:ext cx="4953965" cy="584775"/>
          </a:xfrm>
          <a:prstGeom prst="rect">
            <a:avLst/>
          </a:prstGeom>
          <a:noFill/>
        </p:spPr>
        <p:txBody>
          <a:bodyPr wrap="square" rtlCol="0">
            <a:spAutoFit/>
          </a:bodyPr>
          <a:lstStyle/>
          <a:p>
            <a:r>
              <a:rPr lang="en-US" sz="3200" b="1" dirty="0" smtClean="0">
                <a:latin typeface="+mj-lt"/>
              </a:rPr>
              <a:t>Look at:</a:t>
            </a:r>
            <a:endParaRPr lang="en-US" sz="3200" b="1" dirty="0">
              <a:latin typeface="+mj-lt"/>
            </a:endParaRPr>
          </a:p>
        </p:txBody>
      </p:sp>
      <p:sp>
        <p:nvSpPr>
          <p:cNvPr id="18" name="Google Shape;1222;p40"/>
          <p:cNvSpPr txBox="1"/>
          <p:nvPr/>
        </p:nvSpPr>
        <p:spPr>
          <a:xfrm>
            <a:off x="9912574" y="1624227"/>
            <a:ext cx="2279426" cy="1259819"/>
          </a:xfrm>
          <a:prstGeom prst="rect">
            <a:avLst/>
          </a:prstGeom>
          <a:noFill/>
          <a:ln>
            <a:noFill/>
          </a:ln>
        </p:spPr>
        <p:txBody>
          <a:bodyPr spcFirstLastPara="1" wrap="square" lIns="182875" tIns="16400" rIns="91425" bIns="0" anchor="ctr" anchorCtr="0">
            <a:noAutofit/>
          </a:bodyPr>
          <a:lstStyle/>
          <a:p>
            <a:pPr marL="0" marR="0" lvl="0" indent="0" algn="ctr" rtl="0">
              <a:lnSpc>
                <a:spcPct val="100000"/>
              </a:lnSpc>
              <a:spcBef>
                <a:spcPts val="100"/>
              </a:spcBef>
              <a:spcAft>
                <a:spcPts val="0"/>
              </a:spcAft>
              <a:buNone/>
            </a:pPr>
            <a:r>
              <a:rPr lang="en-US" sz="2400" b="1" dirty="0" smtClean="0">
                <a:ea typeface="Advent Pro Light"/>
                <a:cs typeface="Advent Pro Light"/>
                <a:sym typeface="Advent Pro Light"/>
              </a:rPr>
              <a:t>Areas of </a:t>
            </a:r>
            <a:br>
              <a:rPr lang="en-US" sz="2400" b="1" dirty="0" smtClean="0">
                <a:ea typeface="Advent Pro Light"/>
                <a:cs typeface="Advent Pro Light"/>
                <a:sym typeface="Advent Pro Light"/>
              </a:rPr>
            </a:br>
            <a:r>
              <a:rPr lang="en-US" sz="2400" b="1" dirty="0" smtClean="0">
                <a:ea typeface="Advent Pro Light"/>
                <a:cs typeface="Advent Pro Light"/>
                <a:sym typeface="Advent Pro Light"/>
              </a:rPr>
              <a:t>equivalency</a:t>
            </a:r>
            <a:endParaRPr sz="2400" b="1" dirty="0">
              <a:ea typeface="Advent Pro Light"/>
              <a:cs typeface="Advent Pro Light"/>
              <a:sym typeface="Advent Pro Light"/>
            </a:endParaRPr>
          </a:p>
        </p:txBody>
      </p:sp>
      <p:sp>
        <p:nvSpPr>
          <p:cNvPr id="19" name="Star: 5 Points 37">
            <a:extLst>
              <a:ext uri="{FF2B5EF4-FFF2-40B4-BE49-F238E27FC236}">
                <a16:creationId xmlns:a16="http://schemas.microsoft.com/office/drawing/2014/main" id="{07CB6D80-9E90-4797-9723-A80ACF07447A}"/>
              </a:ext>
            </a:extLst>
          </p:cNvPr>
          <p:cNvSpPr/>
          <p:nvPr/>
        </p:nvSpPr>
        <p:spPr>
          <a:xfrm>
            <a:off x="8954721" y="1941960"/>
            <a:ext cx="675405" cy="593391"/>
          </a:xfrm>
          <a:prstGeom prst="star5">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tar: 5 Points 37">
            <a:extLst>
              <a:ext uri="{FF2B5EF4-FFF2-40B4-BE49-F238E27FC236}">
                <a16:creationId xmlns:a16="http://schemas.microsoft.com/office/drawing/2014/main" id="{07CB6D80-9E90-4797-9723-A80ACF07447A}"/>
              </a:ext>
            </a:extLst>
          </p:cNvPr>
          <p:cNvSpPr/>
          <p:nvPr/>
        </p:nvSpPr>
        <p:spPr>
          <a:xfrm>
            <a:off x="7598288" y="3250017"/>
            <a:ext cx="663629" cy="547744"/>
          </a:xfrm>
          <a:prstGeom prst="star5">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Google Shape;1222;p40"/>
          <p:cNvSpPr txBox="1"/>
          <p:nvPr/>
        </p:nvSpPr>
        <p:spPr>
          <a:xfrm>
            <a:off x="4961912" y="3017683"/>
            <a:ext cx="2279426" cy="1259819"/>
          </a:xfrm>
          <a:prstGeom prst="rect">
            <a:avLst/>
          </a:prstGeom>
          <a:noFill/>
          <a:ln>
            <a:noFill/>
          </a:ln>
        </p:spPr>
        <p:txBody>
          <a:bodyPr spcFirstLastPara="1" wrap="square" lIns="182875" tIns="16400" rIns="91425" bIns="0" anchor="ctr" anchorCtr="0">
            <a:noAutofit/>
          </a:bodyPr>
          <a:lstStyle/>
          <a:p>
            <a:pPr marL="0" marR="0" lvl="0" indent="0" algn="ctr" rtl="0">
              <a:lnSpc>
                <a:spcPct val="100000"/>
              </a:lnSpc>
              <a:spcBef>
                <a:spcPts val="100"/>
              </a:spcBef>
              <a:spcAft>
                <a:spcPts val="0"/>
              </a:spcAft>
              <a:buNone/>
            </a:pPr>
            <a:r>
              <a:rPr lang="en-US" sz="2400" b="1" dirty="0" smtClean="0">
                <a:ea typeface="Advent Pro Light"/>
                <a:cs typeface="Advent Pro Light"/>
                <a:sym typeface="Advent Pro Light"/>
              </a:rPr>
              <a:t>Areas of </a:t>
            </a:r>
            <a:br>
              <a:rPr lang="en-US" sz="2400" b="1" dirty="0" smtClean="0">
                <a:ea typeface="Advent Pro Light"/>
                <a:cs typeface="Advent Pro Light"/>
                <a:sym typeface="Advent Pro Light"/>
              </a:rPr>
            </a:br>
            <a:r>
              <a:rPr lang="en-US" sz="2400" b="1" dirty="0" smtClean="0">
                <a:ea typeface="Advent Pro Light"/>
                <a:cs typeface="Advent Pro Light"/>
                <a:sym typeface="Advent Pro Light"/>
              </a:rPr>
              <a:t>difference</a:t>
            </a:r>
            <a:endParaRPr sz="2400" b="1" dirty="0">
              <a:ea typeface="Advent Pro Light"/>
              <a:cs typeface="Advent Pro Light"/>
              <a:sym typeface="Advent Pro Light"/>
            </a:endParaRPr>
          </a:p>
        </p:txBody>
      </p:sp>
      <p:sp>
        <p:nvSpPr>
          <p:cNvPr id="23" name="Google Shape;1222;p40"/>
          <p:cNvSpPr txBox="1"/>
          <p:nvPr/>
        </p:nvSpPr>
        <p:spPr>
          <a:xfrm>
            <a:off x="9912574" y="4390942"/>
            <a:ext cx="2279426" cy="1259819"/>
          </a:xfrm>
          <a:prstGeom prst="rect">
            <a:avLst/>
          </a:prstGeom>
          <a:noFill/>
          <a:ln>
            <a:noFill/>
          </a:ln>
        </p:spPr>
        <p:txBody>
          <a:bodyPr spcFirstLastPara="1" wrap="square" lIns="182875" tIns="16400" rIns="91425" bIns="0" anchor="ctr" anchorCtr="0">
            <a:noAutofit/>
          </a:bodyPr>
          <a:lstStyle/>
          <a:p>
            <a:pPr marL="0" marR="0" lvl="0" indent="0" algn="ctr" rtl="0">
              <a:lnSpc>
                <a:spcPct val="100000"/>
              </a:lnSpc>
              <a:spcBef>
                <a:spcPts val="100"/>
              </a:spcBef>
              <a:spcAft>
                <a:spcPts val="0"/>
              </a:spcAft>
              <a:buNone/>
            </a:pPr>
            <a:r>
              <a:rPr lang="en-US" sz="2400" b="1" dirty="0" smtClean="0">
                <a:ea typeface="Advent Pro Light"/>
                <a:cs typeface="Advent Pro Light"/>
                <a:sym typeface="Advent Pro Light"/>
              </a:rPr>
              <a:t>Specific SMS details</a:t>
            </a:r>
            <a:endParaRPr sz="2400" b="1" dirty="0">
              <a:ea typeface="Advent Pro Light"/>
              <a:cs typeface="Advent Pro Light"/>
              <a:sym typeface="Advent Pro Light"/>
            </a:endParaRPr>
          </a:p>
        </p:txBody>
      </p:sp>
      <p:sp>
        <p:nvSpPr>
          <p:cNvPr id="24" name="Star: 5 Points 37">
            <a:extLst>
              <a:ext uri="{FF2B5EF4-FFF2-40B4-BE49-F238E27FC236}">
                <a16:creationId xmlns:a16="http://schemas.microsoft.com/office/drawing/2014/main" id="{07CB6D80-9E90-4797-9723-A80ACF07447A}"/>
              </a:ext>
            </a:extLst>
          </p:cNvPr>
          <p:cNvSpPr/>
          <p:nvPr/>
        </p:nvSpPr>
        <p:spPr>
          <a:xfrm>
            <a:off x="8931560" y="4573830"/>
            <a:ext cx="675405" cy="593391"/>
          </a:xfrm>
          <a:prstGeom prst="star5">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46960" y="1293467"/>
            <a:ext cx="4362310" cy="1077218"/>
          </a:xfrm>
          <a:prstGeom prst="rect">
            <a:avLst/>
          </a:prstGeom>
          <a:noFill/>
        </p:spPr>
        <p:txBody>
          <a:bodyPr wrap="square" rtlCol="0">
            <a:spAutoFit/>
          </a:bodyPr>
          <a:lstStyle/>
          <a:p>
            <a:pPr algn="ctr"/>
            <a:r>
              <a:rPr lang="en-US" sz="3200" b="1" dirty="0" smtClean="0">
                <a:ea typeface="MS UI Gothic" panose="020B0600070205080204" pitchFamily="34" charset="-128"/>
              </a:rPr>
              <a:t>Comparing SMSs is </a:t>
            </a:r>
            <a:r>
              <a:rPr lang="en-US" sz="3200" b="1" dirty="0">
                <a:ea typeface="MS UI Gothic" panose="020B0600070205080204" pitchFamily="34" charset="-128"/>
              </a:rPr>
              <a:t>like comparing…</a:t>
            </a:r>
          </a:p>
        </p:txBody>
      </p:sp>
      <p:pic>
        <p:nvPicPr>
          <p:cNvPr id="26" name="Picture 25" descr="Gartenmöbel Eukalyptus Günstig - Garten Ideen Selber Bau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77" y="2551354"/>
            <a:ext cx="2846607" cy="1897738"/>
          </a:xfrm>
          <a:prstGeom prst="ellipse">
            <a:avLst/>
          </a:prstGeom>
          <a:ln>
            <a:noFill/>
          </a:ln>
          <a:effectLst>
            <a:softEdge rad="112500"/>
          </a:effectLst>
        </p:spPr>
      </p:pic>
      <p:sp>
        <p:nvSpPr>
          <p:cNvPr id="27" name="Rectangle 26"/>
          <p:cNvSpPr/>
          <p:nvPr/>
        </p:nvSpPr>
        <p:spPr>
          <a:xfrm>
            <a:off x="3720088" y="6375531"/>
            <a:ext cx="4751827" cy="250011"/>
          </a:xfrm>
          <a:prstGeom prst="rect">
            <a:avLst/>
          </a:prstGeom>
        </p:spPr>
        <p:txBody>
          <a:bodyPr wrap="square">
            <a:spAutoFit/>
          </a:bodyPr>
          <a:lstStyle/>
          <a:p>
            <a:pPr algn="ctr"/>
            <a:r>
              <a:rPr lang="en-US" sz="1000" dirty="0" smtClean="0">
                <a:solidFill>
                  <a:schemeClr val="bg1">
                    <a:lumMod val="50000"/>
                  </a:schemeClr>
                </a:solidFill>
              </a:rPr>
              <a:t>Images retrieved from Bing Images</a:t>
            </a:r>
            <a:endParaRPr lang="en-US" sz="1000" dirty="0">
              <a:solidFill>
                <a:schemeClr val="bg1">
                  <a:lumMod val="50000"/>
                </a:schemeClr>
              </a:solidFill>
            </a:endParaRPr>
          </a:p>
        </p:txBody>
      </p:sp>
      <p:pic>
        <p:nvPicPr>
          <p:cNvPr id="28" name="Picture 27" descr="Orange Fruit Pattern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918" y="3921585"/>
            <a:ext cx="2914079" cy="1941960"/>
          </a:xfrm>
          <a:prstGeom prst="ellipse">
            <a:avLst/>
          </a:prstGeom>
          <a:ln>
            <a:noFill/>
          </a:ln>
          <a:effectLst>
            <a:softEdge rad="112500"/>
          </a:effectLst>
        </p:spPr>
      </p:pic>
    </p:spTree>
    <p:extLst>
      <p:ext uri="{BB962C8B-B14F-4D97-AF65-F5344CB8AC3E}">
        <p14:creationId xmlns:p14="http://schemas.microsoft.com/office/powerpoint/2010/main" val="7351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22" grpId="0"/>
      <p:bldP spid="23"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5CDCED-95E4-482B-B4DD-6679AB938AA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FA3B3A54-0152-4D0C-AADA-AEA8E2104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865A09F-9C90-449A-BF58-BD4262864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31315</TotalTime>
  <Words>6932</Words>
  <Application>Microsoft Office PowerPoint</Application>
  <PresentationFormat>Widescreen</PresentationFormat>
  <Paragraphs>719</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MS UI Gothic</vt:lpstr>
      <vt:lpstr>Advent Pro Light</vt:lpstr>
      <vt:lpstr>Arial</vt:lpstr>
      <vt:lpstr>Arial Narrow</vt:lpstr>
      <vt:lpstr>Calibri</vt:lpstr>
      <vt:lpstr>Open Sans</vt:lpstr>
      <vt:lpstr>Open Sans SemiBold</vt:lpstr>
      <vt:lpstr>Swiss 721 BT</vt:lpstr>
      <vt:lpstr>Times New Roman</vt:lpstr>
      <vt:lpstr>Wingdings</vt:lpstr>
      <vt:lpstr>Office Theme</vt:lpstr>
      <vt:lpstr>The Case for a Safety Management System and Next Steps</vt:lpstr>
      <vt:lpstr>Objectives</vt:lpstr>
      <vt:lpstr>What is an SMS?</vt:lpstr>
      <vt:lpstr>The DoD Requirements for an SMS</vt:lpstr>
      <vt:lpstr>Benefits of an SMS</vt:lpstr>
      <vt:lpstr>One More SMS Benefit: An Evolved Safety Culture</vt:lpstr>
      <vt:lpstr>First Steps When Choosing an SMS</vt:lpstr>
      <vt:lpstr>Review SMS Models Adopted within the DoD</vt:lpstr>
      <vt:lpstr>Investigate and Compare the SMS Options</vt:lpstr>
      <vt:lpstr>SMS Areas of Equivalency – PDCA Step “Plan”</vt:lpstr>
      <vt:lpstr>SMS Areas of Equivalency – PDCA Step “Do”</vt:lpstr>
      <vt:lpstr>SMS Areas of Equivalency – PDCA Steps “Check &amp; Act”</vt:lpstr>
      <vt:lpstr>SMS Key Differences – PDCA Step “Plan”</vt:lpstr>
      <vt:lpstr>SMS Key Differences – PDCA Step “Do”</vt:lpstr>
      <vt:lpstr>SMS Key Differences – PDCA Steps “Check” and “Act”</vt:lpstr>
      <vt:lpstr>Determine Organizational Goals and Priorities</vt:lpstr>
      <vt:lpstr>Hold an SMS Review with Leadership and/or Management</vt:lpstr>
      <vt:lpstr>First Steps in Implementing an SMS</vt:lpstr>
      <vt:lpstr>Prioritize Worksite Implementation and Choose a Champion</vt:lpstr>
      <vt:lpstr>Communicate Top Management “Buy-in” for the SMS</vt:lpstr>
      <vt:lpstr>Develop an SMS Committee</vt:lpstr>
      <vt:lpstr>Define Organizational S&amp;H Goals and Objectives</vt:lpstr>
      <vt:lpstr>Develop an SMS Communication and Marketing Plan</vt:lpstr>
      <vt:lpstr>Conduct a Gap Analysis</vt:lpstr>
      <vt:lpstr>Create an Implementation Timeline</vt:lpstr>
      <vt:lpstr>Summary</vt:lpstr>
      <vt:lpstr>PowerPoint Presentation</vt:lpstr>
      <vt:lpstr>OSHA VPP Assessment Criteria &amp; OSHA Challenge</vt:lpstr>
      <vt:lpstr>ANSI/ASSP Z10.0</vt:lpstr>
      <vt:lpstr>FAA SMS</vt:lpstr>
      <vt:lpstr>ISO 45001</vt:lpstr>
      <vt:lpstr>Service-Related SMSs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518</cp:revision>
  <cp:lastPrinted>2015-05-08T19:29:59Z</cp:lastPrinted>
  <dcterms:created xsi:type="dcterms:W3CDTF">2013-07-03T14:40:41Z</dcterms:created>
  <dcterms:modified xsi:type="dcterms:W3CDTF">2020-08-28T13:56:07Z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