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_to_OSHA_VPP_Mar2021" id="{06B83D44-F362-4FAA-96C5-91BE5544A05C}">
          <p14:sldIdLst>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Lst>
        </p14:section>
      </p14:sectionLst>
    </p:ex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94317" autoAdjust="0"/>
  </p:normalViewPr>
  <p:slideViewPr>
    <p:cSldViewPr snapToGrid="0" snapToObjects="1" showGuides="1">
      <p:cViewPr varScale="1">
        <p:scale>
          <a:sx n="101" d="100"/>
          <a:sy n="101" d="100"/>
        </p:scale>
        <p:origin x="636" y="84"/>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3420" y="-25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F738-4791-A5A0-C24A37BC61D6}"/>
              </c:ext>
            </c:extLst>
          </c:dPt>
          <c:dPt>
            <c:idx val="1"/>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149-4942-B0B5-76DF66536035}"/>
              </c:ext>
            </c:extLst>
          </c:dPt>
          <c:dPt>
            <c:idx val="2"/>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2149-4942-B0B5-76DF66536035}"/>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F738-4791-A5A0-C24A37BC61D6}"/>
                </c:ext>
              </c:extLst>
            </c:dLbl>
            <c:dLbl>
              <c:idx val="1"/>
              <c:layout>
                <c:manualLayout>
                  <c:x val="-0.18468131566670584"/>
                  <c:y val="0.1534509578023296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149-4942-B0B5-76DF66536035}"/>
                </c:ext>
              </c:extLst>
            </c:dLbl>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2149-4942-B0B5-76DF6653603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Sheet1!$B$2:$B$4</c:f>
              <c:numCache>
                <c:formatCode>0%</c:formatCode>
                <c:ptCount val="3"/>
                <c:pt idx="0">
                  <c:v>0</c:v>
                </c:pt>
                <c:pt idx="1">
                  <c:v>0.30158730158730157</c:v>
                </c:pt>
                <c:pt idx="2">
                  <c:v>0.69841269841269837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DoD Stars</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Merit</c:v>
                      </c:pt>
                      <c:pt idx="1">
                        <c:v>VPP Star</c:v>
                      </c:pt>
                      <c:pt idx="2">
                        <c:v>Re-approved VPP Star</c:v>
                      </c:pt>
                    </c:strCache>
                  </c:strRef>
                </c15:cat>
              </c15:filteredCategoryTitle>
            </c:ext>
            <c:ext xmlns:c16="http://schemas.microsoft.com/office/drawing/2014/chart" uri="{C3380CC4-5D6E-409C-BE32-E72D297353CC}">
              <c16:uniqueId val="{00000000-2149-4942-B0B5-76DF66536035}"/>
            </c:ext>
          </c:extLst>
        </c:ser>
        <c:ser>
          <c:idx val="1"/>
          <c:order val="1"/>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E425-48D5-A92A-2B8F6376ED7D}"/>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E425-48D5-A92A-2B8F6376ED7D}"/>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E425-48D5-A92A-2B8F6376ED7D}"/>
              </c:ext>
            </c:extLst>
          </c:dPt>
          <c:val>
            <c:numRef>
              <c:f>Sheet1!$C$2:$C$4</c:f>
              <c:numCache>
                <c:formatCode>General</c:formatCode>
                <c:ptCount val="3"/>
                <c:pt idx="0">
                  <c:v>0</c:v>
                </c:pt>
                <c:pt idx="1">
                  <c:v>19</c:v>
                </c:pt>
                <c:pt idx="2">
                  <c:v>44</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Merit</c:v>
                      </c:pt>
                      <c:pt idx="1">
                        <c:v>VPP Star</c:v>
                      </c:pt>
                      <c:pt idx="2">
                        <c:v>Re-approved VPP Star</c:v>
                      </c:pt>
                    </c:strCache>
                  </c:strRef>
                </c15:cat>
              </c15:filteredCategoryTitle>
            </c:ext>
            <c:ext xmlns:c16="http://schemas.microsoft.com/office/drawing/2014/chart" uri="{C3380CC4-5D6E-409C-BE32-E72D297353CC}">
              <c16:uniqueId val="{00000000-B85B-48A5-A2AE-68F9832F67A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Pt>
            <c:idx val="1"/>
            <c:invertIfNegative val="0"/>
            <c:bubble3D val="0"/>
            <c:spPr>
              <a:solidFill>
                <a:schemeClr val="accent2"/>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D96A-4419-81EA-25C8DE6A8519}"/>
              </c:ext>
            </c:extLst>
          </c:dPt>
          <c:dPt>
            <c:idx val="2"/>
            <c:invertIfNegative val="0"/>
            <c:bubble3D val="0"/>
            <c:spPr>
              <a:solidFill>
                <a:srgbClr val="92D05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D96A-4419-81EA-25C8DE6A8519}"/>
              </c:ext>
            </c:extLst>
          </c:dPt>
          <c:dLbls>
            <c:dLbl>
              <c:idx val="1"/>
              <c:layout>
                <c:manualLayout>
                  <c:x val="0"/>
                  <c:y val="8.780281189207239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96A-4419-81EA-25C8DE6A851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Sheet1!$A$2:$A$4</c:f>
              <c:strCache>
                <c:ptCount val="3"/>
                <c:pt idx="0">
                  <c:v>Merit</c:v>
                </c:pt>
                <c:pt idx="1">
                  <c:v>VPP Star</c:v>
                </c:pt>
                <c:pt idx="2">
                  <c:v>Re-approved VPP Star</c:v>
                </c:pt>
              </c:strCache>
            </c:strRef>
          </c:cat>
          <c:val>
            <c:numRef>
              <c:f>Sheet1!$B$2:$B$4</c:f>
              <c:numCache>
                <c:formatCode>0</c:formatCode>
                <c:ptCount val="3"/>
                <c:pt idx="0">
                  <c:v>0</c:v>
                </c:pt>
                <c:pt idx="1">
                  <c:v>19</c:v>
                </c:pt>
                <c:pt idx="2">
                  <c:v>44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DoD Stars</c:v>
                      </c:pt>
                    </c:strCache>
                  </c:strRef>
                </c15:tx>
              </c15:filteredSeriesTitle>
            </c:ext>
            <c:ext xmlns:c16="http://schemas.microsoft.com/office/drawing/2014/chart" uri="{C3380CC4-5D6E-409C-BE32-E72D297353CC}">
              <c16:uniqueId val="{00000006-D96A-4419-81EA-25C8DE6A8519}"/>
            </c:ext>
          </c:extLst>
        </c:ser>
        <c:dLbls>
          <c:dLblPos val="inEnd"/>
          <c:showLegendKey val="0"/>
          <c:showVal val="1"/>
          <c:showCatName val="0"/>
          <c:showSerName val="0"/>
          <c:showPercent val="0"/>
          <c:showBubbleSize val="0"/>
        </c:dLbls>
        <c:gapWidth val="100"/>
        <c:overlap val="-24"/>
        <c:axId val="189937536"/>
        <c:axId val="189941248"/>
      </c:barChart>
      <c:catAx>
        <c:axId val="189937536"/>
        <c:scaling>
          <c:orientation val="minMax"/>
        </c:scaling>
        <c:delete val="1"/>
        <c:axPos val="b"/>
        <c:numFmt formatCode="General" sourceLinked="1"/>
        <c:majorTickMark val="none"/>
        <c:minorTickMark val="none"/>
        <c:tickLblPos val="nextTo"/>
        <c:crossAx val="189941248"/>
        <c:crosses val="autoZero"/>
        <c:auto val="1"/>
        <c:lblAlgn val="ctr"/>
        <c:lblOffset val="100"/>
        <c:noMultiLvlLbl val="0"/>
      </c:catAx>
      <c:valAx>
        <c:axId val="189941248"/>
        <c:scaling>
          <c:orientation val="minMax"/>
        </c:scaling>
        <c:delete val="0"/>
        <c:axPos val="l"/>
        <c:majorGridlines>
          <c:spPr>
            <a:ln w="9525" cap="flat" cmpd="sng" algn="ctr">
              <a:solidFill>
                <a:schemeClr val="dk1">
                  <a:shade val="95000"/>
                  <a:satMod val="105000"/>
                </a:schemeClr>
              </a:solidFill>
              <a:prstDash val="solid"/>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9937536"/>
        <c:crosses val="autoZero"/>
        <c:crossBetween val="between"/>
        <c:majorUnit val="10"/>
        <c:minorUnit val="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3/23/2021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3/23/2021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ickr.com/photos/nrcgov/774118729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pload.wikimedia.org/wikipedia/commons/7/74/US_Navy_090617-N-9610C-029_Chad_Stober,_an_instructor_at_John_C._Stennis_University_,_center,_teaches_students_Japanese_in_a_training_classroom_aboard_the_Nimitz-class_aircraft_carrier_USS_John_C._Stenni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sha.gov/de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sha.gov/pls/oshaweb/owadisp.show_document?p_table=OSHACT&amp;p_id=3356"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osha.gov/dcsp/vpp/newflag.html" TargetMode="External"/><Relationship Id="rId4" Type="http://schemas.openxmlformats.org/officeDocument/2006/relationships/hyperlink" Target="https://www.osha.gov/enforcement/directives/csp-03-01-00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sha.gov/dcsp/vpp/site_based_report.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sd.whs.mil/Portals/54/Documents/DD/issuances/dodi/605501p.pdf?ver=2018-11-19-110543-18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osha.gov/dcsp/vpp/vppflyer.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mscx.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This presentation provides an overview of the Occupational Safety and Health Administration (OSHA) Voluntary Protection Programs (VPP). It covers the importance of VPP in the Department of Defense (DoD), details related to OSHA VPP implementation and benefits, and key points for successfully implementing OSHA VPP criteria at your organization. </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2788036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It is important to have both leaders and employees involved in safety and VPP because it demonstrates commitment from all levels.</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The image represents a manager and</a:t>
            </a:r>
            <a:r>
              <a:rPr lang="en-US" sz="1000" kern="1200" baseline="0" dirty="0" smtClean="0">
                <a:solidFill>
                  <a:schemeClr val="tx1"/>
                </a:solidFill>
                <a:effectLst/>
                <a:latin typeface="+mn-lt"/>
                <a:ea typeface="+mn-ea"/>
                <a:cs typeface="+mn-cs"/>
              </a:rPr>
              <a:t> employee coming to a cooperative agreement to better workplace S&amp;H</a:t>
            </a:r>
            <a:r>
              <a:rPr lang="en-US" sz="1000" kern="1200" dirty="0" smtClean="0">
                <a:solidFill>
                  <a:schemeClr val="tx1"/>
                </a:solidFill>
                <a:effectLst/>
                <a:latin typeface="+mn-lt"/>
                <a:ea typeface="+mn-ea"/>
                <a:cs typeface="+mn-cs"/>
              </a:rPr>
              <a:t>. Image retrieved from Bing Images (Creative</a:t>
            </a:r>
            <a:r>
              <a:rPr lang="en-US" sz="1000" kern="1200" baseline="0" dirty="0" smtClean="0">
                <a:solidFill>
                  <a:schemeClr val="tx1"/>
                </a:solidFill>
                <a:effectLst/>
                <a:latin typeface="+mn-lt"/>
                <a:ea typeface="+mn-ea"/>
                <a:cs typeface="+mn-cs"/>
              </a:rPr>
              <a:t> Commons).</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2868875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Your written SMS is comprised</a:t>
            </a:r>
            <a:r>
              <a:rPr lang="en-US" sz="1000" kern="1200" baseline="0" dirty="0" smtClean="0">
                <a:solidFill>
                  <a:schemeClr val="tx1"/>
                </a:solidFill>
                <a:effectLst/>
                <a:latin typeface="+mn-lt"/>
                <a:ea typeface="+mn-ea"/>
                <a:cs typeface="+mn-cs"/>
              </a:rPr>
              <a:t> of your S&amp;H compliance programs and written rules, processes, and procedures, to include processes geared towards meeting the requirements of OSHA VPP.</a:t>
            </a:r>
          </a:p>
          <a:p>
            <a:endParaRPr lang="en-US" sz="1000" kern="1200" baseline="0" dirty="0" smtClean="0">
              <a:solidFill>
                <a:schemeClr val="tx1"/>
              </a:solidFill>
              <a:effectLst/>
              <a:latin typeface="+mn-lt"/>
              <a:ea typeface="+mn-ea"/>
              <a:cs typeface="+mn-cs"/>
            </a:endParaRPr>
          </a:p>
          <a:p>
            <a:r>
              <a:rPr lang="en-US" sz="1000" kern="1200" baseline="0" dirty="0" smtClean="0">
                <a:solidFill>
                  <a:schemeClr val="tx1"/>
                </a:solidFill>
                <a:effectLst/>
                <a:latin typeface="+mn-lt"/>
                <a:ea typeface="+mn-ea"/>
                <a:cs typeface="+mn-cs"/>
              </a:rPr>
              <a:t>Leaders must show commitment to the SMS and S&amp;H excellence, not only through policy development, providing</a:t>
            </a:r>
            <a:r>
              <a:rPr lang="en-US" sz="1000" kern="1200" dirty="0" smtClean="0">
                <a:solidFill>
                  <a:schemeClr val="tx1"/>
                </a:solidFill>
                <a:effectLst/>
                <a:latin typeface="+mn-lt"/>
                <a:ea typeface="+mn-ea"/>
                <a:cs typeface="+mn-cs"/>
              </a:rPr>
              <a:t> resources, or </a:t>
            </a:r>
            <a:r>
              <a:rPr lang="en-US" sz="1000" kern="1200" baseline="0" dirty="0" smtClean="0">
                <a:solidFill>
                  <a:schemeClr val="tx1"/>
                </a:solidFill>
                <a:effectLst/>
                <a:latin typeface="+mn-lt"/>
                <a:ea typeface="+mn-ea"/>
                <a:cs typeface="+mn-cs"/>
              </a:rPr>
              <a:t>drafting goals and objectives, but also by visibly demonstrating their commitment. This can include asking employees around your organization if there are any issues they can resolve, or even participating in S&amp;H activities, when possible. </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Provide and direct adequate resources (e.g., time, funding, training, personnel) to those responsible for S&amp;H so they</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can effectively carry out their responsibilities.</a:t>
            </a:r>
          </a:p>
          <a:p>
            <a:r>
              <a:rPr lang="en-US" sz="10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Integrate S&amp;H into all aspects of planning (e.g., planning for new equipment, processes, buildings). Thinking about S&amp;H from the beginning can reduce a lot of rework in the future. When you create a budget, plan for typical and unusual/emergency S&amp;H expenditures, including funding for prompt correction of uncontrolled hazards.</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Assign adequate authority to persons responsible for S&amp;H so they are able to carry out their responsibilities. If everyone knows they have the authority to do their jobs, other employees are more likely to listen or help out. Hold persons accountable for meeting their S&amp;H responsibilities. You can do this through a documented performance system and job descriptions.</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Contractors need to follow your S&amp;H policy. As a VPP participant, you must have a documented oversight and management system covering applicable contractors.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Provide contract employees with S&amp;H protection equal in quality to that provided to employees.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Involve employees in your SMS in at least three meaningful ways (in addition to their employee rights</a:t>
            </a:r>
            <a:r>
              <a:rPr lang="en-US" sz="1000" kern="1200" baseline="0" dirty="0" smtClean="0">
                <a:solidFill>
                  <a:schemeClr val="tx1"/>
                </a:solidFill>
                <a:effectLst/>
                <a:latin typeface="+mn-lt"/>
                <a:ea typeface="+mn-ea"/>
                <a:cs typeface="+mn-cs"/>
              </a:rPr>
              <a:t> and responsibilities under the OSH Act</a:t>
            </a:r>
            <a:r>
              <a:rPr lang="en-US" sz="1000" kern="1200" dirty="0" smtClean="0">
                <a:solidFill>
                  <a:schemeClr val="tx1"/>
                </a:solidFill>
                <a:effectLst/>
                <a:latin typeface="+mn-lt"/>
                <a:ea typeface="+mn-ea"/>
                <a:cs typeface="+mn-cs"/>
              </a:rPr>
              <a:t>). Some examples of employee involvement</a:t>
            </a:r>
            <a:r>
              <a:rPr lang="en-US" sz="1000" kern="1200" baseline="0" dirty="0" smtClean="0">
                <a:solidFill>
                  <a:schemeClr val="tx1"/>
                </a:solidFill>
                <a:effectLst/>
                <a:latin typeface="+mn-lt"/>
                <a:ea typeface="+mn-ea"/>
                <a:cs typeface="+mn-cs"/>
              </a:rPr>
              <a:t> can </a:t>
            </a:r>
            <a:r>
              <a:rPr lang="en-US" sz="1000" kern="1200" dirty="0" smtClean="0">
                <a:solidFill>
                  <a:schemeClr val="tx1"/>
                </a:solidFill>
                <a:effectLst/>
                <a:latin typeface="+mn-lt"/>
                <a:ea typeface="+mn-ea"/>
                <a:cs typeface="+mn-cs"/>
              </a:rPr>
              <a:t>include: participating in self-inspections, contributing to</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hazard analyses of routine tasks,</a:t>
            </a:r>
            <a:r>
              <a:rPr lang="en-US" sz="1000" kern="1200" baseline="0" dirty="0" smtClean="0">
                <a:solidFill>
                  <a:schemeClr val="tx1"/>
                </a:solidFill>
                <a:effectLst/>
                <a:latin typeface="+mn-lt"/>
                <a:ea typeface="+mn-ea"/>
                <a:cs typeface="+mn-cs"/>
              </a:rPr>
              <a:t> involvement in safety committees, </a:t>
            </a:r>
            <a:r>
              <a:rPr lang="en-US" sz="1000" kern="1200" dirty="0" smtClean="0">
                <a:solidFill>
                  <a:schemeClr val="tx1"/>
                </a:solidFill>
                <a:effectLst/>
                <a:latin typeface="+mn-lt"/>
                <a:ea typeface="+mn-ea"/>
                <a:cs typeface="+mn-cs"/>
              </a:rPr>
              <a:t>and providing S&amp;H suggestions.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778717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All employees have the right to a safe and healthful workplace, so it is important to be familiar and understand any S&amp;H hazards in their work areas. In addition, train all employees so they are able to identify those S&amp;H hazards.</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image shows several workers conducting an inspection on machinery prior to the start of work. Image retrieved from Bing Images (free to use and share license) at: </a:t>
            </a:r>
            <a:r>
              <a:rPr lang="en-US" sz="1000" u="sng" kern="1200" dirty="0" smtClean="0">
                <a:solidFill>
                  <a:schemeClr val="tx1"/>
                </a:solidFill>
                <a:effectLst/>
                <a:latin typeface="+mn-lt"/>
                <a:ea typeface="+mn-ea"/>
                <a:cs typeface="+mn-cs"/>
                <a:hlinkClick r:id="rId3"/>
              </a:rPr>
              <a:t>https://www.flickr.com/photos/nrcgov/7741187290</a:t>
            </a:r>
            <a:r>
              <a:rPr lang="en-US" sz="1000" kern="1200" dirty="0" smtClean="0">
                <a:solidFill>
                  <a:schemeClr val="tx1"/>
                </a:solidFill>
                <a:effectLst/>
                <a:latin typeface="+mn-lt"/>
                <a:ea typeface="+mn-ea"/>
                <a:cs typeface="+mn-cs"/>
              </a:rPr>
              <a:t>.</a:t>
            </a: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212248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A baseline hazard analysis identifies and documents all S&amp;H hazards</a:t>
            </a:r>
            <a:r>
              <a:rPr lang="en-US" sz="1000" kern="1200" dirty="0" smtClean="0">
                <a:solidFill>
                  <a:schemeClr val="tx1"/>
                </a:solidFill>
                <a:effectLst/>
                <a:latin typeface="+mn-lt"/>
                <a:ea typeface="+mn-ea"/>
                <a:cs typeface="+mn-cs"/>
              </a:rPr>
              <a:t>. You </a:t>
            </a:r>
            <a:r>
              <a:rPr lang="en-US" sz="1000" kern="1200" dirty="0">
                <a:solidFill>
                  <a:schemeClr val="tx1"/>
                </a:solidFill>
                <a:effectLst/>
                <a:latin typeface="+mn-lt"/>
                <a:ea typeface="+mn-ea"/>
                <a:cs typeface="+mn-cs"/>
              </a:rPr>
              <a:t>do not need to conduct the original baseline again unless there are workplace changes (e.g., processes, equipment, hazard controls), but it’s a good idea to review it at least annually to make sure the hazards haven’t changed</a:t>
            </a:r>
            <a:r>
              <a:rPr lang="en-US" sz="1000" kern="1200" dirty="0" smtClean="0">
                <a:solidFill>
                  <a:schemeClr val="tx1"/>
                </a:solidFill>
                <a:effectLst/>
                <a:latin typeface="+mn-lt"/>
                <a:ea typeface="+mn-ea"/>
                <a:cs typeface="+mn-cs"/>
              </a:rPr>
              <a:t>. Be </a:t>
            </a:r>
            <a:r>
              <a:rPr lang="en-US" sz="1000" kern="1200" dirty="0">
                <a:solidFill>
                  <a:schemeClr val="tx1"/>
                </a:solidFill>
                <a:effectLst/>
                <a:latin typeface="+mn-lt"/>
                <a:ea typeface="+mn-ea"/>
                <a:cs typeface="+mn-cs"/>
              </a:rPr>
              <a:t>sure to analyze routine activities and significant changes too.</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Conduct hazard analyses on routine jobs, tasks, and processes with</a:t>
            </a:r>
            <a:r>
              <a:rPr lang="en-US" sz="1000" kern="1200" dirty="0" smtClean="0">
                <a:solidFill>
                  <a:schemeClr val="tx1"/>
                </a:solidFill>
                <a:effectLst/>
                <a:latin typeface="+mn-lt"/>
                <a:ea typeface="+mn-ea"/>
                <a:cs typeface="+mn-cs"/>
              </a:rPr>
              <a:t>: written </a:t>
            </a:r>
            <a:r>
              <a:rPr lang="en-US" sz="1000" kern="1200" dirty="0">
                <a:solidFill>
                  <a:schemeClr val="tx1"/>
                </a:solidFill>
                <a:effectLst/>
                <a:latin typeface="+mn-lt"/>
                <a:ea typeface="+mn-ea"/>
                <a:cs typeface="+mn-cs"/>
              </a:rPr>
              <a:t>procedures, injuries, illnesses, near-misses, as well as those perceived as high hazard tasks, required by regulation, and any other areas you decide is warranted</a:t>
            </a:r>
            <a:r>
              <a:rPr lang="en-US" sz="1000" kern="1200" dirty="0" smtClean="0">
                <a:solidFill>
                  <a:schemeClr val="tx1"/>
                </a:solidFill>
                <a:effectLst/>
                <a:latin typeface="+mn-lt"/>
                <a:ea typeface="+mn-ea"/>
                <a:cs typeface="+mn-cs"/>
              </a:rPr>
              <a:t>. Examples </a:t>
            </a:r>
            <a:r>
              <a:rPr lang="en-US" sz="1000" kern="1200" dirty="0">
                <a:solidFill>
                  <a:schemeClr val="tx1"/>
                </a:solidFill>
                <a:effectLst/>
                <a:latin typeface="+mn-lt"/>
                <a:ea typeface="+mn-ea"/>
                <a:cs typeface="+mn-cs"/>
              </a:rPr>
              <a:t>of significant changes include non-routine </a:t>
            </a:r>
            <a:r>
              <a:rPr lang="en-US" sz="1000" kern="1200" dirty="0" smtClean="0">
                <a:solidFill>
                  <a:schemeClr val="tx1"/>
                </a:solidFill>
                <a:effectLst/>
                <a:latin typeface="+mn-lt"/>
                <a:ea typeface="+mn-ea"/>
                <a:cs typeface="+mn-cs"/>
              </a:rPr>
              <a:t>tasks</a:t>
            </a:r>
            <a:r>
              <a:rPr lang="en-US" sz="1000" kern="1200" baseline="0" dirty="0" smtClean="0">
                <a:solidFill>
                  <a:schemeClr val="tx1"/>
                </a:solidFill>
                <a:effectLst/>
                <a:latin typeface="+mn-lt"/>
                <a:ea typeface="+mn-ea"/>
                <a:cs typeface="+mn-cs"/>
              </a:rPr>
              <a:t>, and</a:t>
            </a:r>
            <a:r>
              <a:rPr lang="en-US" sz="1000" kern="1200" dirty="0" smtClean="0">
                <a:solidFill>
                  <a:schemeClr val="tx1"/>
                </a:solidFill>
                <a:effectLst/>
                <a:latin typeface="+mn-lt"/>
                <a:ea typeface="+mn-ea"/>
                <a:cs typeface="+mn-cs"/>
              </a:rPr>
              <a:t> </a:t>
            </a:r>
            <a:r>
              <a:rPr lang="en-US" sz="1000" kern="1200" dirty="0">
                <a:solidFill>
                  <a:schemeClr val="tx1"/>
                </a:solidFill>
                <a:effectLst/>
                <a:latin typeface="+mn-lt"/>
                <a:ea typeface="+mn-ea"/>
                <a:cs typeface="+mn-cs"/>
              </a:rPr>
              <a:t>new or modified processes, materials, equipment, and facilities.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Review your routine inspection process</a:t>
            </a:r>
            <a:r>
              <a:rPr lang="en-US" sz="1000" kern="1200" dirty="0" smtClean="0">
                <a:solidFill>
                  <a:schemeClr val="tx1"/>
                </a:solidFill>
                <a:effectLst/>
                <a:latin typeface="+mn-lt"/>
                <a:ea typeface="+mn-ea"/>
                <a:cs typeface="+mn-cs"/>
              </a:rPr>
              <a:t>. Determine </a:t>
            </a:r>
            <a:r>
              <a:rPr lang="en-US" sz="1000" kern="1200" dirty="0">
                <a:solidFill>
                  <a:schemeClr val="tx1"/>
                </a:solidFill>
                <a:effectLst/>
                <a:latin typeface="+mn-lt"/>
                <a:ea typeface="+mn-ea"/>
                <a:cs typeface="+mn-cs"/>
              </a:rPr>
              <a:t>how often these need done, who performs them, how the results are documented, and what is done with the results</a:t>
            </a:r>
            <a:r>
              <a:rPr lang="en-US" sz="1000" kern="1200" dirty="0" smtClean="0">
                <a:solidFill>
                  <a:schemeClr val="tx1"/>
                </a:solidFill>
                <a:effectLst/>
                <a:latin typeface="+mn-lt"/>
                <a:ea typeface="+mn-ea"/>
                <a:cs typeface="+mn-cs"/>
              </a:rPr>
              <a:t>. Cover </a:t>
            </a:r>
            <a:r>
              <a:rPr lang="en-US" sz="1000" kern="1200" dirty="0">
                <a:solidFill>
                  <a:schemeClr val="tx1"/>
                </a:solidFill>
                <a:effectLst/>
                <a:latin typeface="+mn-lt"/>
                <a:ea typeface="+mn-ea"/>
                <a:cs typeface="+mn-cs"/>
              </a:rPr>
              <a:t>the entire worksite quarterly.</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Provide employees who report a hazard with timely and appropriate responses</a:t>
            </a:r>
            <a:r>
              <a:rPr lang="en-US" sz="1000" kern="1200" dirty="0" smtClean="0">
                <a:solidFill>
                  <a:schemeClr val="tx1"/>
                </a:solidFill>
                <a:effectLst/>
                <a:latin typeface="+mn-lt"/>
                <a:ea typeface="+mn-ea"/>
                <a:cs typeface="+mn-cs"/>
              </a:rPr>
              <a:t>. Let </a:t>
            </a:r>
            <a:r>
              <a:rPr lang="en-US" sz="1000" kern="1200" dirty="0">
                <a:solidFill>
                  <a:schemeClr val="tx1"/>
                </a:solidFill>
                <a:effectLst/>
                <a:latin typeface="+mn-lt"/>
                <a:ea typeface="+mn-ea"/>
                <a:cs typeface="+mn-cs"/>
              </a:rPr>
              <a:t>them know the progress of identifying the hazard, or why you choose not to do something they suggested</a:t>
            </a:r>
            <a:r>
              <a:rPr lang="en-US" sz="1000" kern="1200" dirty="0" smtClean="0">
                <a:solidFill>
                  <a:schemeClr val="tx1"/>
                </a:solidFill>
                <a:effectLst/>
                <a:latin typeface="+mn-lt"/>
                <a:ea typeface="+mn-ea"/>
                <a:cs typeface="+mn-cs"/>
              </a:rPr>
              <a:t>. Use </a:t>
            </a:r>
            <a:r>
              <a:rPr lang="en-US" sz="1000" kern="1200" dirty="0">
                <a:solidFill>
                  <a:schemeClr val="tx1"/>
                </a:solidFill>
                <a:effectLst/>
                <a:latin typeface="+mn-lt"/>
                <a:ea typeface="+mn-ea"/>
                <a:cs typeface="+mn-cs"/>
              </a:rPr>
              <a:t>a hazard tracking log to track all hazards to completion.</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During </a:t>
            </a:r>
            <a:r>
              <a:rPr lang="en-US" sz="1000" kern="1200" dirty="0" smtClean="0">
                <a:solidFill>
                  <a:schemeClr val="tx1"/>
                </a:solidFill>
                <a:effectLst/>
                <a:latin typeface="+mn-lt"/>
                <a:ea typeface="+mn-ea"/>
                <a:cs typeface="+mn-cs"/>
              </a:rPr>
              <a:t>mishap </a:t>
            </a:r>
            <a:r>
              <a:rPr lang="en-US" sz="1000" kern="1200" dirty="0">
                <a:solidFill>
                  <a:schemeClr val="tx1"/>
                </a:solidFill>
                <a:effectLst/>
                <a:latin typeface="+mn-lt"/>
                <a:ea typeface="+mn-ea"/>
                <a:cs typeface="+mn-cs"/>
              </a:rPr>
              <a:t>and near-miss </a:t>
            </a:r>
            <a:r>
              <a:rPr lang="en-US" sz="1000" kern="1200" dirty="0" smtClean="0">
                <a:solidFill>
                  <a:schemeClr val="tx1"/>
                </a:solidFill>
                <a:effectLst/>
                <a:latin typeface="+mn-lt"/>
                <a:ea typeface="+mn-ea"/>
                <a:cs typeface="+mn-cs"/>
              </a:rPr>
              <a:t>investigations, </a:t>
            </a:r>
            <a:r>
              <a:rPr lang="en-US" sz="1000" kern="1200" dirty="0">
                <a:solidFill>
                  <a:schemeClr val="tx1"/>
                </a:solidFill>
                <a:effectLst/>
                <a:latin typeface="+mn-lt"/>
                <a:ea typeface="+mn-ea"/>
                <a:cs typeface="+mn-cs"/>
              </a:rPr>
              <a:t>review who investigates each incident, determine </a:t>
            </a:r>
            <a:r>
              <a:rPr lang="en-US" sz="1000" kern="1200" dirty="0" smtClean="0">
                <a:solidFill>
                  <a:schemeClr val="tx1"/>
                </a:solidFill>
                <a:effectLst/>
                <a:latin typeface="+mn-lt"/>
                <a:ea typeface="+mn-ea"/>
                <a:cs typeface="+mn-cs"/>
              </a:rPr>
              <a:t>the process</a:t>
            </a:r>
            <a:r>
              <a:rPr lang="en-US" sz="1000" kern="1200" baseline="0" dirty="0" smtClean="0">
                <a:solidFill>
                  <a:schemeClr val="tx1"/>
                </a:solidFill>
                <a:effectLst/>
                <a:latin typeface="+mn-lt"/>
                <a:ea typeface="+mn-ea"/>
                <a:cs typeface="+mn-cs"/>
              </a:rPr>
              <a:t> for documenting findings</a:t>
            </a:r>
            <a:r>
              <a:rPr lang="en-US" sz="1000" kern="1200" dirty="0" smtClean="0">
                <a:solidFill>
                  <a:schemeClr val="tx1"/>
                </a:solidFill>
                <a:effectLst/>
                <a:latin typeface="+mn-lt"/>
                <a:ea typeface="+mn-ea"/>
                <a:cs typeface="+mn-cs"/>
              </a:rPr>
              <a:t>, </a:t>
            </a:r>
            <a:r>
              <a:rPr lang="en-US" sz="1000" kern="1200" dirty="0">
                <a:solidFill>
                  <a:schemeClr val="tx1"/>
                </a:solidFill>
                <a:effectLst/>
                <a:latin typeface="+mn-lt"/>
                <a:ea typeface="+mn-ea"/>
                <a:cs typeface="+mn-cs"/>
              </a:rPr>
              <a:t>identify all contributing factors, and communicate pertinent information to employees</a:t>
            </a:r>
            <a:r>
              <a:rPr lang="en-US" sz="1000" kern="1200" dirty="0" smtClean="0">
                <a:solidFill>
                  <a:schemeClr val="tx1"/>
                </a:solidFill>
                <a:effectLst/>
                <a:latin typeface="+mn-lt"/>
                <a:ea typeface="+mn-ea"/>
                <a:cs typeface="+mn-cs"/>
              </a:rPr>
              <a:t>. </a:t>
            </a:r>
            <a:r>
              <a:rPr lang="en-US" dirty="0" smtClean="0"/>
              <a:t>Review </a:t>
            </a:r>
            <a:r>
              <a:rPr lang="en-US" sz="1000" kern="1200" dirty="0" smtClean="0">
                <a:solidFill>
                  <a:schemeClr val="tx1"/>
                </a:solidFill>
                <a:effectLst/>
                <a:latin typeface="+mn-lt"/>
                <a:ea typeface="+mn-ea"/>
                <a:cs typeface="+mn-cs"/>
              </a:rPr>
              <a:t>the </a:t>
            </a:r>
            <a:r>
              <a:rPr lang="en-US" sz="1000" kern="1200" dirty="0">
                <a:solidFill>
                  <a:schemeClr val="tx1"/>
                </a:solidFill>
                <a:effectLst/>
                <a:latin typeface="+mn-lt"/>
                <a:ea typeface="+mn-ea"/>
                <a:cs typeface="+mn-cs"/>
              </a:rPr>
              <a:t>details of the incident with employees, tell them what could have been different to prevent the accident, and what they can do moving forward.</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Trend S&amp;H data (e.g., injuries and illnesses, inspection findings, near-misses, </a:t>
            </a:r>
            <a:r>
              <a:rPr lang="en-US" sz="1000" kern="1200" dirty="0" smtClean="0">
                <a:solidFill>
                  <a:schemeClr val="tx1"/>
                </a:solidFill>
                <a:effectLst/>
                <a:latin typeface="+mn-lt"/>
                <a:ea typeface="+mn-ea"/>
                <a:cs typeface="+mn-cs"/>
              </a:rPr>
              <a:t>employee reported hazards, </a:t>
            </a:r>
            <a:r>
              <a:rPr lang="en-US" sz="1000" kern="1200" dirty="0">
                <a:solidFill>
                  <a:schemeClr val="tx1"/>
                </a:solidFill>
                <a:effectLst/>
                <a:latin typeface="+mn-lt"/>
                <a:ea typeface="+mn-ea"/>
                <a:cs typeface="+mn-cs"/>
              </a:rPr>
              <a:t>and OSHA Form 300 information) to identify areas of improvement and develop </a:t>
            </a:r>
            <a:r>
              <a:rPr lang="en-US" sz="1000" kern="1200" dirty="0" smtClean="0">
                <a:solidFill>
                  <a:schemeClr val="tx1"/>
                </a:solidFill>
                <a:effectLst/>
                <a:latin typeface="+mn-lt"/>
                <a:ea typeface="+mn-ea"/>
                <a:cs typeface="+mn-cs"/>
              </a:rPr>
              <a:t>S&amp;H goals </a:t>
            </a:r>
            <a:r>
              <a:rPr lang="en-US" sz="1000" kern="1200" dirty="0">
                <a:solidFill>
                  <a:schemeClr val="tx1"/>
                </a:solidFill>
                <a:effectLst/>
                <a:latin typeface="+mn-lt"/>
                <a:ea typeface="+mn-ea"/>
                <a:cs typeface="+mn-cs"/>
              </a:rPr>
              <a:t>and objectives.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2332364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Hazard prevention and control makes sure you are addressing all the hazards you identify during worksite analysis. You want to make sure you quickly abate or control these hazards and continually prevent them from harming your workforce.</a:t>
            </a:r>
          </a:p>
          <a:p>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The image shows the hierarchy of control methods,</a:t>
            </a:r>
            <a:r>
              <a:rPr lang="en-US" sz="1000" kern="1200" baseline="0" dirty="0" smtClean="0">
                <a:solidFill>
                  <a:schemeClr val="tx1"/>
                </a:solidFill>
                <a:effectLst/>
                <a:latin typeface="+mn-lt"/>
                <a:ea typeface="+mn-ea"/>
                <a:cs typeface="+mn-cs"/>
              </a:rPr>
              <a:t> prioritizing elimination and substitution of a hazard over lesser control methods, such as PPE and administrative control</a:t>
            </a:r>
            <a:r>
              <a:rPr lang="en-US" sz="1000" kern="1200" dirty="0" smtClean="0">
                <a:solidFill>
                  <a:schemeClr val="tx1"/>
                </a:solidFill>
                <a:effectLst/>
                <a:latin typeface="+mn-lt"/>
                <a:ea typeface="+mn-ea"/>
                <a:cs typeface="+mn-cs"/>
              </a:rPr>
              <a:t>. Image created by the DoD SMCX</a:t>
            </a:r>
            <a:r>
              <a:rPr lang="en-US" sz="1000" kern="1200" baseline="0" dirty="0" smtClean="0">
                <a:solidFill>
                  <a:schemeClr val="tx1"/>
                </a:solidFill>
                <a:effectLst/>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3397151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Implement hazard controls using the hierarchy of controls. Ensure the elected controls protect the employees from exposure to S&amp;H hazards. Implement follow-up studies to evaluate the effectiveness of implemented controls.</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Update your emergency procedures when you have changes to egress routes or auditory systems. Involve employees in at least one evacuation drill annually.</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Select PPE to address the hazards too. Be familiar with the PPE used and ensure PPE is adequate. Train employees to understand the proper use, maintenance, storage, or disposal of all PPE.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Complete and maintain any injury or illness documents. OSHA 29 CFR 1904 provides recordkeeping requirements. OSHA requires you to maintain records for five (5) years; however, for VPP purposes, the evaluators review three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3) years of data. Ensure the recordkeeper is trained on recordkeeping requirements and regulations.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203261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If you are pursuing OSHA VPP Star approval, you must assess your training process, understand your process for conducting, documenting, tracking, and evaluating the effectiveness of training, and understand VPP training sub-elements.</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The image illustrates instruction occurring during an in-classroom training session. Image retrieved from Bing Images (free to share and use license): </a:t>
            </a:r>
            <a:r>
              <a:rPr lang="en-US" sz="1000" u="sng" kern="1200" dirty="0" smtClean="0">
                <a:solidFill>
                  <a:schemeClr val="tx1"/>
                </a:solidFill>
                <a:effectLst/>
                <a:latin typeface="+mn-lt"/>
                <a:ea typeface="+mn-ea"/>
                <a:cs typeface="+mn-cs"/>
                <a:hlinkClick r:id="rId3"/>
              </a:rPr>
              <a:t>https://upload.wikimedia.org/wikipedia/commons/7/74/US_Navy_090617-N-9610C-029_Chad_Stober%2C_an_instructor_at_John_C._Stennis_University_%2C_center%2C_teaches_students_Japanese_in_a_training_classroom_aboard_the_Nimitz-class_aircraft_carrier_USS_John_C._Stennis_%28CVN_74%29.jpg</a:t>
            </a:r>
            <a:r>
              <a:rPr lang="en-US" sz="1000" kern="1200" dirty="0" smtClean="0">
                <a:solidFill>
                  <a:schemeClr val="tx1"/>
                </a:solidFill>
                <a:effectLst/>
                <a:latin typeface="+mn-lt"/>
                <a:ea typeface="+mn-ea"/>
                <a:cs typeface="+mn-cs"/>
              </a:rPr>
              <a:t>.</a:t>
            </a: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2376636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Train managers, supervisors, non-supervisory employees, and contractors on workplace hazards, recognizing hazardous conditions, signs and symptoms of workplace-related illnesses, safe work procedures, and emergency procedures. Update training information when there are any changes to procedures or policies.</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Managers and supervisors must understand their S&amp;H responsibilities. Many times, this includes some level of S&amp;H training.</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New employee orientation/training must include, at a minimum, worksite hazards, protective measures, emergency evacuation procedures, employee rights and responsibilities under the OSH Act</a:t>
            </a:r>
            <a:r>
              <a:rPr lang="en-US" sz="1000" kern="1200" baseline="0" dirty="0" smtClean="0">
                <a:solidFill>
                  <a:schemeClr val="tx1"/>
                </a:solidFill>
                <a:effectLst/>
                <a:latin typeface="+mn-lt"/>
                <a:ea typeface="+mn-ea"/>
                <a:cs typeface="+mn-cs"/>
              </a:rPr>
              <a:t> and </a:t>
            </a:r>
            <a:r>
              <a:rPr lang="en-US" sz="1000" kern="1200" dirty="0" smtClean="0">
                <a:solidFill>
                  <a:schemeClr val="tx1"/>
                </a:solidFill>
                <a:effectLst/>
                <a:latin typeface="+mn-lt"/>
                <a:ea typeface="+mn-ea"/>
                <a:cs typeface="+mn-cs"/>
              </a:rPr>
              <a:t>29 CFR 1960.10.</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Document all training, including: attendance, date, and trainer name.</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Training curricula must be up-to-date, specific to your worksite operations, and modified, when needed, to reflect changes and/or new workplace procedures, trends, hazards and controls identified by hazard analysis. Employees must be able to understand all training information.</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a:t>
            </a:r>
            <a:r>
              <a:rPr lang="en-US" sz="1000" kern="1200" baseline="0" dirty="0" smtClean="0">
                <a:solidFill>
                  <a:schemeClr val="tx1"/>
                </a:solidFill>
                <a:effectLst/>
                <a:latin typeface="+mn-lt"/>
                <a:ea typeface="+mn-ea"/>
                <a:cs typeface="+mn-cs"/>
              </a:rPr>
              <a:t> Images (Creative Commons).</a:t>
            </a:r>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a:t>
            </a:r>
            <a:r>
              <a:rPr lang="en-US" sz="1000" kern="1200" baseline="0" dirty="0" smtClean="0">
                <a:solidFill>
                  <a:schemeClr val="tx1"/>
                </a:solidFill>
                <a:effectLst/>
                <a:latin typeface="+mn-lt"/>
                <a:ea typeface="+mn-ea"/>
                <a:cs typeface="+mn-cs"/>
              </a:rPr>
              <a:t> image shows some of the hazards employees could be exposed to at work. Employee should always be trained on the hazards they’re exposed to and the methods to controls the hazards.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3493334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smtClean="0">
                <a:solidFill>
                  <a:schemeClr val="tx1"/>
                </a:solidFill>
                <a:effectLst/>
                <a:latin typeface="+mn-lt"/>
                <a:ea typeface="+mn-ea"/>
                <a:cs typeface="+mn-cs"/>
              </a:rPr>
              <a:t>Targeted inspection:</a:t>
            </a:r>
            <a:r>
              <a:rPr lang="en-US" sz="1000" kern="1200" dirty="0" smtClean="0">
                <a:solidFill>
                  <a:schemeClr val="tx1"/>
                </a:solidFill>
                <a:effectLst/>
                <a:latin typeface="+mn-lt"/>
                <a:ea typeface="+mn-ea"/>
                <a:cs typeface="+mn-cs"/>
              </a:rPr>
              <a:t> A planned OSHA inspection, targeting specific industries due to high injury and illness incidence rates, or severe violators.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OSHA expects you will experience several benefits as you implement OSHA VPP criteria.</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First, there is generally an increased understanding of S&amp;H requirements and expectations among your entire workforce. S&amp;H training and communication contribute to this benefit.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Then, as everyone begins to take ownership of S&amp;H, they usually become more aware of their surroundings and identify hazards so you can correct them quicker. This generally leads to fewer injuries and illnesses; thus, better injury and illness incidence rates, less costs associated with medical treatment and workers’ compensation, and reduces missed workdays and job restrictions and transfers.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Next, improved lines of communication make employees feel as if their opinion and contribution matters. Employee involvement and a hazard reporting and feedback system contribute to this benefit.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Finally, as you continually improve your SMS, employees typically have higher morale and productivity because they helped build what is in place.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OSHA removes VPP Star sites from random compliance inspections. Visit OSHA Enforcement for additional information on targeted inspections: </a:t>
            </a:r>
            <a:r>
              <a:rPr lang="en-US" sz="1000" u="sng" kern="1200" dirty="0" smtClean="0">
                <a:solidFill>
                  <a:schemeClr val="tx1"/>
                </a:solidFill>
                <a:effectLst/>
                <a:latin typeface="+mn-lt"/>
                <a:ea typeface="+mn-ea"/>
                <a:cs typeface="+mn-cs"/>
                <a:hlinkClick r:id="rId3"/>
              </a:rPr>
              <a:t>https://www.osha.gov/dep/</a:t>
            </a:r>
            <a:r>
              <a:rPr lang="en-US" sz="1000" kern="1200" dirty="0" smtClean="0">
                <a:solidFill>
                  <a:schemeClr val="tx1"/>
                </a:solidFill>
                <a:effectLst/>
                <a:latin typeface="+mn-lt"/>
                <a:ea typeface="+mn-ea"/>
                <a:cs typeface="+mn-cs"/>
              </a:rPr>
              <a:t>.</a:t>
            </a:r>
          </a:p>
          <a:p>
            <a:endParaRPr lang="en-US" sz="1000" u="sng" kern="1200" dirty="0" smtClean="0">
              <a:solidFill>
                <a:schemeClr val="tx1"/>
              </a:solidFill>
              <a:effectLst/>
              <a:latin typeface="+mn-lt"/>
              <a:ea typeface="+mn-ea"/>
              <a:cs typeface="+mn-cs"/>
            </a:endParaRPr>
          </a:p>
          <a:p>
            <a:r>
              <a:rPr lang="en-US" sz="1000" u="none" kern="1200" dirty="0" smtClean="0">
                <a:solidFill>
                  <a:schemeClr val="tx1"/>
                </a:solidFill>
                <a:effectLst/>
                <a:latin typeface="+mn-lt"/>
                <a:ea typeface="+mn-ea"/>
                <a:cs typeface="+mn-cs"/>
              </a:rPr>
              <a:t>Image</a:t>
            </a:r>
            <a:r>
              <a:rPr lang="en-US" sz="1000" u="none" kern="1200" baseline="0" dirty="0" smtClean="0">
                <a:solidFill>
                  <a:schemeClr val="tx1"/>
                </a:solidFill>
                <a:effectLst/>
                <a:latin typeface="+mn-lt"/>
                <a:ea typeface="+mn-ea"/>
                <a:cs typeface="+mn-cs"/>
              </a:rPr>
              <a:t> retrieved from Microsoft Clip Art.</a:t>
            </a:r>
            <a:endParaRPr lang="en-US" u="none" dirty="0"/>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2267757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Most employees look at VPP as another task or program.  It is important you communicate VPP is formal approval of your SMS,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comprised of all your organization’s S&amp;H policies, programs, procedures and processes.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u="non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u="none" kern="1200" dirty="0" smtClean="0">
                <a:solidFill>
                  <a:schemeClr val="tx1"/>
                </a:solidFill>
                <a:effectLst/>
                <a:latin typeface="+mn-lt"/>
                <a:ea typeface="+mn-ea"/>
                <a:cs typeface="+mn-cs"/>
              </a:rPr>
              <a:t>Image</a:t>
            </a:r>
            <a:r>
              <a:rPr lang="en-US" sz="1000" u="none" kern="1200" baseline="0" dirty="0" smtClean="0">
                <a:solidFill>
                  <a:schemeClr val="tx1"/>
                </a:solidFill>
                <a:effectLst/>
                <a:latin typeface="+mn-lt"/>
                <a:ea typeface="+mn-ea"/>
                <a:cs typeface="+mn-cs"/>
              </a:rPr>
              <a:t> retrieved from Microsoft Clip Art.</a:t>
            </a:r>
            <a:endParaRPr lang="en-US" u="none" dirty="0" smtClean="0"/>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424959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This presentation is beneficial to organizations thinking about or starting to implement OSHA VPP criteria, safety and health (S&amp;H) professionals, organizational leaders wanting an overview of VPP, and others assigned as VPP implementation leads (e.g., VPP Program Managers). </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4176502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Management commitment to VPP demonstrates the importance of VPP and encourages continuous improvement. An SMS is a framework to help you direct and control resources to manage safety. Ensure all levels of employees are on board and take on the S&amp;H program as their own.</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u="none" kern="1200" dirty="0" smtClean="0">
                <a:solidFill>
                  <a:schemeClr val="tx1"/>
                </a:solidFill>
                <a:effectLst/>
                <a:latin typeface="+mn-lt"/>
                <a:ea typeface="+mn-ea"/>
                <a:cs typeface="+mn-cs"/>
              </a:rPr>
              <a:t>Image</a:t>
            </a:r>
            <a:r>
              <a:rPr lang="en-US" sz="1000" u="none" kern="1200" baseline="0" dirty="0" smtClean="0">
                <a:solidFill>
                  <a:schemeClr val="tx1"/>
                </a:solidFill>
                <a:effectLst/>
                <a:latin typeface="+mn-lt"/>
                <a:ea typeface="+mn-ea"/>
                <a:cs typeface="+mn-cs"/>
              </a:rPr>
              <a:t> retrieved from Microsoft Clip Art.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dirty="0"/>
          </a:p>
        </p:txBody>
      </p:sp>
    </p:spTree>
    <p:extLst>
      <p:ext uri="{BB962C8B-B14F-4D97-AF65-F5344CB8AC3E}">
        <p14:creationId xmlns:p14="http://schemas.microsoft.com/office/powerpoint/2010/main" val="902568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Employee involvement encourages employees to take ownership of the S&amp;H program. Union support can be beneficial for motivating employees to become involved in your S&amp;H program and promote the importance to continually improve S&amp;H.</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Encourage all employees to recognize hazards or hazardous conditions—they offer a new set of eyes and different perspectives.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safety culture is important in creating a supportive atmosphere to foster safety as a core value. Encourage high standards of safety performance.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u="none" kern="1200" dirty="0" smtClean="0">
                <a:solidFill>
                  <a:schemeClr val="tx1"/>
                </a:solidFill>
                <a:effectLst/>
                <a:latin typeface="+mn-lt"/>
                <a:ea typeface="+mn-ea"/>
                <a:cs typeface="+mn-cs"/>
              </a:rPr>
              <a:t>Image</a:t>
            </a:r>
            <a:r>
              <a:rPr lang="en-US" sz="1000" u="none" kern="1200" baseline="0" dirty="0" smtClean="0">
                <a:solidFill>
                  <a:schemeClr val="tx1"/>
                </a:solidFill>
                <a:effectLst/>
                <a:latin typeface="+mn-lt"/>
                <a:ea typeface="+mn-ea"/>
                <a:cs typeface="+mn-cs"/>
              </a:rPr>
              <a:t> retrieved from Microsoft Clip Art.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21</a:t>
            </a:fld>
            <a:endParaRPr lang="en-US" dirty="0"/>
          </a:p>
        </p:txBody>
      </p:sp>
    </p:spTree>
    <p:extLst>
      <p:ext uri="{BB962C8B-B14F-4D97-AF65-F5344CB8AC3E}">
        <p14:creationId xmlns:p14="http://schemas.microsoft.com/office/powerpoint/2010/main" val="2503289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22</a:t>
            </a:fld>
            <a:endParaRPr lang="en-US" dirty="0"/>
          </a:p>
        </p:txBody>
      </p:sp>
    </p:spTree>
    <p:extLst>
      <p:ext uri="{BB962C8B-B14F-4D97-AF65-F5344CB8AC3E}">
        <p14:creationId xmlns:p14="http://schemas.microsoft.com/office/powerpoint/2010/main" val="322100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SMS = </a:t>
            </a:r>
            <a:r>
              <a:rPr lang="en-US" dirty="0" smtClean="0"/>
              <a:t>s</a:t>
            </a:r>
            <a:r>
              <a:rPr lang="en-US" sz="1000" kern="1200" dirty="0" smtClean="0">
                <a:solidFill>
                  <a:schemeClr val="tx1"/>
                </a:solidFill>
                <a:effectLst/>
                <a:latin typeface="+mn-lt"/>
                <a:ea typeface="+mn-ea"/>
                <a:cs typeface="+mn-cs"/>
              </a:rPr>
              <a:t>afety management system </a:t>
            </a:r>
          </a:p>
          <a:p>
            <a:r>
              <a:rPr lang="en-US" sz="1000" kern="1200" dirty="0" smtClean="0">
                <a:solidFill>
                  <a:schemeClr val="tx1"/>
                </a:solidFill>
                <a:effectLst/>
                <a:latin typeface="+mn-lt"/>
                <a:ea typeface="+mn-ea"/>
                <a:cs typeface="+mn-cs"/>
              </a:rPr>
              <a:t>MRs = minimum requirements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On July 2, 1982, OSHA established VPP to formally recognize and promote effective worksite-based SMSs. Congress gives OSHA the authority for VPP through Section (2)(b)(1) of the OSH Act. See more information at: </a:t>
            </a:r>
            <a:r>
              <a:rPr lang="en-US" sz="1000" u="sng" kern="1200" dirty="0" smtClean="0">
                <a:solidFill>
                  <a:schemeClr val="tx1"/>
                </a:solidFill>
                <a:effectLst/>
                <a:latin typeface="+mn-lt"/>
                <a:ea typeface="+mn-ea"/>
                <a:cs typeface="+mn-cs"/>
                <a:hlinkClick r:id="rId3"/>
              </a:rPr>
              <a:t>https://www.osha.gov/pls/oshaweb/owadisp.show_document?p_table=OSHACT&amp;p_id=3356</a:t>
            </a:r>
            <a:endParaRPr lang="en-US" sz="1000" u="sng" kern="1200" dirty="0" smtClean="0">
              <a:solidFill>
                <a:schemeClr val="tx1"/>
              </a:solidFill>
              <a:effectLst/>
              <a:latin typeface="+mn-lt"/>
              <a:ea typeface="+mn-ea"/>
              <a:cs typeface="+mn-cs"/>
            </a:endParaRPr>
          </a:p>
          <a:p>
            <a:endParaRPr lang="en-US" sz="1000" u="sng"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VPP implementation process requires you to compare your SMS against the requirements listed in OSHA Instruction: Cooperative State Programs (CSP) 03-01-005, VPP Policies and Procedures Manual, including the MRs. OSHA, management, and labor work together to make sure your SMS is in place and effective. Implementing an SMS helps your organization take the focus off the safety office</a:t>
            </a:r>
            <a:r>
              <a:rPr lang="en-US" sz="1000" kern="1200" baseline="0" dirty="0" smtClean="0">
                <a:solidFill>
                  <a:schemeClr val="tx1"/>
                </a:solidFill>
                <a:effectLst/>
                <a:latin typeface="+mn-lt"/>
                <a:ea typeface="+mn-ea"/>
                <a:cs typeface="+mn-cs"/>
              </a:rPr>
              <a:t> - e</a:t>
            </a:r>
            <a:r>
              <a:rPr lang="en-US" sz="1000" kern="1200" dirty="0" smtClean="0">
                <a:solidFill>
                  <a:schemeClr val="tx1"/>
                </a:solidFill>
                <a:effectLst/>
                <a:latin typeface="+mn-lt"/>
                <a:ea typeface="+mn-ea"/>
                <a:cs typeface="+mn-cs"/>
              </a:rPr>
              <a:t>veryone has a part in VPP! The collaborative effort helps everyone contribute to creating and sustaining a safe and healthful work environment.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u="sng" kern="1200" dirty="0" smtClean="0">
              <a:solidFill>
                <a:schemeClr val="tx1"/>
              </a:solidFill>
              <a:effectLst/>
              <a:latin typeface="+mn-lt"/>
              <a:ea typeface="+mn-ea"/>
              <a:cs typeface="+mn-cs"/>
            </a:endParaRPr>
          </a:p>
          <a:p>
            <a:pPr>
              <a:defRPr/>
            </a:pPr>
            <a:r>
              <a:rPr lang="en-US" sz="1000" kern="1200" dirty="0" smtClean="0">
                <a:solidFill>
                  <a:schemeClr val="tx1"/>
                </a:solidFill>
                <a:effectLst/>
                <a:latin typeface="+mn-lt"/>
                <a:ea typeface="+mn-ea"/>
                <a:cs typeface="+mn-cs"/>
              </a:rPr>
              <a:t>You can find more information about VPP criteria in the </a:t>
            </a:r>
            <a:r>
              <a:rPr lang="en-US" sz="1000" u="none" kern="1200" dirty="0" smtClean="0">
                <a:solidFill>
                  <a:schemeClr val="tx1"/>
                </a:solidFill>
                <a:effectLst/>
                <a:latin typeface="+mn-lt"/>
                <a:ea typeface="+mn-ea"/>
                <a:cs typeface="+mn-cs"/>
              </a:rPr>
              <a:t>CSP</a:t>
            </a:r>
            <a:r>
              <a:rPr lang="en-US" sz="1000" u="none" kern="1200" baseline="0" dirty="0" smtClean="0">
                <a:solidFill>
                  <a:schemeClr val="tx1"/>
                </a:solidFill>
                <a:effectLst/>
                <a:latin typeface="+mn-lt"/>
                <a:ea typeface="+mn-ea"/>
                <a:cs typeface="+mn-cs"/>
              </a:rPr>
              <a:t> 03-01-005</a:t>
            </a:r>
            <a:r>
              <a:rPr lang="en-US" sz="1000" kern="1200" dirty="0" smtClean="0">
                <a:solidFill>
                  <a:schemeClr val="tx1"/>
                </a:solidFill>
                <a:effectLst/>
                <a:latin typeface="+mn-lt"/>
                <a:ea typeface="+mn-ea"/>
                <a:cs typeface="+mn-cs"/>
              </a:rPr>
              <a:t>, VPP Policies, and Procedures Manual, at: </a:t>
            </a:r>
            <a:r>
              <a:rPr lang="en-US" u="sng" dirty="0">
                <a:hlinkClick r:id="rId4"/>
              </a:rPr>
              <a:t>https://www.osha.gov/enforcement/directives/csp-03-01-005</a:t>
            </a:r>
            <a:endParaRPr lang="en-US" sz="1000" u="sng" kern="1200" dirty="0" smtClean="0">
              <a:solidFill>
                <a:schemeClr val="accent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u="sng" kern="1200" dirty="0" smtClean="0">
              <a:solidFill>
                <a:schemeClr val="accent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image shows a VPP flag OSHA presents when they formally recognize an organization’s SMS. Image retrieved from OSHA at: </a:t>
            </a:r>
            <a:r>
              <a:rPr lang="en-US" sz="1000" u="sng" kern="1200" dirty="0" smtClean="0">
                <a:solidFill>
                  <a:schemeClr val="accent1"/>
                </a:solidFill>
                <a:effectLst/>
                <a:latin typeface="+mn-lt"/>
                <a:ea typeface="+mn-ea"/>
                <a:cs typeface="+mn-cs"/>
                <a:hlinkClick r:id="rId5"/>
              </a:rPr>
              <a:t>https</a:t>
            </a:r>
            <a:r>
              <a:rPr lang="en-US" sz="1000" u="sng" kern="1200" dirty="0" smtClean="0">
                <a:solidFill>
                  <a:schemeClr val="tx1"/>
                </a:solidFill>
                <a:effectLst/>
                <a:latin typeface="+mn-lt"/>
                <a:ea typeface="+mn-ea"/>
                <a:cs typeface="+mn-cs"/>
                <a:hlinkClick r:id="rId5"/>
              </a:rPr>
              <a:t>://www.osha.gov/dcsp/vpp/newflag.html</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370674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smtClean="0">
                <a:solidFill>
                  <a:schemeClr val="tx1"/>
                </a:solidFill>
                <a:effectLst/>
                <a:latin typeface="+mn-lt"/>
                <a:ea typeface="+mn-ea"/>
                <a:cs typeface="+mn-cs"/>
              </a:rPr>
              <a:t>Merit status:</a:t>
            </a:r>
            <a:r>
              <a:rPr lang="en-US" sz="1000" kern="1200" dirty="0" smtClean="0">
                <a:solidFill>
                  <a:schemeClr val="tx1"/>
                </a:solidFill>
                <a:effectLst/>
                <a:latin typeface="+mn-lt"/>
                <a:ea typeface="+mn-ea"/>
                <a:cs typeface="+mn-cs"/>
              </a:rPr>
              <a:t> A temporary state of formal OSHA VPP approval.</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Your organization cannot apply for OSHA VPP with the expectation to receive and maintain Merit status; the intent of OSHA VPP is to continuously improve your SMS and achieve Star approval.</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If you achieve Merit status because you have injury and illness incidence rates above the industry average, you must create a rate reduction/accident prevention plan to reduce your rates below your industry average within two years.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3046408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DASHO = Designated Agency Safety and Health Official</a:t>
            </a:r>
          </a:p>
          <a:p>
            <a:endParaRPr lang="en-US" sz="1000" kern="1200" dirty="0" smtClean="0">
              <a:solidFill>
                <a:schemeClr val="tx1"/>
              </a:solidFill>
              <a:effectLst/>
              <a:latin typeface="+mn-lt"/>
              <a:ea typeface="+mn-ea"/>
              <a:cs typeface="+mn-cs"/>
            </a:endParaRPr>
          </a:p>
          <a:p>
            <a:r>
              <a:rPr lang="en-US" sz="1000" u="none" kern="1200" baseline="0" dirty="0" smtClean="0">
                <a:solidFill>
                  <a:schemeClr val="tx1"/>
                </a:solidFill>
                <a:effectLst/>
                <a:latin typeface="+mn-lt"/>
                <a:ea typeface="+mn-ea"/>
                <a:cs typeface="+mn-cs"/>
              </a:rPr>
              <a:t>In any case, make sure you have solid execution of your S&amp;H programs before moving toward an SMS. </a:t>
            </a:r>
            <a:endParaRPr lang="en-US" sz="1000" u="sng"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OSHA VPP has several requirements in place to receive formal approval. First, you need to complete an annual SMS self-evaluation using OSHA’s format. View the format at: </a:t>
            </a:r>
            <a:r>
              <a:rPr lang="en-US" sz="1000" u="sng" kern="1200" dirty="0" smtClean="0">
                <a:solidFill>
                  <a:schemeClr val="tx1"/>
                </a:solidFill>
                <a:effectLst/>
                <a:latin typeface="+mn-lt"/>
                <a:ea typeface="+mn-ea"/>
                <a:cs typeface="+mn-cs"/>
                <a:hlinkClick r:id="rId3"/>
              </a:rPr>
              <a:t>https://www.osha.gov/dcsp/vpp/site_based_report.html</a:t>
            </a:r>
            <a:r>
              <a:rPr lang="en-US" sz="1000" kern="1200" dirty="0" smtClean="0">
                <a:solidFill>
                  <a:schemeClr val="tx1"/>
                </a:solidFill>
                <a:effectLst/>
                <a:latin typeface="+mn-lt"/>
                <a:ea typeface="+mn-ea"/>
                <a:cs typeface="+mn-cs"/>
              </a:rPr>
              <a:t>. You need to complete at least one self-evaluation before you submit a VPP application to OSHA.</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Any</a:t>
            </a:r>
            <a:r>
              <a:rPr lang="en-US" sz="1000" kern="1200" baseline="0" dirty="0" smtClean="0">
                <a:solidFill>
                  <a:schemeClr val="tx1"/>
                </a:solidFill>
                <a:effectLst/>
                <a:latin typeface="+mn-lt"/>
                <a:ea typeface="+mn-ea"/>
                <a:cs typeface="+mn-cs"/>
              </a:rPr>
              <a:t> federal worksite must notify their DASHO of their intent to apply for VPP Star approval before submitting an OSHA VPP application.</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Once you apply for VPP Star approval, OSHA schedules an on-site evaluation so they can assess the effectiveness of your SMS. Following this evaluation, they will determine whether they will recommend your site for formal approval. Any MRs rated as a “No” could prevent OSHA from granting your site formal VPP Star approval after an on-site evaluation.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If approved, OSHA expects your worksite to sustain and continually improve your SMS. They will perform another on-site evaluation to reapprove your worksite in a 3-5 year timeframe.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image show</a:t>
            </a:r>
            <a:r>
              <a:rPr lang="en-US" sz="1000" kern="1200" baseline="0" dirty="0" smtClean="0">
                <a:solidFill>
                  <a:schemeClr val="tx1"/>
                </a:solidFill>
                <a:effectLst/>
                <a:latin typeface="+mn-lt"/>
                <a:ea typeface="+mn-ea"/>
                <a:cs typeface="+mn-cs"/>
              </a:rPr>
              <a:t>s Hill Air Force Base’s 309</a:t>
            </a:r>
            <a:r>
              <a:rPr lang="en-US" sz="1000" kern="1200" baseline="30000" dirty="0" smtClean="0">
                <a:solidFill>
                  <a:schemeClr val="tx1"/>
                </a:solidFill>
                <a:effectLst/>
                <a:latin typeface="+mn-lt"/>
                <a:ea typeface="+mn-ea"/>
                <a:cs typeface="+mn-cs"/>
              </a:rPr>
              <a:t>th</a:t>
            </a:r>
            <a:r>
              <a:rPr lang="en-US" sz="1000" kern="1200" baseline="0" dirty="0" smtClean="0">
                <a:solidFill>
                  <a:schemeClr val="tx1"/>
                </a:solidFill>
                <a:effectLst/>
                <a:latin typeface="+mn-lt"/>
                <a:ea typeface="+mn-ea"/>
                <a:cs typeface="+mn-cs"/>
              </a:rPr>
              <a:t> Electronics Maintenance Group (EMXG) celebrating after receiving official VPP Star approval from OSHA. </a:t>
            </a:r>
            <a:r>
              <a:rPr lang="en-US" sz="1000" kern="1200" dirty="0" smtClean="0">
                <a:solidFill>
                  <a:schemeClr val="tx1"/>
                </a:solidFill>
                <a:effectLst/>
                <a:latin typeface="+mn-lt"/>
                <a:ea typeface="+mn-ea"/>
                <a:cs typeface="+mn-cs"/>
              </a:rPr>
              <a:t>Image courtesy of Hill Ai</a:t>
            </a:r>
            <a:r>
              <a:rPr lang="en-US" sz="1000" kern="1200" baseline="0" dirty="0" smtClean="0">
                <a:solidFill>
                  <a:schemeClr val="tx1"/>
                </a:solidFill>
                <a:effectLst/>
                <a:latin typeface="+mn-lt"/>
                <a:ea typeface="+mn-ea"/>
                <a:cs typeface="+mn-cs"/>
              </a:rPr>
              <a:t>r Force Base’s 309</a:t>
            </a:r>
            <a:r>
              <a:rPr lang="en-US" sz="1000" kern="1200" baseline="30000" dirty="0" smtClean="0">
                <a:solidFill>
                  <a:schemeClr val="tx1"/>
                </a:solidFill>
                <a:effectLst/>
                <a:latin typeface="+mn-lt"/>
                <a:ea typeface="+mn-ea"/>
                <a:cs typeface="+mn-cs"/>
              </a:rPr>
              <a:t>th </a:t>
            </a:r>
            <a:r>
              <a:rPr lang="en-US" sz="1000" kern="1200" baseline="0" dirty="0" smtClean="0">
                <a:solidFill>
                  <a:schemeClr val="tx1"/>
                </a:solidFill>
                <a:effectLst/>
                <a:latin typeface="+mn-lt"/>
                <a:ea typeface="+mn-ea"/>
                <a:cs typeface="+mn-cs"/>
              </a:rPr>
              <a:t>EMXG. </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129357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DoDI = Department of Defense Instruction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Due to the high costs of injuries and illnesses in the DoD, the Secretary of Defense established a goal to reduce DoD injuries and illnesses in 2007. While this goal has been modified several times, the DoD has not yet accomplished this goal and continues to focus on reducing their injuries and illnesses.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One way to reduce injuries and illnesses is to implement an SMS. DoDI 6055.01 requires all sites under their jurisdiction to implement an SMS. View the DoDI at: </a:t>
            </a:r>
            <a:r>
              <a:rPr lang="en-US" sz="1000" u="sng" kern="1200" dirty="0" smtClean="0">
                <a:solidFill>
                  <a:schemeClr val="tx1"/>
                </a:solidFill>
                <a:effectLst/>
                <a:latin typeface="+mn-lt"/>
                <a:ea typeface="+mn-ea"/>
                <a:cs typeface="+mn-cs"/>
                <a:hlinkClick r:id="rId3"/>
              </a:rPr>
              <a:t>https://www.esd.whs.mil/Portals/54/Documents/DD/issuances/dodi/605501p.pdf?ver=2018-11-19-110543-180</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b="0" u="none" kern="1200" dirty="0" smtClean="0">
                <a:solidFill>
                  <a:schemeClr val="tx1"/>
                </a:solidFill>
                <a:effectLst/>
                <a:latin typeface="+mn-lt"/>
                <a:ea typeface="+mn-ea"/>
                <a:cs typeface="+mn-cs"/>
              </a:rPr>
              <a:t>For an overview of the VPP process for federal worksites, visit: </a:t>
            </a:r>
            <a:r>
              <a:rPr lang="en-US" sz="1000" b="0" u="sng" kern="1200" dirty="0" smtClean="0">
                <a:solidFill>
                  <a:schemeClr val="tx1"/>
                </a:solidFill>
                <a:effectLst/>
                <a:latin typeface="+mn-lt"/>
                <a:ea typeface="+mn-ea"/>
                <a:cs typeface="+mn-cs"/>
                <a:hlinkClick r:id="rId4"/>
              </a:rPr>
              <a:t>https://www.osha.gov/dcsp/vpp/vppflyer.html</a:t>
            </a:r>
            <a:r>
              <a:rPr lang="en-US" sz="1000" b="1" kern="1200" dirty="0" smtClean="0">
                <a:solidFill>
                  <a:schemeClr val="tx1"/>
                </a:solidFill>
                <a:effectLst/>
                <a:latin typeface="+mn-lt"/>
                <a:ea typeface="+mn-ea"/>
                <a:cs typeface="+mn-cs"/>
              </a:rPr>
              <a:t>.</a:t>
            </a:r>
          </a:p>
          <a:p>
            <a:endParaRPr lang="en-US" sz="10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DoDI 6055.01.</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2074845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Many sites in the DoD choose to receive formal OSHA VPP approval to support the DoDI 6055.01 requirement for implementing an SMS.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images show the OSHA VPP status for all Services in the DoD.</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Keep in mind, not every DoD site chooses to implement OSHA VPP; several Services have their own Service-specific SMS in place or use another recognized</a:t>
            </a:r>
            <a:r>
              <a:rPr lang="en-US" sz="1000" kern="1200" baseline="0" dirty="0" smtClean="0">
                <a:solidFill>
                  <a:schemeClr val="tx1"/>
                </a:solidFill>
                <a:effectLst/>
                <a:latin typeface="+mn-lt"/>
                <a:ea typeface="+mn-ea"/>
                <a:cs typeface="+mn-cs"/>
              </a:rPr>
              <a:t> SMS model</a:t>
            </a:r>
            <a:r>
              <a:rPr lang="en-US" sz="1000" kern="1200" dirty="0" smtClean="0">
                <a:solidFill>
                  <a:schemeClr val="tx1"/>
                </a:solidFill>
                <a:effectLst/>
                <a:latin typeface="+mn-lt"/>
                <a:ea typeface="+mn-ea"/>
                <a:cs typeface="+mn-cs"/>
              </a:rPr>
              <a:t>. For additional information on SMS in the DoD, visit: </a:t>
            </a:r>
            <a:r>
              <a:rPr lang="en-US" sz="1000" u="sng" kern="1200" dirty="0" smtClean="0">
                <a:solidFill>
                  <a:schemeClr val="tx1"/>
                </a:solidFill>
                <a:effectLst/>
                <a:latin typeface="+mn-lt"/>
                <a:ea typeface="+mn-ea"/>
                <a:cs typeface="+mn-cs"/>
                <a:hlinkClick r:id="rId3"/>
              </a:rPr>
              <a:t>https://smscx.org/</a:t>
            </a:r>
            <a:r>
              <a:rPr lang="en-US" sz="1000" kern="1200" dirty="0" smtClean="0">
                <a:solidFill>
                  <a:schemeClr val="tx1"/>
                </a:solidFill>
                <a:effectLst/>
                <a:latin typeface="+mn-lt"/>
                <a:ea typeface="+mn-ea"/>
                <a:cs typeface="+mn-cs"/>
              </a:rPr>
              <a:t>.</a:t>
            </a:r>
          </a:p>
          <a:p>
            <a:endParaRPr lang="en-US" sz="1000" u="sng"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Images created by the DoD</a:t>
            </a:r>
            <a:r>
              <a:rPr lang="en-US" sz="1000" kern="1200" baseline="0" dirty="0" smtClean="0">
                <a:solidFill>
                  <a:schemeClr val="tx1"/>
                </a:solidFill>
                <a:effectLst/>
                <a:latin typeface="+mn-lt"/>
                <a:ea typeface="+mn-ea"/>
                <a:cs typeface="+mn-cs"/>
              </a:rPr>
              <a:t> SMCX. </a:t>
            </a:r>
            <a:r>
              <a:rPr lang="en-US" sz="1000" kern="1200" dirty="0" smtClean="0">
                <a:solidFill>
                  <a:schemeClr val="tx1"/>
                </a:solidFill>
                <a:effectLst/>
                <a:latin typeface="+mn-lt"/>
                <a:ea typeface="+mn-ea"/>
                <a:cs typeface="+mn-cs"/>
              </a:rPr>
              <a:t>Information retrieved from the SMCX e-SMS Tool on March 22, 2021.</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331860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Many sites rely on their S&amp;H professionals to execute S&amp;H responsibilities. As you move from a S&amp;H program to an SMS, your S&amp;H professionals can help guide the efforts of your entire team, which includes all levels of employees and managers. In an SMS, while the S&amp;H professionals are the experts, they serve as consultants to help your workforce understand their S&amp;H roles, responsibilities, and expectations so everyone contributes to a safe and healthful work environment.</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table on the slide lists many of the</a:t>
            </a:r>
            <a:r>
              <a:rPr lang="en-US" sz="1000" kern="1200" baseline="0" dirty="0" smtClean="0">
                <a:solidFill>
                  <a:schemeClr val="tx1"/>
                </a:solidFill>
                <a:effectLst/>
                <a:latin typeface="+mn-lt"/>
                <a:ea typeface="+mn-ea"/>
                <a:cs typeface="+mn-cs"/>
              </a:rPr>
              <a:t> key personnel </a:t>
            </a:r>
            <a:r>
              <a:rPr lang="en-US" sz="1000" kern="1200" dirty="0" smtClean="0">
                <a:solidFill>
                  <a:schemeClr val="tx1"/>
                </a:solidFill>
                <a:effectLst/>
                <a:latin typeface="+mn-lt"/>
                <a:ea typeface="+mn-ea"/>
                <a:cs typeface="+mn-cs"/>
              </a:rPr>
              <a:t>who hold some level of responsibility for implementing</a:t>
            </a:r>
            <a:r>
              <a:rPr lang="en-US" sz="1000" kern="1200" baseline="0" dirty="0" smtClean="0">
                <a:solidFill>
                  <a:schemeClr val="tx1"/>
                </a:solidFill>
                <a:effectLst/>
                <a:latin typeface="+mn-lt"/>
                <a:ea typeface="+mn-ea"/>
                <a:cs typeface="+mn-cs"/>
              </a:rPr>
              <a:t> the </a:t>
            </a:r>
            <a:r>
              <a:rPr lang="en-US" sz="1000" kern="1200" dirty="0" smtClean="0">
                <a:solidFill>
                  <a:schemeClr val="tx1"/>
                </a:solidFill>
                <a:effectLst/>
                <a:latin typeface="+mn-lt"/>
                <a:ea typeface="+mn-ea"/>
                <a:cs typeface="+mn-cs"/>
              </a:rPr>
              <a:t>OSHA VPP criteria. This list is not all-inclusive.</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376991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slide</a:t>
            </a:r>
            <a:r>
              <a:rPr lang="en-US" sz="1000" kern="1200" baseline="0" dirty="0" smtClean="0">
                <a:solidFill>
                  <a:schemeClr val="tx1"/>
                </a:solidFill>
                <a:effectLst/>
                <a:latin typeface="+mn-lt"/>
                <a:ea typeface="+mn-ea"/>
                <a:cs typeface="+mn-cs"/>
              </a:rPr>
              <a:t> shows the </a:t>
            </a:r>
            <a:r>
              <a:rPr lang="en-US" sz="1000" kern="1200" dirty="0" smtClean="0">
                <a:solidFill>
                  <a:schemeClr val="tx1"/>
                </a:solidFill>
                <a:effectLst/>
                <a:latin typeface="+mn-lt"/>
                <a:ea typeface="+mn-ea"/>
                <a:cs typeface="+mn-cs"/>
              </a:rPr>
              <a:t>four main</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elements of OSHA VPP.</a:t>
            </a:r>
            <a:r>
              <a:rPr lang="en-US" sz="1000" kern="1200" baseline="0" dirty="0" smtClean="0">
                <a:solidFill>
                  <a:schemeClr val="tx1"/>
                </a:solidFill>
                <a:effectLst/>
                <a:latin typeface="+mn-lt"/>
                <a:ea typeface="+mn-ea"/>
                <a:cs typeface="+mn-cs"/>
              </a:rPr>
              <a:t> The following slides will</a:t>
            </a:r>
            <a:r>
              <a:rPr lang="en-US" sz="1000" kern="1200" dirty="0" smtClean="0">
                <a:solidFill>
                  <a:schemeClr val="tx1"/>
                </a:solidFill>
                <a:effectLst/>
                <a:latin typeface="+mn-lt"/>
                <a:ea typeface="+mn-ea"/>
                <a:cs typeface="+mn-cs"/>
              </a:rPr>
              <a:t> discuss</a:t>
            </a:r>
            <a:r>
              <a:rPr lang="en-US" sz="1000" kern="1200" baseline="0" dirty="0" smtClean="0">
                <a:solidFill>
                  <a:schemeClr val="tx1"/>
                </a:solidFill>
                <a:effectLst/>
                <a:latin typeface="+mn-lt"/>
                <a:ea typeface="+mn-ea"/>
                <a:cs typeface="+mn-cs"/>
              </a:rPr>
              <a:t> each </a:t>
            </a:r>
            <a:r>
              <a:rPr lang="en-US" sz="1000" kern="1200" dirty="0" smtClean="0">
                <a:solidFill>
                  <a:schemeClr val="tx1"/>
                </a:solidFill>
                <a:effectLst/>
                <a:latin typeface="+mn-lt"/>
                <a:ea typeface="+mn-ea"/>
                <a:cs typeface="+mn-cs"/>
              </a:rPr>
              <a:t>in more detail.</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40915744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Tree>
    <p:extLst>
      <p:ext uri="{BB962C8B-B14F-4D97-AF65-F5344CB8AC3E}">
        <p14:creationId xmlns:p14="http://schemas.microsoft.com/office/powerpoint/2010/main" val="2812085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smtClean="0"/>
              <a:t>Insert Title</a:t>
            </a:r>
            <a:endParaRPr lang="en-US" dirty="0"/>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111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ext.sharepoint.ctc.com/NDCEE_Team/VPP_CX/VPP%20CX%20Image%20Library/Star%20Ceremonies/Hill%20AFB%20309%20EMXG%20-%20Star%20Ceremony%20(2015.10)/Hill%20AFB%20309%20EMXG%20-%20Star%20Union%20Presentation%20(2015.10).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www.dtic.mil/whs/directives/corres/pdf/605501p.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OSHA VPP</a:t>
            </a:r>
            <a:endParaRPr lang="en-US" dirty="0"/>
          </a:p>
        </p:txBody>
      </p:sp>
      <p:sp>
        <p:nvSpPr>
          <p:cNvPr id="3" name="Subtitle 2"/>
          <p:cNvSpPr>
            <a:spLocks noGrp="1"/>
          </p:cNvSpPr>
          <p:nvPr>
            <p:ph type="subTitle" idx="1"/>
          </p:nvPr>
        </p:nvSpPr>
        <p:spPr/>
        <p:txBody>
          <a:bodyPr/>
          <a:lstStyle/>
          <a:p>
            <a:r>
              <a:rPr lang="en-US" dirty="0" smtClean="0"/>
              <a:t>OSHA VPP</a:t>
            </a:r>
            <a:endParaRPr lang="en-US" dirty="0"/>
          </a:p>
        </p:txBody>
      </p:sp>
      <p:sp>
        <p:nvSpPr>
          <p:cNvPr id="4" name="Subtitle 2"/>
          <p:cNvSpPr txBox="1">
            <a:spLocks/>
          </p:cNvSpPr>
          <p:nvPr/>
        </p:nvSpPr>
        <p:spPr>
          <a:xfrm>
            <a:off x="1840360" y="4161819"/>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smtClean="0">
                <a:solidFill>
                  <a:schemeClr val="tx1">
                    <a:lumMod val="85000"/>
                    <a:lumOff val="15000"/>
                  </a:schemeClr>
                </a:solidFill>
              </a:rPr>
              <a:t>March 2021</a:t>
            </a:r>
            <a:endParaRPr lang="en-US" sz="1600" dirty="0">
              <a:solidFill>
                <a:schemeClr val="tx1">
                  <a:lumMod val="85000"/>
                  <a:lumOff val="15000"/>
                </a:schemeClr>
              </a:solidFill>
            </a:endParaRPr>
          </a:p>
        </p:txBody>
      </p:sp>
      <p:sp>
        <p:nvSpPr>
          <p:cNvPr id="5" name="TextBox 4"/>
          <p:cNvSpPr txBox="1"/>
          <p:nvPr/>
        </p:nvSpPr>
        <p:spPr>
          <a:xfrm>
            <a:off x="457199" y="4572000"/>
            <a:ext cx="11274552" cy="707886"/>
          </a:xfrm>
          <a:prstGeom prst="rect">
            <a:avLst/>
          </a:prstGeom>
          <a:noFill/>
        </p:spPr>
        <p:txBody>
          <a:bodyPr wrap="square" rtlCol="0">
            <a:spAutoFit/>
          </a:bodyPr>
          <a:lstStyle/>
          <a:p>
            <a:r>
              <a:rPr lang="en-US" sz="800" dirty="0">
                <a:solidFill>
                  <a:schemeClr val="bg1">
                    <a:lumMod val="50000"/>
                  </a:schemeClr>
                </a:solidFill>
              </a:rPr>
              <a:t>DISTRIBUTION STATEMENT D: Distribution authorized to the DoD and U.S. DoD contractors only; </a:t>
            </a:r>
            <a:r>
              <a:rPr lang="en-US" sz="800" dirty="0" smtClean="0">
                <a:solidFill>
                  <a:schemeClr val="bg1">
                    <a:lumMod val="50000"/>
                  </a:schemeClr>
                </a:solidFill>
              </a:rPr>
              <a:t>March 31, 2021. </a:t>
            </a:r>
            <a:r>
              <a:rPr lang="en-US" sz="800" dirty="0">
                <a:solidFill>
                  <a:schemeClr val="bg1">
                    <a:lumMod val="50000"/>
                  </a:schemeClr>
                </a:solidFill>
              </a:rPr>
              <a:t>Other requests shall be referred to: Director, Operational Safety, OUSD(P&amp;R), 4000 Defense Pentagon, 2E580, Washington, DC 20301.</a:t>
            </a:r>
          </a:p>
          <a:p>
            <a:endParaRPr lang="en-US" sz="800" dirty="0">
              <a:solidFill>
                <a:schemeClr val="bg1">
                  <a:lumMod val="50000"/>
                </a:schemeClr>
              </a:solidFill>
            </a:endParaRPr>
          </a:p>
          <a:p>
            <a:r>
              <a:rPr lang="en-US" sz="800" dirty="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p>
        </p:txBody>
      </p:sp>
    </p:spTree>
    <p:extLst>
      <p:ext uri="{BB962C8B-B14F-4D97-AF65-F5344CB8AC3E}">
        <p14:creationId xmlns:p14="http://schemas.microsoft.com/office/powerpoint/2010/main" val="1936468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841832"/>
            <a:ext cx="7954874" cy="5276088"/>
          </a:xfrm>
          <a:prstGeom prst="rect">
            <a:avLst/>
          </a:prstGeom>
        </p:spPr>
      </p:pic>
      <p:sp>
        <p:nvSpPr>
          <p:cNvPr id="2" name="Title 1"/>
          <p:cNvSpPr>
            <a:spLocks noGrp="1"/>
          </p:cNvSpPr>
          <p:nvPr>
            <p:ph type="title"/>
          </p:nvPr>
        </p:nvSpPr>
        <p:spPr/>
        <p:txBody>
          <a:bodyPr/>
          <a:lstStyle/>
          <a:p>
            <a:r>
              <a:rPr lang="en-US" dirty="0" smtClean="0"/>
              <a:t>Management Leadership &amp; Employee Involvement</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10</a:t>
            </a:fld>
            <a:endParaRPr lang="en-US" dirty="0"/>
          </a:p>
        </p:txBody>
      </p:sp>
      <p:sp>
        <p:nvSpPr>
          <p:cNvPr id="6" name="TextBox 5"/>
          <p:cNvSpPr txBox="1"/>
          <p:nvPr/>
        </p:nvSpPr>
        <p:spPr>
          <a:xfrm>
            <a:off x="7477613" y="2571935"/>
            <a:ext cx="4587936" cy="18158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800" dirty="0"/>
              <a:t>Committing to and communicating an effective SMS strategy, with employee involvement</a:t>
            </a:r>
          </a:p>
        </p:txBody>
      </p:sp>
      <p:sp>
        <p:nvSpPr>
          <p:cNvPr id="7" name="TextBox 6"/>
          <p:cNvSpPr txBox="1"/>
          <p:nvPr/>
        </p:nvSpPr>
        <p:spPr>
          <a:xfrm>
            <a:off x="3971498" y="6385010"/>
            <a:ext cx="4268055" cy="215444"/>
          </a:xfrm>
          <a:prstGeom prst="rect">
            <a:avLst/>
          </a:prstGeom>
          <a:noFill/>
        </p:spPr>
        <p:txBody>
          <a:bodyPr wrap="square" rtlCol="0">
            <a:spAutoFit/>
          </a:bodyPr>
          <a:lstStyle/>
          <a:p>
            <a:pPr algn="ctr"/>
            <a:r>
              <a:rPr lang="en-US" sz="800" dirty="0">
                <a:solidFill>
                  <a:schemeClr val="bg1">
                    <a:lumMod val="50000"/>
                  </a:schemeClr>
                </a:solidFill>
              </a:rPr>
              <a:t>Image retrieved </a:t>
            </a:r>
            <a:r>
              <a:rPr lang="en-US" sz="800" dirty="0" smtClean="0">
                <a:solidFill>
                  <a:schemeClr val="bg1">
                    <a:lumMod val="50000"/>
                  </a:schemeClr>
                </a:solidFill>
              </a:rPr>
              <a:t>from Bing Images</a:t>
            </a:r>
            <a:endParaRPr lang="en-US" sz="800" dirty="0">
              <a:solidFill>
                <a:schemeClr val="bg1">
                  <a:lumMod val="50000"/>
                </a:schemeClr>
              </a:solidFill>
            </a:endParaRPr>
          </a:p>
        </p:txBody>
      </p:sp>
    </p:spTree>
    <p:extLst>
      <p:ext uri="{BB962C8B-B14F-4D97-AF65-F5344CB8AC3E}">
        <p14:creationId xmlns:p14="http://schemas.microsoft.com/office/powerpoint/2010/main" val="3262801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Leadership &amp; Employee Involvement</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72270774"/>
              </p:ext>
            </p:extLst>
          </p:nvPr>
        </p:nvGraphicFramePr>
        <p:xfrm>
          <a:off x="-17494" y="849026"/>
          <a:ext cx="12216384" cy="5266947"/>
        </p:xfrm>
        <a:graphic>
          <a:graphicData uri="http://schemas.openxmlformats.org/drawingml/2006/table">
            <a:tbl>
              <a:tblPr firstRow="1" bandRow="1">
                <a:tableStyleId>{073A0DAA-6AF3-43AB-8588-CEC1D06C72B9}</a:tableStyleId>
              </a:tblPr>
              <a:tblGrid>
                <a:gridCol w="3277062">
                  <a:extLst>
                    <a:ext uri="{9D8B030D-6E8A-4147-A177-3AD203B41FA5}">
                      <a16:colId xmlns:a16="http://schemas.microsoft.com/office/drawing/2014/main" val="20000"/>
                    </a:ext>
                  </a:extLst>
                </a:gridCol>
                <a:gridCol w="8939322">
                  <a:extLst>
                    <a:ext uri="{9D8B030D-6E8A-4147-A177-3AD203B41FA5}">
                      <a16:colId xmlns:a16="http://schemas.microsoft.com/office/drawing/2014/main" val="20001"/>
                    </a:ext>
                  </a:extLst>
                </a:gridCol>
              </a:tblGrid>
              <a:tr h="645861">
                <a:tc>
                  <a:txBody>
                    <a:bodyPr/>
                    <a:lstStyle/>
                    <a:p>
                      <a:pPr algn="ctr"/>
                      <a:r>
                        <a:rPr lang="en-US" sz="2200" dirty="0" smtClean="0"/>
                        <a:t>Sub-Element</a:t>
                      </a:r>
                      <a:endParaRPr lang="en-US" sz="220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tx2">
                        <a:lumMod val="75000"/>
                      </a:schemeClr>
                    </a:solidFill>
                  </a:tcPr>
                </a:tc>
                <a:tc>
                  <a:txBody>
                    <a:bodyPr/>
                    <a:lstStyle/>
                    <a:p>
                      <a:pPr algn="ctr"/>
                      <a:r>
                        <a:rPr lang="en-US" sz="2200" dirty="0" smtClean="0"/>
                        <a:t>Overview</a:t>
                      </a:r>
                      <a:endParaRPr lang="en-US" sz="2200"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tx2">
                        <a:lumMod val="75000"/>
                      </a:schemeClr>
                    </a:solidFill>
                  </a:tcPr>
                </a:tc>
                <a:extLst>
                  <a:ext uri="{0D108BD9-81ED-4DB2-BD59-A6C34878D82A}">
                    <a16:rowId xmlns:a16="http://schemas.microsoft.com/office/drawing/2014/main" val="10000"/>
                  </a:ext>
                </a:extLst>
              </a:tr>
              <a:tr h="770181">
                <a:tc>
                  <a:txBody>
                    <a:bodyPr/>
                    <a:lstStyle/>
                    <a:p>
                      <a:pPr marL="0" marR="0" algn="ctr">
                        <a:lnSpc>
                          <a:spcPct val="115000"/>
                        </a:lnSpc>
                        <a:spcBef>
                          <a:spcPts val="0"/>
                        </a:spcBef>
                        <a:spcAft>
                          <a:spcPts val="0"/>
                        </a:spcAft>
                      </a:pPr>
                      <a:r>
                        <a:rPr lang="en-US" sz="1800" dirty="0">
                          <a:effectLst/>
                          <a:latin typeface="+mj-lt"/>
                          <a:ea typeface="Calibri"/>
                          <a:cs typeface="Times New Roman"/>
                        </a:rPr>
                        <a:t>Written SMS</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Establishes</a:t>
                      </a:r>
                      <a:r>
                        <a:rPr lang="en-US" sz="1800" baseline="0" dirty="0" smtClean="0">
                          <a:effectLst/>
                          <a:latin typeface="+mj-lt"/>
                          <a:ea typeface="Calibri"/>
                          <a:cs typeface="Times New Roman"/>
                        </a:rPr>
                        <a:t> </a:t>
                      </a:r>
                      <a:r>
                        <a:rPr lang="en-US" sz="1800" dirty="0" smtClean="0">
                          <a:effectLst/>
                          <a:latin typeface="+mj-lt"/>
                          <a:ea typeface="Calibri"/>
                          <a:cs typeface="Times New Roman"/>
                        </a:rPr>
                        <a:t>an overarching </a:t>
                      </a:r>
                      <a:r>
                        <a:rPr lang="en-US" sz="1800" dirty="0">
                          <a:effectLst/>
                          <a:latin typeface="+mj-lt"/>
                          <a:ea typeface="Calibri"/>
                          <a:cs typeface="Times New Roman"/>
                        </a:rPr>
                        <a:t>written </a:t>
                      </a:r>
                      <a:r>
                        <a:rPr lang="en-US" sz="1800" dirty="0" smtClean="0">
                          <a:effectLst/>
                          <a:latin typeface="+mj-lt"/>
                          <a:ea typeface="Calibri"/>
                          <a:cs typeface="Times New Roman"/>
                        </a:rPr>
                        <a:t>SMS, fit </a:t>
                      </a:r>
                      <a:r>
                        <a:rPr lang="en-US" sz="1800" dirty="0">
                          <a:effectLst/>
                          <a:latin typeface="+mj-lt"/>
                          <a:ea typeface="Calibri"/>
                          <a:cs typeface="Times New Roman"/>
                        </a:rPr>
                        <a:t>for the size and complexity </a:t>
                      </a:r>
                      <a:r>
                        <a:rPr lang="en-US" sz="1800" dirty="0" smtClean="0">
                          <a:effectLst/>
                          <a:latin typeface="+mj-lt"/>
                          <a:ea typeface="Calibri"/>
                          <a:cs typeface="Times New Roman"/>
                        </a:rPr>
                        <a:t>of </a:t>
                      </a:r>
                      <a:r>
                        <a:rPr lang="en-US" sz="1800" dirty="0">
                          <a:effectLst/>
                          <a:latin typeface="+mj-lt"/>
                          <a:ea typeface="Calibri"/>
                          <a:cs typeface="Times New Roman"/>
                        </a:rPr>
                        <a:t>the organization</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770181">
                <a:tc>
                  <a:txBody>
                    <a:bodyPr/>
                    <a:lstStyle/>
                    <a:p>
                      <a:pPr marL="0" marR="0" algn="ctr">
                        <a:lnSpc>
                          <a:spcPct val="115000"/>
                        </a:lnSpc>
                        <a:spcBef>
                          <a:spcPts val="0"/>
                        </a:spcBef>
                        <a:spcAft>
                          <a:spcPts val="0"/>
                        </a:spcAft>
                      </a:pPr>
                      <a:r>
                        <a:rPr lang="en-US" sz="1800" dirty="0">
                          <a:effectLst/>
                          <a:latin typeface="+mj-lt"/>
                          <a:ea typeface="Calibri"/>
                          <a:cs typeface="Times New Roman"/>
                        </a:rPr>
                        <a:t>Management Commitment </a:t>
                      </a:r>
                      <a:r>
                        <a:rPr lang="en-US" sz="1800" dirty="0" smtClean="0">
                          <a:effectLst/>
                          <a:latin typeface="+mj-lt"/>
                          <a:ea typeface="Calibri"/>
                          <a:cs typeface="Times New Roman"/>
                        </a:rPr>
                        <a:t/>
                      </a:r>
                      <a:br>
                        <a:rPr lang="en-US" sz="1800" dirty="0" smtClean="0">
                          <a:effectLst/>
                          <a:latin typeface="+mj-lt"/>
                          <a:ea typeface="Calibri"/>
                          <a:cs typeface="Times New Roman"/>
                        </a:rPr>
                      </a:br>
                      <a:r>
                        <a:rPr lang="en-US" sz="1800" dirty="0" smtClean="0">
                          <a:effectLst/>
                          <a:latin typeface="+mj-lt"/>
                          <a:ea typeface="Calibri"/>
                          <a:cs typeface="Times New Roman"/>
                        </a:rPr>
                        <a:t>&amp; </a:t>
                      </a:r>
                      <a:r>
                        <a:rPr lang="en-US" sz="1800" dirty="0">
                          <a:effectLst/>
                          <a:latin typeface="+mj-lt"/>
                          <a:ea typeface="Calibri"/>
                          <a:cs typeface="Times New Roman"/>
                        </a:rPr>
                        <a:t>Leadership</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a:effectLst/>
                          <a:latin typeface="+mj-lt"/>
                          <a:ea typeface="Calibri"/>
                          <a:cs typeface="Times New Roman"/>
                        </a:rPr>
                        <a:t>Describes </a:t>
                      </a:r>
                      <a:r>
                        <a:rPr lang="en-US" sz="1800" dirty="0" smtClean="0">
                          <a:effectLst/>
                          <a:latin typeface="+mj-lt"/>
                          <a:ea typeface="Calibri"/>
                          <a:cs typeface="Times New Roman"/>
                        </a:rPr>
                        <a:t>visible leadership by management and the development of</a:t>
                      </a:r>
                      <a:r>
                        <a:rPr lang="en-US" sz="1800" baseline="0" dirty="0" smtClean="0">
                          <a:effectLst/>
                          <a:latin typeface="+mj-lt"/>
                          <a:ea typeface="Calibri"/>
                          <a:cs typeface="Times New Roman"/>
                        </a:rPr>
                        <a:t> </a:t>
                      </a:r>
                      <a:r>
                        <a:rPr lang="en-US" sz="1800" dirty="0" smtClean="0">
                          <a:effectLst/>
                          <a:latin typeface="+mj-lt"/>
                          <a:ea typeface="Calibri"/>
                          <a:cs typeface="Times New Roman"/>
                        </a:rPr>
                        <a:t>S&amp;H </a:t>
                      </a:r>
                      <a:br>
                        <a:rPr lang="en-US" sz="1800" dirty="0" smtClean="0">
                          <a:effectLst/>
                          <a:latin typeface="+mj-lt"/>
                          <a:ea typeface="Calibri"/>
                          <a:cs typeface="Times New Roman"/>
                        </a:rPr>
                      </a:br>
                      <a:r>
                        <a:rPr lang="en-US" sz="1800" dirty="0" smtClean="0">
                          <a:effectLst/>
                          <a:latin typeface="+mj-lt"/>
                          <a:ea typeface="Calibri"/>
                          <a:cs typeface="Times New Roman"/>
                        </a:rPr>
                        <a:t>goals </a:t>
                      </a:r>
                      <a:r>
                        <a:rPr lang="en-US" sz="1800" dirty="0">
                          <a:effectLst/>
                          <a:latin typeface="+mj-lt"/>
                          <a:ea typeface="Calibri"/>
                          <a:cs typeface="Times New Roman"/>
                        </a:rPr>
                        <a:t>and objectives</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770181">
                <a:tc>
                  <a:txBody>
                    <a:bodyPr/>
                    <a:lstStyle/>
                    <a:p>
                      <a:pPr marL="0" marR="0" algn="ctr">
                        <a:lnSpc>
                          <a:spcPct val="115000"/>
                        </a:lnSpc>
                        <a:spcBef>
                          <a:spcPts val="0"/>
                        </a:spcBef>
                        <a:spcAft>
                          <a:spcPts val="0"/>
                        </a:spcAft>
                      </a:pPr>
                      <a:r>
                        <a:rPr lang="en-US" sz="1800" dirty="0">
                          <a:effectLst/>
                          <a:latin typeface="+mj-lt"/>
                          <a:ea typeface="Calibri"/>
                          <a:cs typeface="Times New Roman"/>
                        </a:rPr>
                        <a:t>Planning</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Details the planning and integrating of S&amp;H within</a:t>
                      </a:r>
                      <a:r>
                        <a:rPr lang="en-US" sz="1800" baseline="0" dirty="0" smtClean="0">
                          <a:effectLst/>
                          <a:latin typeface="+mj-lt"/>
                          <a:ea typeface="Calibri"/>
                          <a:cs typeface="Times New Roman"/>
                        </a:rPr>
                        <a:t> the organization</a:t>
                      </a:r>
                      <a:endParaRPr lang="en-US" sz="1800" dirty="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770181">
                <a:tc>
                  <a:txBody>
                    <a:bodyPr/>
                    <a:lstStyle/>
                    <a:p>
                      <a:pPr marL="0" marR="0" algn="ctr">
                        <a:lnSpc>
                          <a:spcPct val="115000"/>
                        </a:lnSpc>
                        <a:spcBef>
                          <a:spcPts val="0"/>
                        </a:spcBef>
                        <a:spcAft>
                          <a:spcPts val="0"/>
                        </a:spcAft>
                      </a:pPr>
                      <a:r>
                        <a:rPr lang="en-US" sz="1800" dirty="0">
                          <a:effectLst/>
                          <a:latin typeface="+mj-lt"/>
                          <a:ea typeface="Calibri"/>
                          <a:cs typeface="Times New Roman"/>
                        </a:rPr>
                        <a:t>Authority &amp; Line </a:t>
                      </a:r>
                      <a:r>
                        <a:rPr lang="en-US" sz="1800" dirty="0" smtClean="0">
                          <a:effectLst/>
                          <a:latin typeface="+mj-lt"/>
                          <a:ea typeface="Calibri"/>
                          <a:cs typeface="Times New Roman"/>
                        </a:rPr>
                        <a:t/>
                      </a:r>
                      <a:br>
                        <a:rPr lang="en-US" sz="1800" dirty="0" smtClean="0">
                          <a:effectLst/>
                          <a:latin typeface="+mj-lt"/>
                          <a:ea typeface="Calibri"/>
                          <a:cs typeface="Times New Roman"/>
                        </a:rPr>
                      </a:br>
                      <a:r>
                        <a:rPr lang="en-US" sz="1800" dirty="0" smtClean="0">
                          <a:effectLst/>
                          <a:latin typeface="+mj-lt"/>
                          <a:ea typeface="Calibri"/>
                          <a:cs typeface="Times New Roman"/>
                        </a:rPr>
                        <a:t>Accountability</a:t>
                      </a:r>
                      <a:endParaRPr lang="en-US" sz="1800"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Establishes</a:t>
                      </a:r>
                      <a:r>
                        <a:rPr lang="en-US" sz="1800" baseline="0" dirty="0" smtClean="0">
                          <a:effectLst/>
                          <a:latin typeface="+mj-lt"/>
                          <a:ea typeface="Calibri"/>
                          <a:cs typeface="Times New Roman"/>
                        </a:rPr>
                        <a:t> </a:t>
                      </a:r>
                      <a:r>
                        <a:rPr lang="en-US" sz="1800" dirty="0" smtClean="0">
                          <a:effectLst/>
                          <a:latin typeface="+mj-lt"/>
                          <a:ea typeface="Calibri"/>
                          <a:cs typeface="Times New Roman"/>
                        </a:rPr>
                        <a:t>S&amp;H authority and responsibilities,</a:t>
                      </a:r>
                      <a:r>
                        <a:rPr lang="en-US" sz="1800" baseline="0" dirty="0" smtClean="0">
                          <a:effectLst/>
                          <a:latin typeface="+mj-lt"/>
                          <a:ea typeface="Calibri"/>
                          <a:cs typeface="Times New Roman"/>
                        </a:rPr>
                        <a:t> as well as the system of </a:t>
                      </a:r>
                      <a:br>
                        <a:rPr lang="en-US" sz="1800" baseline="0" dirty="0" smtClean="0">
                          <a:effectLst/>
                          <a:latin typeface="+mj-lt"/>
                          <a:ea typeface="Calibri"/>
                          <a:cs typeface="Times New Roman"/>
                        </a:rPr>
                      </a:br>
                      <a:r>
                        <a:rPr lang="en-US" sz="1800" dirty="0" smtClean="0">
                          <a:effectLst/>
                          <a:latin typeface="+mj-lt"/>
                          <a:ea typeface="Calibri"/>
                          <a:cs typeface="Times New Roman"/>
                        </a:rPr>
                        <a:t>accountability </a:t>
                      </a:r>
                      <a:r>
                        <a:rPr lang="en-US" sz="1800" dirty="0">
                          <a:effectLst/>
                          <a:latin typeface="+mj-lt"/>
                          <a:ea typeface="Calibri"/>
                          <a:cs typeface="Times New Roman"/>
                        </a:rPr>
                        <a:t>for </a:t>
                      </a:r>
                      <a:r>
                        <a:rPr lang="en-US" sz="1800" dirty="0" smtClean="0">
                          <a:effectLst/>
                          <a:latin typeface="+mj-lt"/>
                          <a:ea typeface="Calibri"/>
                          <a:cs typeface="Times New Roman"/>
                        </a:rPr>
                        <a:t>S&amp;H</a:t>
                      </a:r>
                      <a:endParaRPr lang="en-US" sz="1800" dirty="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770181">
                <a:tc>
                  <a:txBody>
                    <a:bodyPr/>
                    <a:lstStyle/>
                    <a:p>
                      <a:pPr marL="0" marR="0" algn="ctr">
                        <a:lnSpc>
                          <a:spcPct val="115000"/>
                        </a:lnSpc>
                        <a:spcBef>
                          <a:spcPts val="0"/>
                        </a:spcBef>
                        <a:spcAft>
                          <a:spcPts val="0"/>
                        </a:spcAft>
                      </a:pPr>
                      <a:r>
                        <a:rPr lang="en-US" sz="1800" dirty="0">
                          <a:effectLst/>
                          <a:latin typeface="+mj-lt"/>
                          <a:ea typeface="Calibri"/>
                          <a:cs typeface="Times New Roman"/>
                        </a:rPr>
                        <a:t>Contract Employees</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Lays out requirements for the oversight and management</a:t>
                      </a:r>
                      <a:r>
                        <a:rPr lang="en-US" sz="1800" baseline="0" dirty="0" smtClean="0">
                          <a:effectLst/>
                          <a:latin typeface="+mj-lt"/>
                          <a:ea typeface="Calibri"/>
                          <a:cs typeface="Times New Roman"/>
                        </a:rPr>
                        <a:t> of </a:t>
                      </a:r>
                      <a:r>
                        <a:rPr lang="en-US" sz="1800" dirty="0" smtClean="0">
                          <a:effectLst/>
                          <a:latin typeface="+mj-lt"/>
                          <a:ea typeface="Calibri"/>
                          <a:cs typeface="Times New Roman"/>
                        </a:rPr>
                        <a:t>S&amp;H for </a:t>
                      </a:r>
                      <a:r>
                        <a:rPr lang="en-US" sz="1800" dirty="0">
                          <a:effectLst/>
                          <a:latin typeface="+mj-lt"/>
                          <a:ea typeface="Calibri"/>
                          <a:cs typeface="Times New Roman"/>
                        </a:rPr>
                        <a:t>on-site contractors</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770181">
                <a:tc>
                  <a:txBody>
                    <a:bodyPr/>
                    <a:lstStyle/>
                    <a:p>
                      <a:pPr marL="0" marR="0" algn="ctr">
                        <a:lnSpc>
                          <a:spcPct val="115000"/>
                        </a:lnSpc>
                        <a:spcBef>
                          <a:spcPts val="0"/>
                        </a:spcBef>
                        <a:spcAft>
                          <a:spcPts val="0"/>
                        </a:spcAft>
                      </a:pPr>
                      <a:r>
                        <a:rPr lang="en-US" sz="1800" dirty="0">
                          <a:effectLst/>
                          <a:latin typeface="+mj-lt"/>
                          <a:ea typeface="Calibri"/>
                          <a:cs typeface="Times New Roman"/>
                        </a:rPr>
                        <a:t>Employee Involvement</a:t>
                      </a: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Provides opportunities for employee involvement and encourages employees at all levels to</a:t>
                      </a:r>
                      <a:r>
                        <a:rPr lang="en-US" sz="1800" baseline="0" dirty="0" smtClean="0">
                          <a:effectLst/>
                          <a:latin typeface="+mj-lt"/>
                          <a:ea typeface="Calibri"/>
                          <a:cs typeface="Times New Roman"/>
                        </a:rPr>
                        <a:t> </a:t>
                      </a:r>
                      <a:r>
                        <a:rPr lang="en-US" sz="1800" dirty="0" smtClean="0">
                          <a:effectLst/>
                          <a:latin typeface="+mj-lt"/>
                          <a:ea typeface="Calibri"/>
                          <a:cs typeface="Times New Roman"/>
                        </a:rPr>
                        <a:t>participate in the SMS in at least three </a:t>
                      </a:r>
                      <a:r>
                        <a:rPr lang="en-US" sz="1800" dirty="0">
                          <a:effectLst/>
                          <a:latin typeface="+mj-lt"/>
                          <a:ea typeface="Calibri"/>
                          <a:cs typeface="Times New Roman"/>
                        </a:rPr>
                        <a:t>meaningful ways</a:t>
                      </a: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30128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Worksite Analysis</a:t>
            </a:r>
            <a:endParaRPr lang="en-US" dirty="0"/>
          </a:p>
        </p:txBody>
      </p:sp>
      <p:sp>
        <p:nvSpPr>
          <p:cNvPr id="4" name="Slide Number Placeholder 3"/>
          <p:cNvSpPr>
            <a:spLocks noGrp="1"/>
          </p:cNvSpPr>
          <p:nvPr>
            <p:ph type="sldNum" sz="quarter" idx="4"/>
          </p:nvPr>
        </p:nvSpPr>
        <p:spPr>
          <a:xfrm>
            <a:off x="242813" y="6310171"/>
            <a:ext cx="2133600" cy="365125"/>
          </a:xfrm>
        </p:spPr>
        <p:txBody>
          <a:bodyPr/>
          <a:lstStyle/>
          <a:p>
            <a:fld id="{EC6B01B9-2AD7-FF46-ADAD-E0B0ABE832D6}" type="slidenum">
              <a:rPr lang="en-US" smtClean="0"/>
              <a:pPr/>
              <a:t>12</a:t>
            </a:fld>
            <a:endParaRPr lang="en-US" dirty="0"/>
          </a:p>
        </p:txBody>
      </p:sp>
      <p:sp>
        <p:nvSpPr>
          <p:cNvPr id="7" name="TextBox 6"/>
          <p:cNvSpPr txBox="1"/>
          <p:nvPr/>
        </p:nvSpPr>
        <p:spPr>
          <a:xfrm>
            <a:off x="3971498" y="6385010"/>
            <a:ext cx="4268055" cy="215444"/>
          </a:xfrm>
          <a:prstGeom prst="rect">
            <a:avLst/>
          </a:prstGeom>
          <a:noFill/>
        </p:spPr>
        <p:txBody>
          <a:bodyPr wrap="square" rtlCol="0">
            <a:spAutoFit/>
          </a:bodyPr>
          <a:lstStyle/>
          <a:p>
            <a:pPr algn="ctr"/>
            <a:r>
              <a:rPr lang="en-US" sz="800" dirty="0">
                <a:solidFill>
                  <a:schemeClr val="bg1">
                    <a:lumMod val="50000"/>
                  </a:schemeClr>
                </a:solidFill>
              </a:rPr>
              <a:t>Image retrieved from Bing Images</a:t>
            </a:r>
          </a:p>
        </p:txBody>
      </p:sp>
      <p:pic>
        <p:nvPicPr>
          <p:cNvPr id="8" name="Picture 7" descr="http://farm8.staticflickr.com/7107/7741187290_846dabac01_z.jpg"/>
          <p:cNvPicPr/>
          <p:nvPr/>
        </p:nvPicPr>
        <p:blipFill>
          <a:blip r:embed="rId3">
            <a:extLst>
              <a:ext uri="{28A0092B-C50C-407E-A947-70E740481C1C}">
                <a14:useLocalDpi xmlns:a14="http://schemas.microsoft.com/office/drawing/2010/main" val="0"/>
              </a:ext>
            </a:extLst>
          </a:blip>
          <a:srcRect/>
          <a:stretch>
            <a:fillRect/>
          </a:stretch>
        </p:blipFill>
        <p:spPr bwMode="auto">
          <a:xfrm>
            <a:off x="4505739" y="844370"/>
            <a:ext cx="7699514" cy="5278134"/>
          </a:xfrm>
          <a:prstGeom prst="rect">
            <a:avLst/>
          </a:prstGeom>
          <a:noFill/>
          <a:ln>
            <a:noFill/>
          </a:ln>
        </p:spPr>
      </p:pic>
      <p:sp>
        <p:nvSpPr>
          <p:cNvPr id="6" name="TextBox 5"/>
          <p:cNvSpPr txBox="1"/>
          <p:nvPr/>
        </p:nvSpPr>
        <p:spPr>
          <a:xfrm>
            <a:off x="242813" y="2914050"/>
            <a:ext cx="4457293" cy="113877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endParaRPr lang="en-US" sz="600" dirty="0"/>
          </a:p>
          <a:p>
            <a:pPr algn="ctr"/>
            <a:r>
              <a:rPr lang="en-US" sz="2800" dirty="0"/>
              <a:t>Identifying and assessing S&amp;H hazards</a:t>
            </a:r>
          </a:p>
          <a:p>
            <a:endParaRPr lang="en-US" sz="600" dirty="0"/>
          </a:p>
        </p:txBody>
      </p:sp>
    </p:spTree>
    <p:extLst>
      <p:ext uri="{BB962C8B-B14F-4D97-AF65-F5344CB8AC3E}">
        <p14:creationId xmlns:p14="http://schemas.microsoft.com/office/powerpoint/2010/main" val="2946029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05326946"/>
              </p:ext>
            </p:extLst>
          </p:nvPr>
        </p:nvGraphicFramePr>
        <p:xfrm>
          <a:off x="-13252" y="841685"/>
          <a:ext cx="12216384" cy="5276086"/>
        </p:xfrm>
        <a:graphic>
          <a:graphicData uri="http://schemas.openxmlformats.org/drawingml/2006/table">
            <a:tbl>
              <a:tblPr firstRow="1" bandRow="1">
                <a:tableStyleId>{073A0DAA-6AF3-43AB-8588-CEC1D06C72B9}</a:tableStyleId>
              </a:tblPr>
              <a:tblGrid>
                <a:gridCol w="3277063">
                  <a:extLst>
                    <a:ext uri="{9D8B030D-6E8A-4147-A177-3AD203B41FA5}">
                      <a16:colId xmlns:a16="http://schemas.microsoft.com/office/drawing/2014/main" val="20000"/>
                    </a:ext>
                  </a:extLst>
                </a:gridCol>
                <a:gridCol w="8939321">
                  <a:extLst>
                    <a:ext uri="{9D8B030D-6E8A-4147-A177-3AD203B41FA5}">
                      <a16:colId xmlns:a16="http://schemas.microsoft.com/office/drawing/2014/main" val="20001"/>
                    </a:ext>
                  </a:extLst>
                </a:gridCol>
              </a:tblGrid>
              <a:tr h="664759">
                <a:tc>
                  <a:txBody>
                    <a:bodyPr/>
                    <a:lstStyle/>
                    <a:p>
                      <a:pPr algn="ctr"/>
                      <a:r>
                        <a:rPr lang="en-US" sz="2200" dirty="0" smtClean="0"/>
                        <a:t>Sub-Element</a:t>
                      </a:r>
                      <a:endParaRPr lang="en-US" sz="220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tx2">
                        <a:lumMod val="75000"/>
                      </a:schemeClr>
                    </a:solidFill>
                  </a:tcPr>
                </a:tc>
                <a:tc>
                  <a:txBody>
                    <a:bodyPr/>
                    <a:lstStyle/>
                    <a:p>
                      <a:pPr algn="ctr"/>
                      <a:r>
                        <a:rPr lang="en-US" sz="2200" dirty="0" smtClean="0"/>
                        <a:t>Overview</a:t>
                      </a:r>
                      <a:endParaRPr lang="en-US" sz="2200"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tx2">
                        <a:lumMod val="75000"/>
                      </a:schemeClr>
                    </a:solidFill>
                  </a:tcPr>
                </a:tc>
                <a:extLst>
                  <a:ext uri="{0D108BD9-81ED-4DB2-BD59-A6C34878D82A}">
                    <a16:rowId xmlns:a16="http://schemas.microsoft.com/office/drawing/2014/main" val="10000"/>
                  </a:ext>
                </a:extLst>
              </a:tr>
              <a:tr h="544441">
                <a:tc>
                  <a:txBody>
                    <a:bodyPr/>
                    <a:lstStyle/>
                    <a:p>
                      <a:pPr marL="0" marR="0" algn="ctr">
                        <a:lnSpc>
                          <a:spcPct val="115000"/>
                        </a:lnSpc>
                        <a:spcBef>
                          <a:spcPts val="0"/>
                        </a:spcBef>
                        <a:spcAft>
                          <a:spcPts val="0"/>
                        </a:spcAft>
                      </a:pPr>
                      <a:r>
                        <a:rPr lang="en-US" sz="1800" dirty="0">
                          <a:effectLst/>
                          <a:latin typeface="+mj-lt"/>
                          <a:ea typeface="Calibri"/>
                          <a:cs typeface="Times New Roman"/>
                        </a:rPr>
                        <a:t>Baseline Hazard Analysis</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Identifies and analyzes the </a:t>
                      </a:r>
                      <a:r>
                        <a:rPr lang="en-US" sz="1800" dirty="0">
                          <a:effectLst/>
                          <a:latin typeface="+mj-lt"/>
                          <a:ea typeface="Calibri"/>
                          <a:cs typeface="Times New Roman"/>
                        </a:rPr>
                        <a:t>workplace </a:t>
                      </a:r>
                      <a:r>
                        <a:rPr lang="en-US" sz="1800" dirty="0" smtClean="0">
                          <a:effectLst/>
                          <a:latin typeface="+mj-lt"/>
                          <a:ea typeface="Calibri"/>
                          <a:cs typeface="Times New Roman"/>
                        </a:rPr>
                        <a:t>for S&amp;H hazards </a:t>
                      </a:r>
                      <a:r>
                        <a:rPr lang="en-US" sz="1800" dirty="0">
                          <a:effectLst/>
                          <a:latin typeface="+mj-lt"/>
                          <a:ea typeface="Calibri"/>
                          <a:cs typeface="Times New Roman"/>
                        </a:rPr>
                        <a:t>and </a:t>
                      </a:r>
                      <a:r>
                        <a:rPr lang="en-US" sz="1800" dirty="0" smtClean="0">
                          <a:effectLst/>
                          <a:latin typeface="+mj-lt"/>
                          <a:ea typeface="Calibri"/>
                          <a:cs typeface="Times New Roman"/>
                        </a:rPr>
                        <a:t>their associated </a:t>
                      </a:r>
                      <a:r>
                        <a:rPr lang="en-US" sz="1800" dirty="0">
                          <a:effectLst/>
                          <a:latin typeface="+mj-lt"/>
                          <a:ea typeface="Calibri"/>
                          <a:cs typeface="Times New Roman"/>
                        </a:rPr>
                        <a:t>controls</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684603">
                <a:tc>
                  <a:txBody>
                    <a:bodyPr/>
                    <a:lstStyle/>
                    <a:p>
                      <a:pPr marL="0" marR="0" algn="ctr">
                        <a:lnSpc>
                          <a:spcPct val="115000"/>
                        </a:lnSpc>
                        <a:spcBef>
                          <a:spcPts val="0"/>
                        </a:spcBef>
                        <a:spcAft>
                          <a:spcPts val="0"/>
                        </a:spcAft>
                      </a:pPr>
                      <a:r>
                        <a:rPr lang="en-US" sz="1800" dirty="0">
                          <a:effectLst/>
                          <a:latin typeface="+mj-lt"/>
                          <a:ea typeface="Calibri"/>
                          <a:cs typeface="Times New Roman"/>
                        </a:rPr>
                        <a:t>Hazard Analysis of Significant Changes</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Identifies </a:t>
                      </a:r>
                      <a:r>
                        <a:rPr lang="en-US" sz="1800" dirty="0">
                          <a:effectLst/>
                          <a:latin typeface="+mj-lt"/>
                          <a:ea typeface="Calibri"/>
                          <a:cs typeface="Times New Roman"/>
                        </a:rPr>
                        <a:t>and </a:t>
                      </a:r>
                      <a:r>
                        <a:rPr lang="en-US" sz="1800" dirty="0" smtClean="0">
                          <a:effectLst/>
                          <a:latin typeface="+mj-lt"/>
                          <a:ea typeface="Calibri"/>
                          <a:cs typeface="Times New Roman"/>
                        </a:rPr>
                        <a:t>analyzes S&amp;H hazards due to changes in the </a:t>
                      </a:r>
                      <a:r>
                        <a:rPr lang="en-US" sz="1800" baseline="0" dirty="0" smtClean="0">
                          <a:effectLst/>
                          <a:latin typeface="+mj-lt"/>
                          <a:ea typeface="Calibri"/>
                          <a:cs typeface="Times New Roman"/>
                        </a:rPr>
                        <a:t>organization and for any non-routine tasks</a:t>
                      </a:r>
                      <a:endParaRPr lang="en-US" sz="1800" dirty="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684603">
                <a:tc>
                  <a:txBody>
                    <a:bodyPr/>
                    <a:lstStyle/>
                    <a:p>
                      <a:pPr marL="0" marR="0" algn="ctr">
                        <a:lnSpc>
                          <a:spcPct val="115000"/>
                        </a:lnSpc>
                        <a:spcBef>
                          <a:spcPts val="0"/>
                        </a:spcBef>
                        <a:spcAft>
                          <a:spcPts val="0"/>
                        </a:spcAft>
                      </a:pPr>
                      <a:r>
                        <a:rPr lang="en-US" sz="1800" dirty="0">
                          <a:effectLst/>
                          <a:latin typeface="+mj-lt"/>
                          <a:ea typeface="Calibri"/>
                          <a:cs typeface="Times New Roman"/>
                        </a:rPr>
                        <a:t>Hazard Analysis of Routine Activities</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Identifies</a:t>
                      </a:r>
                      <a:r>
                        <a:rPr lang="en-US" sz="1800" baseline="0" dirty="0" smtClean="0">
                          <a:effectLst/>
                          <a:latin typeface="+mj-lt"/>
                          <a:ea typeface="Calibri"/>
                          <a:cs typeface="Times New Roman"/>
                        </a:rPr>
                        <a:t> </a:t>
                      </a:r>
                      <a:r>
                        <a:rPr lang="en-US" sz="1800" dirty="0" smtClean="0">
                          <a:effectLst/>
                          <a:latin typeface="+mj-lt"/>
                          <a:ea typeface="Calibri"/>
                          <a:cs typeface="Times New Roman"/>
                        </a:rPr>
                        <a:t>and analyzes S&amp;H </a:t>
                      </a:r>
                      <a:r>
                        <a:rPr lang="en-US" sz="1800" dirty="0">
                          <a:effectLst/>
                          <a:latin typeface="+mj-lt"/>
                          <a:ea typeface="Calibri"/>
                          <a:cs typeface="Times New Roman"/>
                        </a:rPr>
                        <a:t>hazards for </a:t>
                      </a:r>
                      <a:r>
                        <a:rPr lang="en-US" sz="1800" dirty="0" smtClean="0">
                          <a:effectLst/>
                          <a:latin typeface="+mj-lt"/>
                          <a:ea typeface="Calibri"/>
                          <a:cs typeface="Times New Roman"/>
                        </a:rPr>
                        <a:t>routine tasks, jobs, or processes </a:t>
                      </a:r>
                      <a:endParaRPr lang="en-US" sz="1800" dirty="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539536">
                <a:tc>
                  <a:txBody>
                    <a:bodyPr/>
                    <a:lstStyle/>
                    <a:p>
                      <a:pPr marL="0" marR="0" algn="ctr">
                        <a:lnSpc>
                          <a:spcPct val="115000"/>
                        </a:lnSpc>
                        <a:spcBef>
                          <a:spcPts val="0"/>
                        </a:spcBef>
                        <a:spcAft>
                          <a:spcPts val="0"/>
                        </a:spcAft>
                      </a:pPr>
                      <a:r>
                        <a:rPr lang="en-US" sz="1800" dirty="0">
                          <a:effectLst/>
                          <a:latin typeface="+mj-lt"/>
                          <a:ea typeface="Calibri"/>
                          <a:cs typeface="Times New Roman"/>
                        </a:rPr>
                        <a:t>Routine Inspections</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Establishes</a:t>
                      </a:r>
                      <a:r>
                        <a:rPr lang="en-US" sz="1800" baseline="0" dirty="0" smtClean="0">
                          <a:effectLst/>
                          <a:latin typeface="+mj-lt"/>
                          <a:ea typeface="Calibri"/>
                          <a:cs typeface="Times New Roman"/>
                        </a:rPr>
                        <a:t> a</a:t>
                      </a:r>
                      <a:r>
                        <a:rPr lang="en-US" sz="1800" dirty="0" smtClean="0">
                          <a:effectLst/>
                          <a:latin typeface="+mj-lt"/>
                          <a:ea typeface="Calibri"/>
                          <a:cs typeface="Times New Roman"/>
                        </a:rPr>
                        <a:t> routine inspection</a:t>
                      </a:r>
                      <a:r>
                        <a:rPr lang="en-US" sz="1800" baseline="0" dirty="0" smtClean="0">
                          <a:effectLst/>
                          <a:latin typeface="+mj-lt"/>
                          <a:ea typeface="Calibri"/>
                          <a:cs typeface="Times New Roman"/>
                        </a:rPr>
                        <a:t> system</a:t>
                      </a:r>
                      <a:r>
                        <a:rPr lang="en-US" sz="1800" dirty="0" smtClean="0">
                          <a:effectLst/>
                          <a:latin typeface="+mj-lt"/>
                          <a:ea typeface="Calibri"/>
                          <a:cs typeface="Times New Roman"/>
                        </a:rPr>
                        <a:t> of work areas in order to identify S&amp;H hazards</a:t>
                      </a:r>
                      <a:endParaRPr lang="en-US" sz="1800" dirty="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539536">
                <a:tc>
                  <a:txBody>
                    <a:bodyPr/>
                    <a:lstStyle/>
                    <a:p>
                      <a:pPr marL="0" marR="0" algn="ctr">
                        <a:lnSpc>
                          <a:spcPct val="115000"/>
                        </a:lnSpc>
                        <a:spcBef>
                          <a:spcPts val="0"/>
                        </a:spcBef>
                        <a:spcAft>
                          <a:spcPts val="0"/>
                        </a:spcAft>
                      </a:pPr>
                      <a:r>
                        <a:rPr lang="en-US" sz="1800" dirty="0">
                          <a:effectLst/>
                          <a:latin typeface="+mj-lt"/>
                          <a:ea typeface="Calibri"/>
                          <a:cs typeface="Times New Roman"/>
                        </a:rPr>
                        <a:t>Hazard Reporting</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Lays</a:t>
                      </a:r>
                      <a:r>
                        <a:rPr lang="en-US" sz="1800" baseline="0" dirty="0" smtClean="0">
                          <a:effectLst/>
                          <a:latin typeface="+mj-lt"/>
                          <a:ea typeface="Calibri"/>
                          <a:cs typeface="Times New Roman"/>
                        </a:rPr>
                        <a:t> out the process</a:t>
                      </a:r>
                      <a:r>
                        <a:rPr lang="en-US" sz="1800" dirty="0" smtClean="0">
                          <a:effectLst/>
                          <a:latin typeface="+mj-lt"/>
                          <a:ea typeface="Calibri"/>
                          <a:cs typeface="Times New Roman"/>
                        </a:rPr>
                        <a:t> </a:t>
                      </a:r>
                      <a:r>
                        <a:rPr lang="en-US" sz="1800" dirty="0">
                          <a:effectLst/>
                          <a:latin typeface="+mj-lt"/>
                          <a:ea typeface="Calibri"/>
                          <a:cs typeface="Times New Roman"/>
                        </a:rPr>
                        <a:t>to report hazards to appropriate management or key personnel </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539536">
                <a:tc>
                  <a:txBody>
                    <a:bodyPr/>
                    <a:lstStyle/>
                    <a:p>
                      <a:pPr marL="0" marR="0" algn="ctr">
                        <a:lnSpc>
                          <a:spcPct val="115000"/>
                        </a:lnSpc>
                        <a:spcBef>
                          <a:spcPts val="0"/>
                        </a:spcBef>
                        <a:spcAft>
                          <a:spcPts val="0"/>
                        </a:spcAft>
                      </a:pPr>
                      <a:r>
                        <a:rPr lang="en-US" sz="1800" dirty="0">
                          <a:effectLst/>
                          <a:latin typeface="+mj-lt"/>
                          <a:ea typeface="Calibri"/>
                          <a:cs typeface="Times New Roman"/>
                        </a:rPr>
                        <a:t>Hazard Tracking</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Tracks identified</a:t>
                      </a:r>
                      <a:r>
                        <a:rPr lang="en-US" sz="1800" baseline="0" dirty="0" smtClean="0">
                          <a:effectLst/>
                          <a:latin typeface="+mj-lt"/>
                          <a:ea typeface="Calibri"/>
                          <a:cs typeface="Times New Roman"/>
                        </a:rPr>
                        <a:t> </a:t>
                      </a:r>
                      <a:r>
                        <a:rPr lang="en-US" sz="1800" dirty="0" smtClean="0">
                          <a:effectLst/>
                          <a:latin typeface="+mj-lt"/>
                          <a:ea typeface="Calibri"/>
                          <a:cs typeface="Times New Roman"/>
                        </a:rPr>
                        <a:t>S&amp;H</a:t>
                      </a:r>
                      <a:r>
                        <a:rPr lang="en-US" sz="1800" baseline="0" dirty="0" smtClean="0">
                          <a:effectLst/>
                          <a:latin typeface="+mj-lt"/>
                          <a:ea typeface="Calibri"/>
                          <a:cs typeface="Times New Roman"/>
                        </a:rPr>
                        <a:t> </a:t>
                      </a:r>
                      <a:r>
                        <a:rPr lang="en-US" sz="1800" dirty="0" smtClean="0">
                          <a:effectLst/>
                          <a:latin typeface="+mj-lt"/>
                          <a:ea typeface="Calibri"/>
                          <a:cs typeface="Times New Roman"/>
                        </a:rPr>
                        <a:t>hazards </a:t>
                      </a:r>
                      <a:r>
                        <a:rPr lang="en-US" sz="1800" dirty="0">
                          <a:effectLst/>
                          <a:latin typeface="+mj-lt"/>
                          <a:ea typeface="Calibri"/>
                          <a:cs typeface="Times New Roman"/>
                        </a:rPr>
                        <a:t>to </a:t>
                      </a:r>
                      <a:r>
                        <a:rPr lang="en-US" sz="1800" dirty="0" smtClean="0">
                          <a:effectLst/>
                          <a:latin typeface="+mj-lt"/>
                          <a:ea typeface="Calibri"/>
                          <a:cs typeface="Times New Roman"/>
                        </a:rPr>
                        <a:t>closure</a:t>
                      </a:r>
                      <a:r>
                        <a:rPr lang="en-US" sz="1800" baseline="0" dirty="0" smtClean="0">
                          <a:effectLst/>
                          <a:latin typeface="+mj-lt"/>
                          <a:ea typeface="Calibri"/>
                          <a:cs typeface="Times New Roman"/>
                        </a:rPr>
                        <a:t> and provides </a:t>
                      </a:r>
                      <a:r>
                        <a:rPr lang="en-US" sz="1800" dirty="0" smtClean="0">
                          <a:effectLst/>
                          <a:latin typeface="+mj-lt"/>
                          <a:ea typeface="Calibri"/>
                          <a:cs typeface="Times New Roman"/>
                        </a:rPr>
                        <a:t>feedback to employee</a:t>
                      </a:r>
                      <a:r>
                        <a:rPr lang="en-US" sz="1800" baseline="0" dirty="0" smtClean="0">
                          <a:effectLst/>
                          <a:latin typeface="+mj-lt"/>
                          <a:ea typeface="Calibri"/>
                          <a:cs typeface="Times New Roman"/>
                        </a:rPr>
                        <a:t>s</a:t>
                      </a:r>
                      <a:endParaRPr lang="en-US" sz="1800" dirty="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6"/>
                  </a:ext>
                </a:extLst>
              </a:tr>
              <a:tr h="539536">
                <a:tc>
                  <a:txBody>
                    <a:bodyPr/>
                    <a:lstStyle/>
                    <a:p>
                      <a:pPr marL="0" marR="0" algn="ctr">
                        <a:lnSpc>
                          <a:spcPct val="115000"/>
                        </a:lnSpc>
                        <a:spcBef>
                          <a:spcPts val="0"/>
                        </a:spcBef>
                        <a:spcAft>
                          <a:spcPts val="0"/>
                        </a:spcAft>
                      </a:pPr>
                      <a:r>
                        <a:rPr lang="en-US" sz="1800" dirty="0">
                          <a:effectLst/>
                          <a:latin typeface="+mj-lt"/>
                          <a:ea typeface="Calibri"/>
                          <a:cs typeface="Times New Roman"/>
                        </a:rPr>
                        <a:t>Accident/Incident Investigation</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Sets the </a:t>
                      </a:r>
                      <a:r>
                        <a:rPr lang="en-US" sz="1800" baseline="0" dirty="0" smtClean="0">
                          <a:effectLst/>
                          <a:latin typeface="+mj-lt"/>
                          <a:ea typeface="Calibri"/>
                          <a:cs typeface="Times New Roman"/>
                        </a:rPr>
                        <a:t>incident investigation process</a:t>
                      </a:r>
                      <a:r>
                        <a:rPr lang="en-US" sz="1800" dirty="0" smtClean="0">
                          <a:effectLst/>
                          <a:latin typeface="+mj-lt"/>
                          <a:ea typeface="Calibri"/>
                          <a:cs typeface="Times New Roman"/>
                        </a:rPr>
                        <a:t>, </a:t>
                      </a:r>
                      <a:r>
                        <a:rPr lang="en-US" sz="1800" dirty="0">
                          <a:effectLst/>
                          <a:latin typeface="+mj-lt"/>
                          <a:ea typeface="Calibri"/>
                          <a:cs typeface="Times New Roman"/>
                        </a:rPr>
                        <a:t>including </a:t>
                      </a:r>
                      <a:r>
                        <a:rPr lang="en-US" sz="1800" dirty="0" smtClean="0">
                          <a:effectLst/>
                          <a:latin typeface="+mj-lt"/>
                          <a:ea typeface="Calibri"/>
                          <a:cs typeface="Times New Roman"/>
                        </a:rPr>
                        <a:t>both mishaps</a:t>
                      </a:r>
                      <a:r>
                        <a:rPr lang="en-US" sz="1800" baseline="0" dirty="0" smtClean="0">
                          <a:effectLst/>
                          <a:latin typeface="+mj-lt"/>
                          <a:ea typeface="Calibri"/>
                          <a:cs typeface="Times New Roman"/>
                        </a:rPr>
                        <a:t> and </a:t>
                      </a:r>
                      <a:r>
                        <a:rPr lang="en-US" sz="1800" dirty="0" smtClean="0">
                          <a:effectLst/>
                          <a:latin typeface="+mj-lt"/>
                          <a:ea typeface="Calibri"/>
                          <a:cs typeface="Times New Roman"/>
                        </a:rPr>
                        <a:t>near-misses</a:t>
                      </a:r>
                      <a:endParaRPr lang="en-US" sz="1800" dirty="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7"/>
                  </a:ext>
                </a:extLst>
              </a:tr>
              <a:tr h="539536">
                <a:tc>
                  <a:txBody>
                    <a:bodyPr/>
                    <a:lstStyle/>
                    <a:p>
                      <a:pPr marL="0" marR="0" algn="ctr">
                        <a:lnSpc>
                          <a:spcPct val="115000"/>
                        </a:lnSpc>
                        <a:spcBef>
                          <a:spcPts val="0"/>
                        </a:spcBef>
                        <a:spcAft>
                          <a:spcPts val="0"/>
                        </a:spcAft>
                        <a:tabLst>
                          <a:tab pos="1188720" algn="ctr"/>
                        </a:tabLst>
                      </a:pPr>
                      <a:r>
                        <a:rPr lang="en-US" sz="1800" dirty="0">
                          <a:effectLst/>
                          <a:latin typeface="+mj-lt"/>
                          <a:ea typeface="Calibri"/>
                          <a:cs typeface="Times New Roman"/>
                        </a:rPr>
                        <a:t>Trend Analysis</a:t>
                      </a: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Analyzes</a:t>
                      </a:r>
                      <a:r>
                        <a:rPr lang="en-US" sz="1800" baseline="0" dirty="0" smtClean="0">
                          <a:effectLst/>
                          <a:latin typeface="+mj-lt"/>
                          <a:ea typeface="Calibri"/>
                          <a:cs typeface="Times New Roman"/>
                        </a:rPr>
                        <a:t> S&amp;H data to identify and combat </a:t>
                      </a:r>
                      <a:r>
                        <a:rPr lang="en-US" sz="1800" dirty="0" smtClean="0">
                          <a:effectLst/>
                          <a:latin typeface="+mj-lt"/>
                          <a:ea typeface="Calibri"/>
                          <a:cs typeface="Times New Roman"/>
                        </a:rPr>
                        <a:t>workplace </a:t>
                      </a:r>
                      <a:r>
                        <a:rPr lang="en-US" sz="1800" dirty="0">
                          <a:effectLst/>
                          <a:latin typeface="+mj-lt"/>
                          <a:ea typeface="Calibri"/>
                          <a:cs typeface="Times New Roman"/>
                        </a:rPr>
                        <a:t>S&amp;H </a:t>
                      </a:r>
                      <a:r>
                        <a:rPr lang="en-US" sz="1800" dirty="0" smtClean="0">
                          <a:effectLst/>
                          <a:latin typeface="+mj-lt"/>
                          <a:ea typeface="Calibri"/>
                          <a:cs typeface="Times New Roman"/>
                        </a:rPr>
                        <a:t>trends</a:t>
                      </a:r>
                      <a:endParaRPr lang="en-US" sz="1800" dirty="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p:txBody>
          <a:bodyPr/>
          <a:lstStyle/>
          <a:p>
            <a:r>
              <a:rPr lang="en-US" dirty="0" smtClean="0"/>
              <a:t>Worksite Analysis</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13</a:t>
            </a:fld>
            <a:endParaRPr lang="en-US" dirty="0"/>
          </a:p>
        </p:txBody>
      </p:sp>
    </p:spTree>
    <p:extLst>
      <p:ext uri="{BB962C8B-B14F-4D97-AF65-F5344CB8AC3E}">
        <p14:creationId xmlns:p14="http://schemas.microsoft.com/office/powerpoint/2010/main" val="2275044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ext.sharepoint.ctc.com/NDCEE_Team/VPP_CX/CTC%20Templates/SMCX_HANDOUTS/Infographics/HPC_Infograph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977" y="844342"/>
            <a:ext cx="7607023" cy="5276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dirty="0" smtClean="0"/>
              <a:t>Hazard Prevention &amp; Control</a:t>
            </a:r>
            <a:endParaRPr lang="en-US" dirty="0"/>
          </a:p>
        </p:txBody>
      </p:sp>
      <p:sp>
        <p:nvSpPr>
          <p:cNvPr id="4" name="Slide Number Placeholder 3"/>
          <p:cNvSpPr>
            <a:spLocks noGrp="1"/>
          </p:cNvSpPr>
          <p:nvPr>
            <p:ph type="sldNum" sz="quarter" idx="4"/>
          </p:nvPr>
        </p:nvSpPr>
        <p:spPr>
          <a:xfrm>
            <a:off x="242813" y="6310171"/>
            <a:ext cx="2133600" cy="365125"/>
          </a:xfrm>
        </p:spPr>
        <p:txBody>
          <a:bodyPr/>
          <a:lstStyle/>
          <a:p>
            <a:fld id="{EC6B01B9-2AD7-FF46-ADAD-E0B0ABE832D6}" type="slidenum">
              <a:rPr lang="en-US" smtClean="0"/>
              <a:pPr/>
              <a:t>14</a:t>
            </a:fld>
            <a:endParaRPr lang="en-US" dirty="0"/>
          </a:p>
        </p:txBody>
      </p:sp>
      <p:sp>
        <p:nvSpPr>
          <p:cNvPr id="7" name="TextBox 6"/>
          <p:cNvSpPr txBox="1"/>
          <p:nvPr/>
        </p:nvSpPr>
        <p:spPr>
          <a:xfrm>
            <a:off x="3971498" y="6385010"/>
            <a:ext cx="4268055" cy="215444"/>
          </a:xfrm>
          <a:prstGeom prst="rect">
            <a:avLst/>
          </a:prstGeom>
          <a:noFill/>
        </p:spPr>
        <p:txBody>
          <a:bodyPr wrap="square" rtlCol="0">
            <a:spAutoFit/>
          </a:bodyPr>
          <a:lstStyle/>
          <a:p>
            <a:pPr algn="ctr"/>
            <a:r>
              <a:rPr lang="en-US" sz="800" dirty="0">
                <a:solidFill>
                  <a:schemeClr val="bg1">
                    <a:lumMod val="50000"/>
                  </a:schemeClr>
                </a:solidFill>
              </a:rPr>
              <a:t>Image created by </a:t>
            </a:r>
            <a:r>
              <a:rPr lang="en-US" sz="800" dirty="0" smtClean="0">
                <a:solidFill>
                  <a:schemeClr val="bg1">
                    <a:lumMod val="50000"/>
                  </a:schemeClr>
                </a:solidFill>
              </a:rPr>
              <a:t>the DoD SMCX</a:t>
            </a:r>
            <a:endParaRPr lang="en-US" sz="800" dirty="0">
              <a:solidFill>
                <a:schemeClr val="bg1">
                  <a:lumMod val="50000"/>
                </a:schemeClr>
              </a:solidFill>
            </a:endParaRPr>
          </a:p>
        </p:txBody>
      </p:sp>
      <p:sp>
        <p:nvSpPr>
          <p:cNvPr id="6" name="TextBox 5"/>
          <p:cNvSpPr txBox="1"/>
          <p:nvPr/>
        </p:nvSpPr>
        <p:spPr>
          <a:xfrm>
            <a:off x="242813" y="2697556"/>
            <a:ext cx="3918370" cy="156966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endParaRPr lang="en-US" sz="600" dirty="0"/>
          </a:p>
          <a:p>
            <a:pPr algn="ctr"/>
            <a:r>
              <a:rPr lang="en-US" sz="2800" dirty="0"/>
              <a:t>Selecting and assessing controls for identified S&amp;H hazards</a:t>
            </a:r>
          </a:p>
          <a:p>
            <a:endParaRPr lang="en-US" sz="600" dirty="0"/>
          </a:p>
        </p:txBody>
      </p:sp>
    </p:spTree>
    <p:extLst>
      <p:ext uri="{BB962C8B-B14F-4D97-AF65-F5344CB8AC3E}">
        <p14:creationId xmlns:p14="http://schemas.microsoft.com/office/powerpoint/2010/main" val="1207319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75380885"/>
              </p:ext>
            </p:extLst>
          </p:nvPr>
        </p:nvGraphicFramePr>
        <p:xfrm>
          <a:off x="-13252" y="854177"/>
          <a:ext cx="12216384" cy="5279016"/>
        </p:xfrm>
        <a:graphic>
          <a:graphicData uri="http://schemas.openxmlformats.org/drawingml/2006/table">
            <a:tbl>
              <a:tblPr firstRow="1" bandRow="1">
                <a:tableStyleId>{073A0DAA-6AF3-43AB-8588-CEC1D06C72B9}</a:tableStyleId>
              </a:tblPr>
              <a:tblGrid>
                <a:gridCol w="3277064">
                  <a:extLst>
                    <a:ext uri="{9D8B030D-6E8A-4147-A177-3AD203B41FA5}">
                      <a16:colId xmlns:a16="http://schemas.microsoft.com/office/drawing/2014/main" val="20000"/>
                    </a:ext>
                  </a:extLst>
                </a:gridCol>
                <a:gridCol w="8939320">
                  <a:extLst>
                    <a:ext uri="{9D8B030D-6E8A-4147-A177-3AD203B41FA5}">
                      <a16:colId xmlns:a16="http://schemas.microsoft.com/office/drawing/2014/main" val="20001"/>
                    </a:ext>
                  </a:extLst>
                </a:gridCol>
              </a:tblGrid>
              <a:tr h="646802">
                <a:tc>
                  <a:txBody>
                    <a:bodyPr/>
                    <a:lstStyle/>
                    <a:p>
                      <a:pPr algn="ctr"/>
                      <a:r>
                        <a:rPr lang="en-US" sz="2200" dirty="0" smtClean="0"/>
                        <a:t>Sub-Element</a:t>
                      </a:r>
                      <a:endParaRPr lang="en-US" sz="220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tx2">
                        <a:lumMod val="75000"/>
                      </a:schemeClr>
                    </a:solidFill>
                  </a:tcPr>
                </a:tc>
                <a:tc>
                  <a:txBody>
                    <a:bodyPr/>
                    <a:lstStyle/>
                    <a:p>
                      <a:pPr algn="ctr"/>
                      <a:r>
                        <a:rPr lang="en-US" sz="2200" dirty="0" smtClean="0"/>
                        <a:t>Overview</a:t>
                      </a:r>
                      <a:endParaRPr lang="en-US" sz="2200"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tx2">
                        <a:lumMod val="75000"/>
                      </a:schemeClr>
                    </a:solidFill>
                  </a:tcPr>
                </a:tc>
                <a:extLst>
                  <a:ext uri="{0D108BD9-81ED-4DB2-BD59-A6C34878D82A}">
                    <a16:rowId xmlns:a16="http://schemas.microsoft.com/office/drawing/2014/main" val="10000"/>
                  </a:ext>
                </a:extLst>
              </a:tr>
              <a:tr h="661327">
                <a:tc>
                  <a:txBody>
                    <a:bodyPr/>
                    <a:lstStyle/>
                    <a:p>
                      <a:pPr marL="0" marR="0" algn="ctr">
                        <a:lnSpc>
                          <a:spcPct val="115000"/>
                        </a:lnSpc>
                        <a:spcBef>
                          <a:spcPts val="0"/>
                        </a:spcBef>
                        <a:spcAft>
                          <a:spcPts val="0"/>
                        </a:spcAft>
                      </a:pPr>
                      <a:r>
                        <a:rPr lang="en-US" sz="1800" dirty="0">
                          <a:effectLst/>
                          <a:latin typeface="+mj-lt"/>
                          <a:ea typeface="Calibri"/>
                          <a:cs typeface="Times New Roman"/>
                        </a:rPr>
                        <a:t>Hazard Prevention </a:t>
                      </a:r>
                      <a:r>
                        <a:rPr lang="en-US" sz="1800" dirty="0" smtClean="0">
                          <a:effectLst/>
                          <a:latin typeface="+mj-lt"/>
                          <a:ea typeface="Calibri"/>
                          <a:cs typeface="Times New Roman"/>
                        </a:rPr>
                        <a:t>&amp; </a:t>
                      </a:r>
                      <a:r>
                        <a:rPr lang="en-US" sz="1800" dirty="0">
                          <a:effectLst/>
                          <a:latin typeface="+mj-lt"/>
                          <a:ea typeface="Calibri"/>
                          <a:cs typeface="Times New Roman"/>
                        </a:rPr>
                        <a:t>Control</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Describes</a:t>
                      </a:r>
                      <a:r>
                        <a:rPr lang="en-US" sz="1800" baseline="0" dirty="0" smtClean="0">
                          <a:effectLst/>
                          <a:latin typeface="+mj-lt"/>
                          <a:ea typeface="Calibri"/>
                          <a:cs typeface="Times New Roman"/>
                        </a:rPr>
                        <a:t> the</a:t>
                      </a:r>
                      <a:r>
                        <a:rPr lang="en-US" sz="1800" dirty="0" smtClean="0">
                          <a:effectLst/>
                          <a:latin typeface="+mj-lt"/>
                          <a:ea typeface="Calibri"/>
                          <a:cs typeface="Times New Roman"/>
                        </a:rPr>
                        <a:t> </a:t>
                      </a:r>
                      <a:r>
                        <a:rPr lang="en-US" sz="1800" dirty="0">
                          <a:effectLst/>
                          <a:latin typeface="+mj-lt"/>
                          <a:ea typeface="Calibri"/>
                          <a:cs typeface="Times New Roman"/>
                        </a:rPr>
                        <a:t>hierarchy of controls to eliminate or control identified </a:t>
                      </a:r>
                      <a:r>
                        <a:rPr lang="en-US" sz="1800" dirty="0" smtClean="0">
                          <a:effectLst/>
                          <a:latin typeface="+mj-lt"/>
                          <a:ea typeface="Calibri"/>
                          <a:cs typeface="Times New Roman"/>
                        </a:rPr>
                        <a:t>S&amp;H</a:t>
                      </a:r>
                      <a:r>
                        <a:rPr lang="en-US" sz="1800" baseline="0" dirty="0" smtClean="0">
                          <a:effectLst/>
                          <a:latin typeface="+mj-lt"/>
                          <a:ea typeface="Calibri"/>
                          <a:cs typeface="Times New Roman"/>
                        </a:rPr>
                        <a:t> </a:t>
                      </a:r>
                      <a:r>
                        <a:rPr lang="en-US" sz="1800" dirty="0" smtClean="0">
                          <a:effectLst/>
                          <a:latin typeface="+mj-lt"/>
                          <a:ea typeface="Calibri"/>
                          <a:cs typeface="Times New Roman"/>
                        </a:rPr>
                        <a:t>hazards</a:t>
                      </a:r>
                      <a:endParaRPr lang="en-US" sz="1800" dirty="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661327">
                <a:tc>
                  <a:txBody>
                    <a:bodyPr/>
                    <a:lstStyle/>
                    <a:p>
                      <a:pPr marL="0" marR="0" algn="ctr">
                        <a:lnSpc>
                          <a:spcPct val="115000"/>
                        </a:lnSpc>
                        <a:spcBef>
                          <a:spcPts val="0"/>
                        </a:spcBef>
                        <a:spcAft>
                          <a:spcPts val="0"/>
                        </a:spcAft>
                      </a:pPr>
                      <a:r>
                        <a:rPr lang="en-US" sz="1800" dirty="0">
                          <a:effectLst/>
                          <a:latin typeface="+mj-lt"/>
                          <a:ea typeface="Calibri"/>
                          <a:cs typeface="Times New Roman"/>
                        </a:rPr>
                        <a:t>Disciplinary System</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Sets the disciplinary </a:t>
                      </a:r>
                      <a:r>
                        <a:rPr lang="en-US" sz="1800" dirty="0">
                          <a:effectLst/>
                          <a:latin typeface="+mj-lt"/>
                          <a:ea typeface="Calibri"/>
                          <a:cs typeface="Times New Roman"/>
                        </a:rPr>
                        <a:t>system </a:t>
                      </a:r>
                      <a:r>
                        <a:rPr lang="en-US" sz="1800" dirty="0" smtClean="0">
                          <a:effectLst/>
                          <a:latin typeface="+mj-lt"/>
                          <a:ea typeface="Calibri"/>
                          <a:cs typeface="Times New Roman"/>
                        </a:rPr>
                        <a:t>for</a:t>
                      </a:r>
                      <a:r>
                        <a:rPr lang="en-US" sz="1800" baseline="0" dirty="0" smtClean="0">
                          <a:effectLst/>
                          <a:latin typeface="+mj-lt"/>
                          <a:ea typeface="Calibri"/>
                          <a:cs typeface="Times New Roman"/>
                        </a:rPr>
                        <a:t> </a:t>
                      </a:r>
                      <a:r>
                        <a:rPr lang="en-US" sz="1800" dirty="0" smtClean="0">
                          <a:effectLst/>
                          <a:latin typeface="+mj-lt"/>
                          <a:ea typeface="Calibri"/>
                          <a:cs typeface="Times New Roman"/>
                        </a:rPr>
                        <a:t>violations of S&amp;H</a:t>
                      </a:r>
                      <a:r>
                        <a:rPr lang="en-US" sz="1800" baseline="0" dirty="0" smtClean="0">
                          <a:effectLst/>
                          <a:latin typeface="+mj-lt"/>
                          <a:ea typeface="Calibri"/>
                          <a:cs typeface="Times New Roman"/>
                        </a:rPr>
                        <a:t> </a:t>
                      </a:r>
                      <a:r>
                        <a:rPr lang="en-US" sz="1800" dirty="0" smtClean="0">
                          <a:effectLst/>
                          <a:latin typeface="+mj-lt"/>
                          <a:ea typeface="Calibri"/>
                          <a:cs typeface="Times New Roman"/>
                        </a:rPr>
                        <a:t>policies, procedures, and</a:t>
                      </a:r>
                      <a:r>
                        <a:rPr lang="en-US" sz="1800" baseline="0" dirty="0" smtClean="0">
                          <a:effectLst/>
                          <a:latin typeface="+mj-lt"/>
                          <a:ea typeface="Calibri"/>
                          <a:cs typeface="Times New Roman"/>
                        </a:rPr>
                        <a:t> </a:t>
                      </a:r>
                      <a:r>
                        <a:rPr lang="en-US" sz="1800" dirty="0" smtClean="0">
                          <a:effectLst/>
                          <a:latin typeface="+mj-lt"/>
                          <a:ea typeface="Calibri"/>
                          <a:cs typeface="Times New Roman"/>
                        </a:rPr>
                        <a:t>rules</a:t>
                      </a:r>
                      <a:endParaRPr lang="en-US" sz="1800" dirty="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661327">
                <a:tc>
                  <a:txBody>
                    <a:bodyPr/>
                    <a:lstStyle/>
                    <a:p>
                      <a:pPr marL="0" marR="0" algn="ctr">
                        <a:lnSpc>
                          <a:spcPct val="115000"/>
                        </a:lnSpc>
                        <a:spcBef>
                          <a:spcPts val="0"/>
                        </a:spcBef>
                        <a:spcAft>
                          <a:spcPts val="0"/>
                        </a:spcAft>
                      </a:pPr>
                      <a:r>
                        <a:rPr lang="en-US" sz="1800" dirty="0">
                          <a:effectLst/>
                          <a:latin typeface="+mj-lt"/>
                          <a:ea typeface="Calibri"/>
                          <a:cs typeface="Times New Roman"/>
                        </a:rPr>
                        <a:t>Emergency </a:t>
                      </a:r>
                      <a:r>
                        <a:rPr lang="en-US" sz="1800" dirty="0" smtClean="0">
                          <a:effectLst/>
                          <a:latin typeface="+mj-lt"/>
                          <a:ea typeface="Calibri"/>
                          <a:cs typeface="Times New Roman"/>
                        </a:rPr>
                        <a:t>Preparedness</a:t>
                      </a:r>
                      <a:endParaRPr lang="en-US" sz="1800"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Establishes written </a:t>
                      </a:r>
                      <a:r>
                        <a:rPr lang="en-US" sz="1800" dirty="0">
                          <a:effectLst/>
                          <a:latin typeface="+mj-lt"/>
                          <a:ea typeface="Calibri"/>
                          <a:cs typeface="Times New Roman"/>
                        </a:rPr>
                        <a:t>procedures for </a:t>
                      </a:r>
                      <a:r>
                        <a:rPr lang="en-US" sz="1800" dirty="0" smtClean="0">
                          <a:effectLst/>
                          <a:latin typeface="+mj-lt"/>
                          <a:ea typeface="Calibri"/>
                          <a:cs typeface="Times New Roman"/>
                        </a:rPr>
                        <a:t>emergency</a:t>
                      </a:r>
                      <a:r>
                        <a:rPr lang="en-US" sz="1800" baseline="0" dirty="0" smtClean="0">
                          <a:effectLst/>
                          <a:latin typeface="+mj-lt"/>
                          <a:ea typeface="Calibri"/>
                          <a:cs typeface="Times New Roman"/>
                        </a:rPr>
                        <a:t> situations and exercises</a:t>
                      </a:r>
                      <a:endParaRPr lang="en-US" sz="1800" dirty="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661327">
                <a:tc>
                  <a:txBody>
                    <a:bodyPr/>
                    <a:lstStyle/>
                    <a:p>
                      <a:pPr marL="0" marR="0" algn="ctr">
                        <a:lnSpc>
                          <a:spcPct val="115000"/>
                        </a:lnSpc>
                        <a:spcBef>
                          <a:spcPts val="0"/>
                        </a:spcBef>
                        <a:spcAft>
                          <a:spcPts val="0"/>
                        </a:spcAft>
                      </a:pPr>
                      <a:r>
                        <a:rPr lang="en-US" sz="1800" dirty="0">
                          <a:effectLst/>
                          <a:latin typeface="+mj-lt"/>
                          <a:ea typeface="Calibri"/>
                          <a:cs typeface="Times New Roman"/>
                        </a:rPr>
                        <a:t>Preventative/Predictive Maintenance</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smtClean="0">
                          <a:effectLst/>
                          <a:latin typeface="+mj-lt"/>
                          <a:ea typeface="Calibri"/>
                          <a:cs typeface="Calibri"/>
                        </a:rPr>
                        <a:t>Requires preventive </a:t>
                      </a:r>
                      <a:r>
                        <a:rPr lang="en-US" sz="1800" dirty="0">
                          <a:effectLst/>
                          <a:latin typeface="+mj-lt"/>
                          <a:ea typeface="Calibri"/>
                          <a:cs typeface="Calibri"/>
                        </a:rPr>
                        <a:t>and predictive maintenance </a:t>
                      </a:r>
                      <a:r>
                        <a:rPr lang="en-US" sz="1800" dirty="0" smtClean="0">
                          <a:effectLst/>
                          <a:latin typeface="+mj-lt"/>
                          <a:ea typeface="Calibri"/>
                          <a:cs typeface="Calibri"/>
                        </a:rPr>
                        <a:t>components </a:t>
                      </a:r>
                      <a:r>
                        <a:rPr lang="en-US" sz="1800" dirty="0">
                          <a:effectLst/>
                          <a:latin typeface="+mj-lt"/>
                          <a:ea typeface="Calibri"/>
                          <a:cs typeface="Calibri"/>
                        </a:rPr>
                        <a:t>to monitor and maintain workplace </a:t>
                      </a:r>
                      <a:r>
                        <a:rPr lang="en-US" sz="1800" dirty="0" smtClean="0">
                          <a:effectLst/>
                          <a:latin typeface="+mj-lt"/>
                          <a:ea typeface="Calibri"/>
                          <a:cs typeface="Calibri"/>
                        </a:rPr>
                        <a:t>facilities and equipment</a:t>
                      </a:r>
                      <a:endParaRPr lang="en-US" sz="1800" dirty="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664252">
                <a:tc>
                  <a:txBody>
                    <a:bodyPr/>
                    <a:lstStyle/>
                    <a:p>
                      <a:pPr marL="0" marR="0" algn="ctr">
                        <a:lnSpc>
                          <a:spcPct val="115000"/>
                        </a:lnSpc>
                        <a:spcBef>
                          <a:spcPts val="0"/>
                        </a:spcBef>
                        <a:spcAft>
                          <a:spcPts val="0"/>
                        </a:spcAft>
                      </a:pPr>
                      <a:r>
                        <a:rPr lang="en-US" sz="1800" dirty="0" smtClean="0">
                          <a:effectLst/>
                          <a:latin typeface="+mj-lt"/>
                          <a:ea typeface="Calibri"/>
                          <a:cs typeface="Times New Roman"/>
                        </a:rPr>
                        <a:t>Personal</a:t>
                      </a:r>
                      <a:r>
                        <a:rPr lang="en-US" sz="1800" baseline="0" dirty="0" smtClean="0">
                          <a:effectLst/>
                          <a:latin typeface="+mj-lt"/>
                          <a:ea typeface="Calibri"/>
                          <a:cs typeface="Times New Roman"/>
                        </a:rPr>
                        <a:t> Protective Equipment</a:t>
                      </a:r>
                      <a:endParaRPr lang="en-US" sz="1800"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Selects PPE</a:t>
                      </a:r>
                      <a:r>
                        <a:rPr lang="en-US" sz="1800" baseline="0" dirty="0" smtClean="0">
                          <a:effectLst/>
                          <a:latin typeface="+mj-lt"/>
                          <a:ea typeface="Calibri"/>
                          <a:cs typeface="Times New Roman"/>
                        </a:rPr>
                        <a:t> when necessary and reinforces OSHA requirements for u</a:t>
                      </a:r>
                      <a:r>
                        <a:rPr lang="en-US" sz="1800" dirty="0" smtClean="0">
                          <a:effectLst/>
                          <a:latin typeface="+mj-lt"/>
                          <a:ea typeface="Calibri"/>
                          <a:cs typeface="Times New Roman"/>
                        </a:rPr>
                        <a:t>sing </a:t>
                      </a:r>
                      <a:r>
                        <a:rPr lang="en-US" sz="1800" dirty="0">
                          <a:effectLst/>
                          <a:latin typeface="+mj-lt"/>
                          <a:ea typeface="Calibri"/>
                          <a:cs typeface="Times New Roman"/>
                        </a:rPr>
                        <a:t>and maintaining PPE, </a:t>
                      </a:r>
                      <a:r>
                        <a:rPr lang="en-US" sz="1800" dirty="0" smtClean="0">
                          <a:effectLst/>
                          <a:latin typeface="+mj-lt"/>
                          <a:ea typeface="Calibri"/>
                          <a:cs typeface="Times New Roman"/>
                        </a:rPr>
                        <a:t>to</a:t>
                      </a:r>
                      <a:r>
                        <a:rPr lang="en-US" sz="1800" baseline="0" dirty="0" smtClean="0">
                          <a:effectLst/>
                          <a:latin typeface="+mj-lt"/>
                          <a:ea typeface="Calibri"/>
                          <a:cs typeface="Times New Roman"/>
                        </a:rPr>
                        <a:t> </a:t>
                      </a:r>
                      <a:r>
                        <a:rPr lang="en-US" sz="1800" dirty="0" smtClean="0">
                          <a:effectLst/>
                          <a:latin typeface="+mj-lt"/>
                          <a:ea typeface="Calibri"/>
                          <a:cs typeface="Times New Roman"/>
                        </a:rPr>
                        <a:t>include </a:t>
                      </a:r>
                      <a:r>
                        <a:rPr lang="en-US" sz="1800" dirty="0">
                          <a:effectLst/>
                          <a:latin typeface="+mj-lt"/>
                          <a:ea typeface="Calibri"/>
                          <a:cs typeface="Times New Roman"/>
                        </a:rPr>
                        <a:t>training requirements</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661327">
                <a:tc>
                  <a:txBody>
                    <a:bodyPr/>
                    <a:lstStyle/>
                    <a:p>
                      <a:pPr marL="0" marR="0" algn="ctr">
                        <a:lnSpc>
                          <a:spcPct val="115000"/>
                        </a:lnSpc>
                        <a:spcBef>
                          <a:spcPts val="0"/>
                        </a:spcBef>
                        <a:spcAft>
                          <a:spcPts val="0"/>
                        </a:spcAft>
                      </a:pPr>
                      <a:r>
                        <a:rPr lang="en-US" sz="1800" dirty="0">
                          <a:effectLst/>
                          <a:latin typeface="+mj-lt"/>
                          <a:ea typeface="Calibri"/>
                          <a:cs typeface="Times New Roman"/>
                        </a:rPr>
                        <a:t>Occupational </a:t>
                      </a:r>
                      <a:r>
                        <a:rPr lang="en-US" sz="1800" dirty="0" smtClean="0">
                          <a:effectLst/>
                          <a:latin typeface="+mj-lt"/>
                          <a:ea typeface="Calibri"/>
                          <a:cs typeface="Times New Roman"/>
                        </a:rPr>
                        <a:t>Health Care </a:t>
                      </a:r>
                      <a:r>
                        <a:rPr lang="en-US" sz="1800" dirty="0">
                          <a:effectLst/>
                          <a:latin typeface="+mj-lt"/>
                          <a:ea typeface="Calibri"/>
                          <a:cs typeface="Times New Roman"/>
                        </a:rPr>
                        <a:t>Program</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Provides preventive and health care services</a:t>
                      </a:r>
                      <a:r>
                        <a:rPr lang="en-US" sz="1800" baseline="0" dirty="0" smtClean="0">
                          <a:effectLst/>
                          <a:latin typeface="+mj-lt"/>
                          <a:ea typeface="Calibri"/>
                          <a:cs typeface="Times New Roman"/>
                        </a:rPr>
                        <a:t> </a:t>
                      </a:r>
                      <a:r>
                        <a:rPr lang="en-US" sz="1800" dirty="0" smtClean="0">
                          <a:effectLst/>
                          <a:latin typeface="+mj-lt"/>
                          <a:ea typeface="Calibri"/>
                          <a:cs typeface="Times New Roman"/>
                        </a:rPr>
                        <a:t>for </a:t>
                      </a:r>
                      <a:r>
                        <a:rPr lang="en-US" sz="1800" baseline="0" dirty="0" smtClean="0">
                          <a:effectLst/>
                          <a:latin typeface="+mj-lt"/>
                          <a:ea typeface="Calibri"/>
                          <a:cs typeface="Times New Roman"/>
                        </a:rPr>
                        <a:t>personnel</a:t>
                      </a:r>
                      <a:r>
                        <a:rPr lang="en-US" sz="1800" dirty="0" smtClean="0">
                          <a:effectLst/>
                          <a:latin typeface="+mj-lt"/>
                          <a:ea typeface="Calibri"/>
                          <a:cs typeface="Times New Roman"/>
                        </a:rPr>
                        <a:t>, to</a:t>
                      </a:r>
                      <a:r>
                        <a:rPr lang="en-US" sz="1800" baseline="0" dirty="0" smtClean="0">
                          <a:effectLst/>
                          <a:latin typeface="+mj-lt"/>
                          <a:ea typeface="Calibri"/>
                          <a:cs typeface="Times New Roman"/>
                        </a:rPr>
                        <a:t> </a:t>
                      </a:r>
                      <a:r>
                        <a:rPr lang="en-US" sz="1800" dirty="0" smtClean="0">
                          <a:effectLst/>
                          <a:latin typeface="+mj-lt"/>
                          <a:ea typeface="Calibri"/>
                          <a:cs typeface="Times New Roman"/>
                        </a:rPr>
                        <a:t>include </a:t>
                      </a:r>
                      <a:r>
                        <a:rPr lang="en-US" sz="1800" dirty="0">
                          <a:effectLst/>
                          <a:latin typeface="+mj-lt"/>
                          <a:ea typeface="Calibri"/>
                          <a:cs typeface="Times New Roman"/>
                        </a:rPr>
                        <a:t>medical surveillance, pre-employment physicals, </a:t>
                      </a:r>
                      <a:r>
                        <a:rPr lang="en-US" sz="1800" dirty="0" smtClean="0">
                          <a:effectLst/>
                          <a:latin typeface="+mj-lt"/>
                          <a:ea typeface="Calibri"/>
                          <a:cs typeface="Times New Roman"/>
                        </a:rPr>
                        <a:t>and hazard recognition</a:t>
                      </a:r>
                      <a:endParaRPr lang="en-US" sz="1800" dirty="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6"/>
                  </a:ext>
                </a:extLst>
              </a:tr>
              <a:tr h="661327">
                <a:tc>
                  <a:txBody>
                    <a:bodyPr/>
                    <a:lstStyle/>
                    <a:p>
                      <a:pPr marL="0" marR="0" algn="ctr">
                        <a:lnSpc>
                          <a:spcPct val="115000"/>
                        </a:lnSpc>
                        <a:spcBef>
                          <a:spcPts val="0"/>
                        </a:spcBef>
                        <a:spcAft>
                          <a:spcPts val="0"/>
                        </a:spcAft>
                      </a:pPr>
                      <a:r>
                        <a:rPr lang="en-US" sz="1800" dirty="0">
                          <a:effectLst/>
                          <a:latin typeface="+mj-lt"/>
                          <a:ea typeface="Calibri"/>
                          <a:cs typeface="Times New Roman"/>
                        </a:rPr>
                        <a:t>Recordkeeping</a:t>
                      </a: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mj-lt"/>
                          <a:ea typeface="Calibri"/>
                          <a:cs typeface="Times New Roman"/>
                        </a:rPr>
                        <a:t>Reinforces </a:t>
                      </a:r>
                      <a:r>
                        <a:rPr lang="en-US" sz="1800" dirty="0">
                          <a:effectLst/>
                          <a:latin typeface="+mj-lt"/>
                          <a:ea typeface="Calibri"/>
                          <a:cs typeface="Times New Roman"/>
                        </a:rPr>
                        <a:t>recordkeeping requirements for work-related injuries and illnesses; including </a:t>
                      </a:r>
                      <a:r>
                        <a:rPr lang="en-US" sz="1800" dirty="0" smtClean="0">
                          <a:effectLst/>
                          <a:latin typeface="+mj-lt"/>
                          <a:ea typeface="Calibri"/>
                          <a:cs typeface="Times New Roman"/>
                        </a:rPr>
                        <a:t>recordkeeping accuracy and recordkeeper training</a:t>
                      </a:r>
                      <a:endParaRPr lang="en-US" sz="1800" dirty="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p:txBody>
          <a:bodyPr/>
          <a:lstStyle/>
          <a:p>
            <a:r>
              <a:rPr lang="en-US" dirty="0" smtClean="0"/>
              <a:t>Hazard Prevention &amp; Control</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15</a:t>
            </a:fld>
            <a:endParaRPr lang="en-US" dirty="0"/>
          </a:p>
        </p:txBody>
      </p:sp>
    </p:spTree>
    <p:extLst>
      <p:ext uri="{BB962C8B-B14F-4D97-AF65-F5344CB8AC3E}">
        <p14:creationId xmlns:p14="http://schemas.microsoft.com/office/powerpoint/2010/main" val="1646767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Safety &amp; Health Training</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pic>
        <p:nvPicPr>
          <p:cNvPr id="8" name="Picture 7" descr="C:\Users\hodyb\Desktop\US_Nav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52" y="848873"/>
            <a:ext cx="7606748" cy="5273631"/>
          </a:xfrm>
          <a:prstGeom prst="rect">
            <a:avLst/>
          </a:prstGeom>
          <a:noFill/>
          <a:ln>
            <a:noFill/>
          </a:ln>
        </p:spPr>
      </p:pic>
      <p:sp>
        <p:nvSpPr>
          <p:cNvPr id="6" name="TextBox 5"/>
          <p:cNvSpPr txBox="1"/>
          <p:nvPr/>
        </p:nvSpPr>
        <p:spPr>
          <a:xfrm>
            <a:off x="6504556" y="2747024"/>
            <a:ext cx="5560993" cy="1477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endParaRPr lang="en-US" sz="600" dirty="0"/>
          </a:p>
          <a:p>
            <a:pPr algn="ctr"/>
            <a:r>
              <a:rPr lang="en-US" sz="2800" dirty="0"/>
              <a:t>Training all levels of employees on </a:t>
            </a:r>
            <a:r>
              <a:rPr lang="en-US" sz="2800" dirty="0" smtClean="0"/>
              <a:t>the SMS </a:t>
            </a:r>
            <a:r>
              <a:rPr lang="en-US" sz="2800" dirty="0"/>
              <a:t>and supporting</a:t>
            </a:r>
          </a:p>
          <a:p>
            <a:pPr algn="ctr"/>
            <a:r>
              <a:rPr lang="en-US" sz="2800" dirty="0"/>
              <a:t>S&amp;H programs</a:t>
            </a:r>
            <a:endParaRPr lang="en-US" sz="600" dirty="0"/>
          </a:p>
        </p:txBody>
      </p:sp>
      <p:sp>
        <p:nvSpPr>
          <p:cNvPr id="9" name="TextBox 8"/>
          <p:cNvSpPr txBox="1"/>
          <p:nvPr/>
        </p:nvSpPr>
        <p:spPr>
          <a:xfrm>
            <a:off x="3971498" y="6385010"/>
            <a:ext cx="4268055" cy="215444"/>
          </a:xfrm>
          <a:prstGeom prst="rect">
            <a:avLst/>
          </a:prstGeom>
          <a:noFill/>
        </p:spPr>
        <p:txBody>
          <a:bodyPr wrap="square" rtlCol="0">
            <a:spAutoFit/>
          </a:bodyPr>
          <a:lstStyle/>
          <a:p>
            <a:pPr algn="ctr"/>
            <a:r>
              <a:rPr lang="en-US" sz="800" dirty="0">
                <a:solidFill>
                  <a:schemeClr val="bg1">
                    <a:lumMod val="50000"/>
                  </a:schemeClr>
                </a:solidFill>
              </a:rPr>
              <a:t>Image retrieved from Bing Images</a:t>
            </a:r>
          </a:p>
        </p:txBody>
      </p:sp>
    </p:spTree>
    <p:extLst>
      <p:ext uri="{BB962C8B-B14F-4D97-AF65-F5344CB8AC3E}">
        <p14:creationId xmlns:p14="http://schemas.microsoft.com/office/powerpoint/2010/main" val="3525539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91539034"/>
              </p:ext>
            </p:extLst>
          </p:nvPr>
        </p:nvGraphicFramePr>
        <p:xfrm>
          <a:off x="-13252" y="842684"/>
          <a:ext cx="12216384" cy="3504029"/>
        </p:xfrm>
        <a:graphic>
          <a:graphicData uri="http://schemas.openxmlformats.org/drawingml/2006/table">
            <a:tbl>
              <a:tblPr firstRow="1" bandRow="1">
                <a:tableStyleId>{073A0DAA-6AF3-43AB-8588-CEC1D06C72B9}</a:tableStyleId>
              </a:tblPr>
              <a:tblGrid>
                <a:gridCol w="3277063">
                  <a:extLst>
                    <a:ext uri="{9D8B030D-6E8A-4147-A177-3AD203B41FA5}">
                      <a16:colId xmlns:a16="http://schemas.microsoft.com/office/drawing/2014/main" val="20000"/>
                    </a:ext>
                  </a:extLst>
                </a:gridCol>
                <a:gridCol w="8939321">
                  <a:extLst>
                    <a:ext uri="{9D8B030D-6E8A-4147-A177-3AD203B41FA5}">
                      <a16:colId xmlns:a16="http://schemas.microsoft.com/office/drawing/2014/main" val="20001"/>
                    </a:ext>
                  </a:extLst>
                </a:gridCol>
              </a:tblGrid>
              <a:tr h="683605">
                <a:tc>
                  <a:txBody>
                    <a:bodyPr/>
                    <a:lstStyle/>
                    <a:p>
                      <a:pPr algn="ctr"/>
                      <a:r>
                        <a:rPr lang="en-US" sz="2200" dirty="0" smtClean="0"/>
                        <a:t>Sub-Element</a:t>
                      </a:r>
                      <a:endParaRPr lang="en-US" sz="220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tx2">
                        <a:lumMod val="75000"/>
                      </a:schemeClr>
                    </a:solidFill>
                  </a:tcPr>
                </a:tc>
                <a:tc>
                  <a:txBody>
                    <a:bodyPr/>
                    <a:lstStyle/>
                    <a:p>
                      <a:pPr algn="ctr"/>
                      <a:r>
                        <a:rPr lang="en-US" sz="2200" dirty="0" smtClean="0"/>
                        <a:t>Overview</a:t>
                      </a:r>
                      <a:endParaRPr lang="en-US" sz="2200"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tx2">
                        <a:lumMod val="75000"/>
                      </a:schemeClr>
                    </a:solidFill>
                  </a:tcPr>
                </a:tc>
                <a:extLst>
                  <a:ext uri="{0D108BD9-81ED-4DB2-BD59-A6C34878D82A}">
                    <a16:rowId xmlns:a16="http://schemas.microsoft.com/office/drawing/2014/main" val="10000"/>
                  </a:ext>
                </a:extLst>
              </a:tr>
              <a:tr h="28234">
                <a:tc>
                  <a:txBody>
                    <a:bodyPr/>
                    <a:lstStyle/>
                    <a:p>
                      <a:pPr marL="0" marR="0" algn="ctr">
                        <a:lnSpc>
                          <a:spcPct val="115000"/>
                        </a:lnSpc>
                        <a:spcBef>
                          <a:spcPts val="0"/>
                        </a:spcBef>
                        <a:spcAft>
                          <a:spcPts val="0"/>
                        </a:spcAft>
                      </a:pPr>
                      <a:endParaRPr lang="en-US" sz="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endParaRPr lang="en-US" sz="100" dirty="0">
                        <a:effectLst/>
                        <a:latin typeface="Calibri"/>
                        <a:ea typeface="Calibri"/>
                        <a:cs typeface="Times New Roman"/>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2792190">
                <a:tc>
                  <a:txBody>
                    <a:bodyPr/>
                    <a:lstStyle/>
                    <a:p>
                      <a:pPr marL="0" marR="0" algn="ctr">
                        <a:lnSpc>
                          <a:spcPct val="100000"/>
                        </a:lnSpc>
                        <a:spcBef>
                          <a:spcPts val="1200"/>
                        </a:spcBef>
                        <a:spcAft>
                          <a:spcPts val="0"/>
                        </a:spcAft>
                      </a:pPr>
                      <a:r>
                        <a:rPr lang="en-US" sz="1800" dirty="0" smtClean="0">
                          <a:effectLst/>
                          <a:latin typeface="+mj-lt"/>
                          <a:ea typeface="Calibri"/>
                          <a:cs typeface="Times New Roman"/>
                        </a:rPr>
                        <a:t>S&amp;H Training</a:t>
                      </a:r>
                      <a:endParaRPr lang="en-US" sz="1800" dirty="0">
                        <a:effectLst/>
                        <a:latin typeface="+mj-lt"/>
                        <a:ea typeface="Calibri"/>
                        <a:cs typeface="Times New Roman"/>
                      </a:endParaRPr>
                    </a:p>
                  </a:txBody>
                  <a:tcPr marL="68580" marR="68580" marT="0" marB="0">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285750" lvl="0" indent="-285750">
                        <a:lnSpc>
                          <a:spcPct val="100000"/>
                        </a:lnSpc>
                        <a:spcBef>
                          <a:spcPts val="600"/>
                        </a:spcBef>
                        <a:spcAft>
                          <a:spcPts val="0"/>
                        </a:spcAft>
                        <a:buFont typeface="Arial" panose="020B0604020202020204" pitchFamily="34" charset="0"/>
                        <a:buChar char="•"/>
                      </a:pPr>
                      <a:r>
                        <a:rPr lang="en-US" sz="1800" kern="1200" dirty="0" smtClean="0">
                          <a:effectLst/>
                          <a:latin typeface="+mj-lt"/>
                        </a:rPr>
                        <a:t>Educates all levels of employees on hazards and associated controls</a:t>
                      </a:r>
                    </a:p>
                    <a:p>
                      <a:pPr marL="285750" lvl="0" indent="-285750">
                        <a:lnSpc>
                          <a:spcPct val="100000"/>
                        </a:lnSpc>
                        <a:spcBef>
                          <a:spcPts val="600"/>
                        </a:spcBef>
                        <a:spcAft>
                          <a:spcPts val="0"/>
                        </a:spcAft>
                        <a:buFont typeface="Arial" panose="020B0604020202020204" pitchFamily="34" charset="0"/>
                        <a:buChar char="•"/>
                      </a:pPr>
                      <a:r>
                        <a:rPr lang="en-US" sz="1800" kern="1200" dirty="0" smtClean="0">
                          <a:effectLst/>
                          <a:latin typeface="+mj-lt"/>
                        </a:rPr>
                        <a:t>Uses qualified instructors</a:t>
                      </a:r>
                    </a:p>
                    <a:p>
                      <a:pPr marL="285750" lvl="0" indent="-285750">
                        <a:lnSpc>
                          <a:spcPct val="100000"/>
                        </a:lnSpc>
                        <a:spcBef>
                          <a:spcPts val="600"/>
                        </a:spcBef>
                        <a:spcAft>
                          <a:spcPts val="0"/>
                        </a:spcAft>
                        <a:buFont typeface="Arial" panose="020B0604020202020204" pitchFamily="34" charset="0"/>
                        <a:buChar char="•"/>
                      </a:pPr>
                      <a:r>
                        <a:rPr lang="en-US" sz="1800" kern="1200" dirty="0" smtClean="0">
                          <a:effectLst/>
                          <a:latin typeface="+mj-lt"/>
                        </a:rPr>
                        <a:t>Helps managers, supervisors,</a:t>
                      </a:r>
                      <a:r>
                        <a:rPr lang="en-US" sz="1800" kern="1200" baseline="0" dirty="0" smtClean="0">
                          <a:effectLst/>
                          <a:latin typeface="+mj-lt"/>
                        </a:rPr>
                        <a:t> and employees</a:t>
                      </a:r>
                      <a:r>
                        <a:rPr lang="en-US" sz="1800" kern="1200" dirty="0" smtClean="0">
                          <a:effectLst/>
                          <a:latin typeface="+mj-lt"/>
                        </a:rPr>
                        <a:t> understand their S&amp;H roles and responsibilities</a:t>
                      </a:r>
                    </a:p>
                    <a:p>
                      <a:pPr marL="285750" lvl="0" indent="-285750">
                        <a:lnSpc>
                          <a:spcPct val="100000"/>
                        </a:lnSpc>
                        <a:spcBef>
                          <a:spcPts val="600"/>
                        </a:spcBef>
                        <a:spcAft>
                          <a:spcPts val="0"/>
                        </a:spcAft>
                        <a:buFont typeface="Arial" panose="020B0604020202020204" pitchFamily="34" charset="0"/>
                        <a:buChar char="•"/>
                      </a:pPr>
                      <a:r>
                        <a:rPr lang="en-US" sz="1800" kern="1200" dirty="0" smtClean="0">
                          <a:effectLst/>
                          <a:latin typeface="+mj-lt"/>
                        </a:rPr>
                        <a:t>Develops and implements a new employee orientation</a:t>
                      </a:r>
                    </a:p>
                    <a:p>
                      <a:pPr marL="285750" lvl="0" indent="-285750">
                        <a:lnSpc>
                          <a:spcPct val="100000"/>
                        </a:lnSpc>
                        <a:spcBef>
                          <a:spcPts val="600"/>
                        </a:spcBef>
                        <a:spcAft>
                          <a:spcPts val="0"/>
                        </a:spcAft>
                        <a:buFont typeface="Arial" panose="020B0604020202020204" pitchFamily="34" charset="0"/>
                        <a:buChar char="•"/>
                      </a:pPr>
                      <a:r>
                        <a:rPr lang="en-US" sz="1800" kern="1200" dirty="0" smtClean="0">
                          <a:effectLst/>
                          <a:latin typeface="+mj-lt"/>
                        </a:rPr>
                        <a:t>Documents training attendance</a:t>
                      </a:r>
                    </a:p>
                    <a:p>
                      <a:pPr marL="285750" lvl="0" indent="-285750">
                        <a:lnSpc>
                          <a:spcPct val="100000"/>
                        </a:lnSpc>
                        <a:spcBef>
                          <a:spcPts val="600"/>
                        </a:spcBef>
                        <a:spcAft>
                          <a:spcPts val="0"/>
                        </a:spcAft>
                        <a:buFont typeface="Arial" panose="020B0604020202020204" pitchFamily="34" charset="0"/>
                        <a:buChar char="•"/>
                      </a:pPr>
                      <a:r>
                        <a:rPr lang="en-US" sz="1800" kern="1200" dirty="0" smtClean="0">
                          <a:effectLst/>
                          <a:latin typeface="+mj-lt"/>
                        </a:rPr>
                        <a:t>Evaluates training</a:t>
                      </a:r>
                      <a:r>
                        <a:rPr lang="en-US" sz="1800" kern="1200" baseline="0" dirty="0" smtClean="0">
                          <a:effectLst/>
                          <a:latin typeface="+mj-lt"/>
                        </a:rPr>
                        <a:t> for retention and effectiveness</a:t>
                      </a:r>
                      <a:endParaRPr lang="en-US" sz="1800" kern="1200" dirty="0" smtClean="0">
                        <a:effectLst/>
                        <a:latin typeface="+mj-lt"/>
                      </a:endParaRPr>
                    </a:p>
                    <a:p>
                      <a:pPr marL="285750" indent="-285750">
                        <a:lnSpc>
                          <a:spcPct val="100000"/>
                        </a:lnSpc>
                        <a:spcBef>
                          <a:spcPts val="600"/>
                        </a:spcBef>
                        <a:spcAft>
                          <a:spcPts val="0"/>
                        </a:spcAft>
                        <a:buFont typeface="Arial" panose="020B0604020202020204" pitchFamily="34" charset="0"/>
                        <a:buChar char="•"/>
                      </a:pPr>
                      <a:r>
                        <a:rPr lang="en-US" sz="1800" kern="1200" dirty="0" smtClean="0">
                          <a:effectLst/>
                          <a:latin typeface="+mj-lt"/>
                        </a:rPr>
                        <a:t>Reviews and updates training criteria</a:t>
                      </a: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smtClean="0"/>
              <a:t>Safety &amp; Health Training</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17</a:t>
            </a:fld>
            <a:endParaRPr lang="en-US" dirty="0"/>
          </a:p>
        </p:txBody>
      </p:sp>
      <p:sp>
        <p:nvSpPr>
          <p:cNvPr id="7" name="TextBox 6"/>
          <p:cNvSpPr txBox="1"/>
          <p:nvPr/>
        </p:nvSpPr>
        <p:spPr>
          <a:xfrm>
            <a:off x="3971498" y="6385010"/>
            <a:ext cx="4268055" cy="215444"/>
          </a:xfrm>
          <a:prstGeom prst="rect">
            <a:avLst/>
          </a:prstGeom>
          <a:noFill/>
        </p:spPr>
        <p:txBody>
          <a:bodyPr wrap="square" rtlCol="0">
            <a:spAutoFit/>
          </a:bodyPr>
          <a:lstStyle/>
          <a:p>
            <a:pPr algn="ctr"/>
            <a:r>
              <a:rPr lang="en-US" sz="800" dirty="0">
                <a:solidFill>
                  <a:schemeClr val="bg1">
                    <a:lumMod val="50000"/>
                  </a:schemeClr>
                </a:solidFill>
              </a:rPr>
              <a:t>Image retrieved from Bing Images</a:t>
            </a:r>
          </a:p>
        </p:txBody>
      </p:sp>
      <p:sp>
        <p:nvSpPr>
          <p:cNvPr id="3" name="AutoShape 2" descr="See the source image"/>
          <p:cNvSpPr>
            <a:spLocks noChangeAspect="1" noChangeArrowheads="1"/>
          </p:cNvSpPr>
          <p:nvPr/>
        </p:nvSpPr>
        <p:spPr bwMode="auto">
          <a:xfrm>
            <a:off x="1566863" y="-904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886131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VPP Benefits</a:t>
            </a:r>
            <a:endParaRPr lang="en-US" dirty="0"/>
          </a:p>
        </p:txBody>
      </p:sp>
      <p:sp>
        <p:nvSpPr>
          <p:cNvPr id="3" name="Content Placeholder 2"/>
          <p:cNvSpPr>
            <a:spLocks noGrp="1"/>
          </p:cNvSpPr>
          <p:nvPr>
            <p:ph idx="1"/>
          </p:nvPr>
        </p:nvSpPr>
        <p:spPr/>
        <p:txBody>
          <a:bodyPr/>
          <a:lstStyle/>
          <a:p>
            <a:pPr lvl="0"/>
            <a:r>
              <a:rPr lang="en-US" dirty="0" smtClean="0"/>
              <a:t>Increased understanding of S&amp;H requirements and expectations</a:t>
            </a:r>
          </a:p>
          <a:p>
            <a:pPr lvl="0"/>
            <a:r>
              <a:rPr lang="en-US" dirty="0" smtClean="0"/>
              <a:t>Fewer injuries and illnesses and associated costs</a:t>
            </a:r>
          </a:p>
          <a:p>
            <a:pPr lvl="0"/>
            <a:r>
              <a:rPr lang="en-US" dirty="0" smtClean="0"/>
              <a:t>Improved lines of communication</a:t>
            </a:r>
          </a:p>
          <a:p>
            <a:pPr lvl="0"/>
            <a:r>
              <a:rPr lang="en-US" dirty="0" smtClean="0"/>
              <a:t>Improved employee morale and productivity</a:t>
            </a:r>
          </a:p>
          <a:p>
            <a:r>
              <a:rPr lang="en-US" dirty="0" smtClean="0"/>
              <a:t>Removal from OSHA’s targeted inspection list</a:t>
            </a:r>
            <a:br>
              <a:rPr lang="en-US" dirty="0" smtClean="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pic>
        <p:nvPicPr>
          <p:cNvPr id="8194" name="Picture 2"/>
          <p:cNvPicPr>
            <a:picLocks noChangeAspect="1" noChangeArrowheads="1"/>
          </p:cNvPicPr>
          <p:nvPr/>
        </p:nvPicPr>
        <p:blipFill>
          <a:blip r:embed="rId3">
            <a:clrChange>
              <a:clrFrom>
                <a:srgbClr val="D8D8D8"/>
              </a:clrFrom>
              <a:clrTo>
                <a:srgbClr val="D8D8D8">
                  <a:alpha val="0"/>
                </a:srgbClr>
              </a:clrTo>
            </a:clrChange>
            <a:extLst>
              <a:ext uri="{28A0092B-C50C-407E-A947-70E740481C1C}">
                <a14:useLocalDpi xmlns:a14="http://schemas.microsoft.com/office/drawing/2010/main" val="0"/>
              </a:ext>
            </a:extLst>
          </a:blip>
          <a:srcRect/>
          <a:stretch>
            <a:fillRect/>
          </a:stretch>
        </p:blipFill>
        <p:spPr bwMode="auto">
          <a:xfrm>
            <a:off x="7476402" y="1867731"/>
            <a:ext cx="4486069" cy="426176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971498" y="6385010"/>
            <a:ext cx="4268055" cy="215444"/>
          </a:xfrm>
          <a:prstGeom prst="rect">
            <a:avLst/>
          </a:prstGeom>
          <a:noFill/>
        </p:spPr>
        <p:txBody>
          <a:bodyPr wrap="square" rtlCol="0">
            <a:spAutoFit/>
          </a:bodyPr>
          <a:lstStyle/>
          <a:p>
            <a:pPr algn="ctr"/>
            <a:r>
              <a:rPr lang="en-US" sz="800" dirty="0">
                <a:solidFill>
                  <a:schemeClr val="bg1">
                    <a:lumMod val="50000"/>
                  </a:schemeClr>
                </a:solidFill>
              </a:rPr>
              <a:t>Image retrieved from Microsoft Clip Art</a:t>
            </a:r>
          </a:p>
        </p:txBody>
      </p:sp>
    </p:spTree>
    <p:extLst>
      <p:ext uri="{BB962C8B-B14F-4D97-AF65-F5344CB8AC3E}">
        <p14:creationId xmlns:p14="http://schemas.microsoft.com/office/powerpoint/2010/main" val="3407857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VPP Success</a:t>
            </a:r>
            <a:endParaRPr lang="en-US" dirty="0"/>
          </a:p>
        </p:txBody>
      </p:sp>
      <p:sp>
        <p:nvSpPr>
          <p:cNvPr id="3" name="Content Placeholder 2"/>
          <p:cNvSpPr>
            <a:spLocks noGrp="1"/>
          </p:cNvSpPr>
          <p:nvPr>
            <p:ph idx="1"/>
          </p:nvPr>
        </p:nvSpPr>
        <p:spPr>
          <a:xfrm>
            <a:off x="230719" y="955040"/>
            <a:ext cx="11731752" cy="5029200"/>
          </a:xfrm>
        </p:spPr>
        <p:txBody>
          <a:bodyPr/>
          <a:lstStyle/>
          <a:p>
            <a:pPr lvl="0"/>
            <a:r>
              <a:rPr lang="en-US" dirty="0" smtClean="0"/>
              <a:t>Look at S&amp;H in a different way:</a:t>
            </a:r>
          </a:p>
          <a:p>
            <a:pPr lvl="1"/>
            <a:r>
              <a:rPr lang="en-US" sz="2800" dirty="0" smtClean="0"/>
              <a:t>It is not a program, it is a core value</a:t>
            </a:r>
          </a:p>
          <a:p>
            <a:pPr lvl="1"/>
            <a:r>
              <a:rPr lang="en-US" sz="2800" dirty="0" smtClean="0"/>
              <a:t>It is not just meeting requirements—it is eliminating hazards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19</a:t>
            </a:fld>
            <a:endParaRPr lang="en-US" dirty="0"/>
          </a:p>
        </p:txBody>
      </p:sp>
      <p:pic>
        <p:nvPicPr>
          <p:cNvPr id="11268" name="Picture 4" descr="C:\Users\schrothl\AppData\Local\Microsoft\Windows\Temporary Internet Files\Content.IE5\QHP4Y5YC\235715063_1280x96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330" y="2783840"/>
            <a:ext cx="4267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71498" y="6385010"/>
            <a:ext cx="4268055" cy="215444"/>
          </a:xfrm>
          <a:prstGeom prst="rect">
            <a:avLst/>
          </a:prstGeom>
          <a:noFill/>
        </p:spPr>
        <p:txBody>
          <a:bodyPr wrap="square" rtlCol="0">
            <a:spAutoFit/>
          </a:bodyPr>
          <a:lstStyle/>
          <a:p>
            <a:pPr algn="ctr"/>
            <a:r>
              <a:rPr lang="en-US" sz="800" dirty="0">
                <a:solidFill>
                  <a:schemeClr val="bg1">
                    <a:lumMod val="50000"/>
                  </a:schemeClr>
                </a:solidFill>
              </a:rPr>
              <a:t>Image retrieved from Microsoft Clip Art</a:t>
            </a:r>
          </a:p>
        </p:txBody>
      </p:sp>
      <p:sp>
        <p:nvSpPr>
          <p:cNvPr id="13" name="Rounded Rectangle 12"/>
          <p:cNvSpPr/>
          <p:nvPr/>
        </p:nvSpPr>
        <p:spPr>
          <a:xfrm>
            <a:off x="1154560" y="3149283"/>
            <a:ext cx="4270248" cy="2469515"/>
          </a:xfrm>
          <a:prstGeom prst="roundRect">
            <a:avLst/>
          </a:prstGeom>
          <a:gradFill flip="none" rotWithShape="1">
            <a:gsLst>
              <a:gs pos="50000">
                <a:schemeClr val="accent4">
                  <a:lumMod val="70000"/>
                </a:schemeClr>
              </a:gs>
              <a:gs pos="0">
                <a:schemeClr val="accent4">
                  <a:lumMod val="99000"/>
                  <a:lumOff val="1000"/>
                </a:schemeClr>
              </a:gs>
              <a:gs pos="100000">
                <a:schemeClr val="accent4">
                  <a:lumMod val="10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dirty="0"/>
              <a:t>“We don’t do it until we </a:t>
            </a:r>
            <a:r>
              <a:rPr lang="en-US" sz="3600" dirty="0" smtClean="0"/>
              <a:t>can do </a:t>
            </a:r>
            <a:r>
              <a:rPr lang="en-US" sz="3600" dirty="0"/>
              <a:t>it </a:t>
            </a:r>
            <a:r>
              <a:rPr lang="en-US" sz="3600" dirty="0" smtClean="0"/>
              <a:t>safely!”</a:t>
            </a:r>
            <a:endParaRPr lang="en-US" sz="3600" dirty="0"/>
          </a:p>
        </p:txBody>
      </p:sp>
    </p:spTree>
    <p:extLst>
      <p:ext uri="{BB962C8B-B14F-4D97-AF65-F5344CB8AC3E}">
        <p14:creationId xmlns:p14="http://schemas.microsoft.com/office/powerpoint/2010/main" val="3672887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lvl="0"/>
            <a:r>
              <a:rPr lang="en-US" dirty="0"/>
              <a:t>In this presentation, you will learn to</a:t>
            </a:r>
            <a:r>
              <a:rPr lang="en-US" dirty="0" smtClean="0"/>
              <a:t>:</a:t>
            </a:r>
            <a:endParaRPr lang="en-US" dirty="0"/>
          </a:p>
          <a:p>
            <a:pPr lvl="1"/>
            <a:r>
              <a:rPr lang="en-US" dirty="0"/>
              <a:t>Describe the OSHA VPP</a:t>
            </a:r>
          </a:p>
          <a:p>
            <a:pPr lvl="1"/>
            <a:r>
              <a:rPr lang="en-US" dirty="0" smtClean="0"/>
              <a:t>Differentiate two </a:t>
            </a:r>
            <a:r>
              <a:rPr lang="en-US" dirty="0"/>
              <a:t>levels of VPP </a:t>
            </a:r>
            <a:r>
              <a:rPr lang="en-US" dirty="0" smtClean="0"/>
              <a:t>approval (Star </a:t>
            </a:r>
            <a:r>
              <a:rPr lang="en-US" dirty="0"/>
              <a:t>and Merit)</a:t>
            </a:r>
          </a:p>
          <a:p>
            <a:pPr lvl="1"/>
            <a:r>
              <a:rPr lang="en-US" dirty="0" smtClean="0"/>
              <a:t>Explain </a:t>
            </a:r>
            <a:r>
              <a:rPr lang="en-US" dirty="0"/>
              <a:t>the importance of OSHA VPP within the </a:t>
            </a:r>
            <a:r>
              <a:rPr lang="en-US" dirty="0" smtClean="0"/>
              <a:t>DoD</a:t>
            </a:r>
            <a:endParaRPr lang="en-US" dirty="0"/>
          </a:p>
          <a:p>
            <a:pPr lvl="1"/>
            <a:r>
              <a:rPr lang="en-US" dirty="0"/>
              <a:t>Describe </a:t>
            </a:r>
            <a:r>
              <a:rPr lang="en-US" dirty="0" smtClean="0"/>
              <a:t>the types of personnel contributing to VPP</a:t>
            </a:r>
            <a:endParaRPr lang="en-US" dirty="0"/>
          </a:p>
          <a:p>
            <a:pPr lvl="1"/>
            <a:r>
              <a:rPr lang="en-US" dirty="0"/>
              <a:t>State and describe the four elements of OSHA </a:t>
            </a:r>
            <a:r>
              <a:rPr lang="en-US" dirty="0" smtClean="0"/>
              <a:t>VPP</a:t>
            </a:r>
            <a:endParaRPr lang="en-US" dirty="0"/>
          </a:p>
          <a:p>
            <a:pPr lvl="1"/>
            <a:r>
              <a:rPr lang="en-US" dirty="0"/>
              <a:t>List </a:t>
            </a:r>
            <a:r>
              <a:rPr lang="en-US" dirty="0" smtClean="0"/>
              <a:t>the benefits </a:t>
            </a:r>
            <a:r>
              <a:rPr lang="en-US" dirty="0"/>
              <a:t>of implementing OSHA VPP criteria</a:t>
            </a:r>
          </a:p>
          <a:p>
            <a:pPr lvl="1"/>
            <a:r>
              <a:rPr lang="en-US" dirty="0" smtClean="0"/>
              <a:t>Discuss </a:t>
            </a:r>
            <a:r>
              <a:rPr lang="en-US" dirty="0"/>
              <a:t>key points to VPP success</a:t>
            </a:r>
            <a:endParaRPr lang="en-US" dirty="0">
              <a:effectLst/>
            </a:endParaRPr>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3845759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VPP Success</a:t>
            </a:r>
            <a:endParaRPr lang="en-US" dirty="0"/>
          </a:p>
        </p:txBody>
      </p:sp>
      <p:sp>
        <p:nvSpPr>
          <p:cNvPr id="3" name="Content Placeholder 2"/>
          <p:cNvSpPr>
            <a:spLocks noGrp="1"/>
          </p:cNvSpPr>
          <p:nvPr>
            <p:ph idx="1"/>
          </p:nvPr>
        </p:nvSpPr>
        <p:spPr>
          <a:xfrm>
            <a:off x="230719" y="955040"/>
            <a:ext cx="11731752" cy="5029200"/>
          </a:xfrm>
        </p:spPr>
        <p:txBody>
          <a:bodyPr/>
          <a:lstStyle/>
          <a:p>
            <a:pPr lvl="0"/>
            <a:r>
              <a:rPr lang="en-US" dirty="0" smtClean="0"/>
              <a:t>Gain management commitment</a:t>
            </a:r>
            <a:br>
              <a:rPr lang="en-US" dirty="0" smtClean="0"/>
            </a:br>
            <a:r>
              <a:rPr lang="en-US" dirty="0" smtClean="0"/>
              <a:t>to workplace S&amp;H</a:t>
            </a:r>
          </a:p>
          <a:p>
            <a:pPr lvl="0"/>
            <a:r>
              <a:rPr lang="en-US" dirty="0" smtClean="0"/>
              <a:t>Establish a framework, rather</a:t>
            </a:r>
            <a:br>
              <a:rPr lang="en-US" dirty="0" smtClean="0"/>
            </a:br>
            <a:r>
              <a:rPr lang="en-US" dirty="0" smtClean="0"/>
              <a:t>than a “to do list”</a:t>
            </a:r>
          </a:p>
          <a:p>
            <a:pPr lvl="0"/>
            <a:r>
              <a:rPr lang="en-US" dirty="0" smtClean="0"/>
              <a:t>Drive organizational culture change</a:t>
            </a:r>
          </a:p>
          <a:p>
            <a:pPr lvl="0"/>
            <a:r>
              <a:rPr lang="en-US" dirty="0" smtClean="0"/>
              <a:t>Commit to continuous improvement</a:t>
            </a:r>
            <a:br>
              <a:rPr lang="en-US" dirty="0" smtClean="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20</a:t>
            </a:fld>
            <a:endParaRPr lang="en-US" dirty="0"/>
          </a:p>
        </p:txBody>
      </p:sp>
      <p:pic>
        <p:nvPicPr>
          <p:cNvPr id="12292" name="Picture 4"/>
          <p:cNvPicPr>
            <a:picLocks noChangeAspect="1" noChangeArrowheads="1"/>
          </p:cNvPicPr>
          <p:nvPr/>
        </p:nvPicPr>
        <p:blipFill rotWithShape="1">
          <a:blip r:embed="rId3">
            <a:clrChange>
              <a:clrFrom>
                <a:srgbClr val="D8D8D8"/>
              </a:clrFrom>
              <a:clrTo>
                <a:srgbClr val="D8D8D8">
                  <a:alpha val="0"/>
                </a:srgbClr>
              </a:clrTo>
            </a:clrChange>
            <a:extLst>
              <a:ext uri="{28A0092B-C50C-407E-A947-70E740481C1C}">
                <a14:useLocalDpi xmlns:a14="http://schemas.microsoft.com/office/drawing/2010/main" val="0"/>
              </a:ext>
            </a:extLst>
          </a:blip>
          <a:srcRect l="4899" t="13878" r="1243" b="10988"/>
          <a:stretch/>
        </p:blipFill>
        <p:spPr bwMode="auto">
          <a:xfrm>
            <a:off x="6014484" y="955040"/>
            <a:ext cx="6177516" cy="35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971498" y="6385010"/>
            <a:ext cx="4268055" cy="215444"/>
          </a:xfrm>
          <a:prstGeom prst="rect">
            <a:avLst/>
          </a:prstGeom>
          <a:noFill/>
        </p:spPr>
        <p:txBody>
          <a:bodyPr wrap="square" rtlCol="0">
            <a:spAutoFit/>
          </a:bodyPr>
          <a:lstStyle/>
          <a:p>
            <a:pPr algn="ctr"/>
            <a:r>
              <a:rPr lang="en-US" sz="800" dirty="0">
                <a:solidFill>
                  <a:schemeClr val="bg1">
                    <a:lumMod val="50000"/>
                  </a:schemeClr>
                </a:solidFill>
              </a:rPr>
              <a:t>Image retrieved from Microsoft Clip Art</a:t>
            </a:r>
          </a:p>
        </p:txBody>
      </p:sp>
    </p:spTree>
    <p:extLst>
      <p:ext uri="{BB962C8B-B14F-4D97-AF65-F5344CB8AC3E}">
        <p14:creationId xmlns:p14="http://schemas.microsoft.com/office/powerpoint/2010/main" val="4210978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Keys to VPP Success</a:t>
            </a:r>
          </a:p>
        </p:txBody>
      </p:sp>
      <p:sp>
        <p:nvSpPr>
          <p:cNvPr id="3" name="Content Placeholder 2"/>
          <p:cNvSpPr>
            <a:spLocks noGrp="1"/>
          </p:cNvSpPr>
          <p:nvPr>
            <p:ph idx="1"/>
          </p:nvPr>
        </p:nvSpPr>
        <p:spPr>
          <a:xfrm>
            <a:off x="230719" y="955040"/>
            <a:ext cx="11731752" cy="5029200"/>
          </a:xfrm>
        </p:spPr>
        <p:txBody>
          <a:bodyPr/>
          <a:lstStyle/>
          <a:p>
            <a:pPr lvl="0"/>
            <a:r>
              <a:rPr lang="en-US" dirty="0"/>
              <a:t>Involve workers in all S&amp;H programs and SMS</a:t>
            </a:r>
          </a:p>
          <a:p>
            <a:pPr lvl="0"/>
            <a:r>
              <a:rPr lang="en-US" dirty="0"/>
              <a:t>Gain union support</a:t>
            </a:r>
          </a:p>
          <a:p>
            <a:pPr lvl="0"/>
            <a:r>
              <a:rPr lang="en-US" dirty="0"/>
              <a:t>Empower everyone to see, report, act</a:t>
            </a:r>
          </a:p>
          <a:p>
            <a:pPr lvl="0"/>
            <a:r>
              <a:rPr lang="en-US" dirty="0"/>
              <a:t>Promote a positive safety culture</a:t>
            </a:r>
          </a:p>
        </p:txBody>
      </p:sp>
      <p:sp>
        <p:nvSpPr>
          <p:cNvPr id="4" name="Slide Number Placeholder 3"/>
          <p:cNvSpPr>
            <a:spLocks noGrp="1"/>
          </p:cNvSpPr>
          <p:nvPr>
            <p:ph type="sldNum" sz="quarter" idx="4"/>
          </p:nvPr>
        </p:nvSpPr>
        <p:spPr/>
        <p:txBody>
          <a:bodyPr/>
          <a:lstStyle/>
          <a:p>
            <a:fld id="{EC6B01B9-2AD7-FF46-ADAD-E0B0ABE832D6}" type="slidenum">
              <a:rPr lang="en-US" smtClean="0"/>
              <a:pPr/>
              <a:t>21</a:t>
            </a:fld>
            <a:endParaRPr lang="en-US" dirty="0"/>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944" y="1773936"/>
            <a:ext cx="3953164" cy="3827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971498" y="6385010"/>
            <a:ext cx="4268055" cy="215444"/>
          </a:xfrm>
          <a:prstGeom prst="rect">
            <a:avLst/>
          </a:prstGeom>
          <a:noFill/>
        </p:spPr>
        <p:txBody>
          <a:bodyPr wrap="square" rtlCol="0">
            <a:spAutoFit/>
          </a:bodyPr>
          <a:lstStyle/>
          <a:p>
            <a:pPr algn="ctr"/>
            <a:r>
              <a:rPr lang="en-US" sz="800" dirty="0">
                <a:solidFill>
                  <a:schemeClr val="bg1">
                    <a:lumMod val="50000"/>
                  </a:schemeClr>
                </a:solidFill>
              </a:rPr>
              <a:t>Image retrieved from Microsoft Clip Art</a:t>
            </a:r>
          </a:p>
        </p:txBody>
      </p:sp>
    </p:spTree>
    <p:extLst>
      <p:ext uri="{BB962C8B-B14F-4D97-AF65-F5344CB8AC3E}">
        <p14:creationId xmlns:p14="http://schemas.microsoft.com/office/powerpoint/2010/main" val="3619563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lvl="0"/>
            <a:r>
              <a:rPr lang="en-US" dirty="0"/>
              <a:t>In this presentation, you </a:t>
            </a:r>
            <a:r>
              <a:rPr lang="en-US" dirty="0" smtClean="0"/>
              <a:t>learned to:</a:t>
            </a:r>
            <a:endParaRPr lang="en-US" dirty="0"/>
          </a:p>
          <a:p>
            <a:pPr lvl="1"/>
            <a:r>
              <a:rPr lang="en-US" dirty="0"/>
              <a:t>Describe the OSHA VPP</a:t>
            </a:r>
          </a:p>
          <a:p>
            <a:pPr lvl="1"/>
            <a:r>
              <a:rPr lang="en-US" dirty="0"/>
              <a:t>Differentiate two levels of VPP </a:t>
            </a:r>
            <a:r>
              <a:rPr lang="en-US" dirty="0" smtClean="0"/>
              <a:t>approval (Star </a:t>
            </a:r>
            <a:r>
              <a:rPr lang="en-US" dirty="0"/>
              <a:t>and Merit)</a:t>
            </a:r>
          </a:p>
          <a:p>
            <a:pPr lvl="1"/>
            <a:r>
              <a:rPr lang="en-US" dirty="0" smtClean="0"/>
              <a:t>Explain </a:t>
            </a:r>
            <a:r>
              <a:rPr lang="en-US" dirty="0"/>
              <a:t>the importance of OSHA VPP within the </a:t>
            </a:r>
            <a:r>
              <a:rPr lang="en-US" dirty="0" smtClean="0"/>
              <a:t>DoD</a:t>
            </a:r>
            <a:endParaRPr lang="en-US" dirty="0"/>
          </a:p>
          <a:p>
            <a:pPr lvl="1"/>
            <a:r>
              <a:rPr lang="en-US" dirty="0"/>
              <a:t>Describe the types of personnel contributing to VPP</a:t>
            </a:r>
          </a:p>
          <a:p>
            <a:pPr lvl="1"/>
            <a:r>
              <a:rPr lang="en-US" dirty="0" smtClean="0"/>
              <a:t>State </a:t>
            </a:r>
            <a:r>
              <a:rPr lang="en-US" dirty="0"/>
              <a:t>and describe the four elements of OSHA </a:t>
            </a:r>
            <a:r>
              <a:rPr lang="en-US" dirty="0" smtClean="0"/>
              <a:t>VPP</a:t>
            </a:r>
            <a:endParaRPr lang="en-US" dirty="0"/>
          </a:p>
          <a:p>
            <a:pPr lvl="1"/>
            <a:r>
              <a:rPr lang="en-US" dirty="0"/>
              <a:t>List </a:t>
            </a:r>
            <a:r>
              <a:rPr lang="en-US" dirty="0" smtClean="0"/>
              <a:t>the benefits </a:t>
            </a:r>
            <a:r>
              <a:rPr lang="en-US" dirty="0"/>
              <a:t>of implementing OSHA VPP criteria</a:t>
            </a:r>
          </a:p>
          <a:p>
            <a:pPr lvl="1"/>
            <a:r>
              <a:rPr lang="en-US" dirty="0" smtClean="0"/>
              <a:t>Discuss </a:t>
            </a:r>
            <a:r>
              <a:rPr lang="en-US" dirty="0"/>
              <a:t>key points to VPP success</a:t>
            </a:r>
            <a:endParaRPr lang="en-US" dirty="0">
              <a:effectLst/>
            </a:endParaRPr>
          </a:p>
        </p:txBody>
      </p:sp>
      <p:sp>
        <p:nvSpPr>
          <p:cNvPr id="4" name="Slide Number Placeholder 3"/>
          <p:cNvSpPr>
            <a:spLocks noGrp="1"/>
          </p:cNvSpPr>
          <p:nvPr>
            <p:ph type="sldNum" sz="quarter" idx="4"/>
          </p:nvPr>
        </p:nvSpPr>
        <p:spPr/>
        <p:txBody>
          <a:bodyPr/>
          <a:lstStyle/>
          <a:p>
            <a:fld id="{EC6B01B9-2AD7-FF46-ADAD-E0B0ABE832D6}" type="slidenum">
              <a:rPr lang="en-US" smtClean="0"/>
              <a:pPr/>
              <a:t>22</a:t>
            </a:fld>
            <a:endParaRPr lang="en-US" dirty="0"/>
          </a:p>
        </p:txBody>
      </p:sp>
    </p:spTree>
    <p:extLst>
      <p:ext uri="{BB962C8B-B14F-4D97-AF65-F5344CB8AC3E}">
        <p14:creationId xmlns:p14="http://schemas.microsoft.com/office/powerpoint/2010/main" val="204760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OSHA VPP?</a:t>
            </a:r>
            <a:endParaRPr lang="en-US" dirty="0"/>
          </a:p>
        </p:txBody>
      </p:sp>
      <p:sp>
        <p:nvSpPr>
          <p:cNvPr id="8" name="Content Placeholder 7"/>
          <p:cNvSpPr>
            <a:spLocks noGrp="1"/>
          </p:cNvSpPr>
          <p:nvPr>
            <p:ph idx="1"/>
          </p:nvPr>
        </p:nvSpPr>
        <p:spPr/>
        <p:txBody>
          <a:bodyPr/>
          <a:lstStyle/>
          <a:p>
            <a:pPr lvl="0"/>
            <a:r>
              <a:rPr lang="en-US" dirty="0" smtClean="0"/>
              <a:t>Performance-based SMS criteria, including several MRs</a:t>
            </a:r>
          </a:p>
          <a:p>
            <a:pPr lvl="0"/>
            <a:r>
              <a:rPr lang="en-US" dirty="0" smtClean="0"/>
              <a:t>Combined effort between OSHA, management, and labor to continually improve S&amp;H</a:t>
            </a:r>
          </a:p>
          <a:p>
            <a:pPr lvl="0"/>
            <a:r>
              <a:rPr lang="en-US" dirty="0" smtClean="0"/>
              <a:t>Collaborative effort among all employees to create a safe and healthful work environment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sp>
        <p:nvSpPr>
          <p:cNvPr id="5" name="TextBox 4"/>
          <p:cNvSpPr txBox="1"/>
          <p:nvPr/>
        </p:nvSpPr>
        <p:spPr>
          <a:xfrm>
            <a:off x="1878957" y="3941505"/>
            <a:ext cx="5192688" cy="1384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sz="600" dirty="0"/>
          </a:p>
          <a:p>
            <a:pPr algn="ctr"/>
            <a:r>
              <a:rPr lang="en-US" sz="2400" dirty="0"/>
              <a:t>In 1982, OSHA developed VPP to recognize and promote effective worksite-based SMSs</a:t>
            </a:r>
          </a:p>
          <a:p>
            <a:pPr algn="ctr"/>
            <a:endParaRPr lang="en-US" sz="600" dirty="0"/>
          </a:p>
        </p:txBody>
      </p:sp>
      <p:sp>
        <p:nvSpPr>
          <p:cNvPr id="7" name="TextBox 6"/>
          <p:cNvSpPr txBox="1"/>
          <p:nvPr/>
        </p:nvSpPr>
        <p:spPr>
          <a:xfrm>
            <a:off x="4005609" y="6385010"/>
            <a:ext cx="4268055" cy="215444"/>
          </a:xfrm>
          <a:prstGeom prst="rect">
            <a:avLst/>
          </a:prstGeom>
          <a:noFill/>
        </p:spPr>
        <p:txBody>
          <a:bodyPr wrap="square" rtlCol="0">
            <a:spAutoFit/>
          </a:bodyPr>
          <a:lstStyle/>
          <a:p>
            <a:pPr algn="ctr"/>
            <a:r>
              <a:rPr lang="en-US" sz="800" dirty="0">
                <a:solidFill>
                  <a:schemeClr val="bg1">
                    <a:lumMod val="50000"/>
                  </a:schemeClr>
                </a:solidFill>
              </a:rPr>
              <a:t>Image retrieved from OSHA</a:t>
            </a:r>
          </a:p>
        </p:txBody>
      </p:sp>
      <p:pic>
        <p:nvPicPr>
          <p:cNvPr id="3" name="Picture 2" descr="VPP Star Worksite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387" y="3679894"/>
            <a:ext cx="2875574" cy="190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813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OSHA VPP Approval</a:t>
            </a:r>
            <a:endParaRPr lang="en-US" dirty="0"/>
          </a:p>
        </p:txBody>
      </p:sp>
      <p:sp>
        <p:nvSpPr>
          <p:cNvPr id="6" name="Text Placeholder 5"/>
          <p:cNvSpPr>
            <a:spLocks noGrp="1"/>
          </p:cNvSpPr>
          <p:nvPr>
            <p:ph type="body" idx="1"/>
          </p:nvPr>
        </p:nvSpPr>
        <p:spPr>
          <a:xfrm>
            <a:off x="822960" y="1183107"/>
            <a:ext cx="5029200" cy="639762"/>
          </a:xfrm>
          <a:solidFill>
            <a:schemeClr val="tx2">
              <a:lumMod val="75000"/>
            </a:schemeClr>
          </a:solidFill>
          <a:ln>
            <a:solidFill>
              <a:srgbClr val="002060"/>
            </a:solidFill>
          </a:ln>
        </p:spPr>
        <p:txBody>
          <a:bodyPr anchor="ctr">
            <a:normAutofit/>
          </a:bodyPr>
          <a:lstStyle/>
          <a:p>
            <a:pPr algn="ctr"/>
            <a:r>
              <a:rPr lang="en-US" sz="3200" dirty="0" smtClean="0">
                <a:solidFill>
                  <a:schemeClr val="bg1"/>
                </a:solidFill>
              </a:rPr>
              <a:t>Star</a:t>
            </a:r>
            <a:endParaRPr lang="en-US" sz="3200" dirty="0">
              <a:solidFill>
                <a:schemeClr val="bg1"/>
              </a:solidFill>
            </a:endParaRPr>
          </a:p>
        </p:txBody>
      </p:sp>
      <p:sp>
        <p:nvSpPr>
          <p:cNvPr id="7" name="Text Placeholder 6"/>
          <p:cNvSpPr>
            <a:spLocks noGrp="1"/>
          </p:cNvSpPr>
          <p:nvPr>
            <p:ph type="body" sz="quarter" idx="3"/>
          </p:nvPr>
        </p:nvSpPr>
        <p:spPr>
          <a:xfrm>
            <a:off x="6336792" y="1183107"/>
            <a:ext cx="5029200" cy="639762"/>
          </a:xfrm>
          <a:solidFill>
            <a:schemeClr val="tx2">
              <a:lumMod val="75000"/>
            </a:schemeClr>
          </a:solidFill>
          <a:ln>
            <a:solidFill>
              <a:srgbClr val="002060"/>
            </a:solidFill>
          </a:ln>
        </p:spPr>
        <p:txBody>
          <a:bodyPr anchor="ctr">
            <a:normAutofit/>
          </a:bodyPr>
          <a:lstStyle/>
          <a:p>
            <a:pPr algn="ctr"/>
            <a:r>
              <a:rPr lang="en-US" sz="3200" dirty="0" smtClean="0">
                <a:solidFill>
                  <a:schemeClr val="bg1"/>
                </a:solidFill>
              </a:rPr>
              <a:t>Merit</a:t>
            </a:r>
            <a:endParaRPr lang="en-US" sz="3200" dirty="0">
              <a:solidFill>
                <a:schemeClr val="bg1"/>
              </a:solidFill>
            </a:endParaRPr>
          </a:p>
        </p:txBody>
      </p:sp>
      <p:sp>
        <p:nvSpPr>
          <p:cNvPr id="9" name="Content Placeholder 8"/>
          <p:cNvSpPr>
            <a:spLocks noGrp="1"/>
          </p:cNvSpPr>
          <p:nvPr>
            <p:ph sz="quarter" idx="4"/>
          </p:nvPr>
        </p:nvSpPr>
        <p:spPr>
          <a:xfrm>
            <a:off x="6336792" y="1822868"/>
            <a:ext cx="5029200" cy="3796882"/>
          </a:xfrm>
          <a:ln>
            <a:solidFill>
              <a:schemeClr val="tx1"/>
            </a:solidFill>
          </a:ln>
        </p:spPr>
        <p:txBody>
          <a:bodyPr tIns="91440"/>
          <a:lstStyle/>
          <a:p>
            <a:pPr marL="457200">
              <a:spcBef>
                <a:spcPts val="1200"/>
              </a:spcBef>
              <a:spcAft>
                <a:spcPts val="1200"/>
              </a:spcAft>
            </a:pPr>
            <a:r>
              <a:rPr lang="en-US" dirty="0" smtClean="0"/>
              <a:t>Working toward Star approval</a:t>
            </a:r>
          </a:p>
          <a:p>
            <a:pPr marL="457200">
              <a:spcBef>
                <a:spcPts val="1200"/>
              </a:spcBef>
              <a:spcAft>
                <a:spcPts val="1200"/>
              </a:spcAft>
            </a:pPr>
            <a:r>
              <a:rPr lang="en-US" dirty="0" smtClean="0"/>
              <a:t>Some VPP elements/sub-elements not in place</a:t>
            </a:r>
          </a:p>
          <a:p>
            <a:pPr marL="457200">
              <a:spcBef>
                <a:spcPts val="1200"/>
              </a:spcBef>
              <a:spcAft>
                <a:spcPts val="1200"/>
              </a:spcAft>
            </a:pPr>
            <a:r>
              <a:rPr lang="en-US" dirty="0" smtClean="0"/>
              <a:t>Injury and illness rates above the industry average</a:t>
            </a:r>
          </a:p>
          <a:p>
            <a:pPr marL="457200">
              <a:spcBef>
                <a:spcPts val="1200"/>
              </a:spcBef>
              <a:spcAft>
                <a:spcPts val="1200"/>
              </a:spcAft>
            </a:pPr>
            <a:r>
              <a:rPr lang="en-US" dirty="0" smtClean="0"/>
              <a:t>Sets a time limit to achieve Star approval within 3 years</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4</a:t>
            </a:fld>
            <a:endParaRPr lang="en-US" dirty="0"/>
          </a:p>
        </p:txBody>
      </p:sp>
      <p:sp>
        <p:nvSpPr>
          <p:cNvPr id="10" name="Content Placeholder 9"/>
          <p:cNvSpPr>
            <a:spLocks noGrp="1"/>
          </p:cNvSpPr>
          <p:nvPr>
            <p:ph sz="half" idx="2"/>
          </p:nvPr>
        </p:nvSpPr>
        <p:spPr>
          <a:xfrm>
            <a:off x="822960" y="1822869"/>
            <a:ext cx="5029200" cy="3796881"/>
          </a:xfrm>
          <a:ln>
            <a:solidFill>
              <a:schemeClr val="tx1"/>
            </a:solidFill>
          </a:ln>
        </p:spPr>
        <p:txBody>
          <a:bodyPr tIns="91440"/>
          <a:lstStyle/>
          <a:p>
            <a:pPr marL="457200">
              <a:spcBef>
                <a:spcPts val="1200"/>
              </a:spcBef>
              <a:spcAft>
                <a:spcPts val="1200"/>
              </a:spcAft>
            </a:pPr>
            <a:r>
              <a:rPr lang="en-US" dirty="0" smtClean="0"/>
              <a:t>Highest level of approval</a:t>
            </a:r>
          </a:p>
          <a:p>
            <a:pPr marL="457200">
              <a:spcBef>
                <a:spcPts val="1200"/>
              </a:spcBef>
              <a:spcAft>
                <a:spcPts val="1200"/>
              </a:spcAft>
            </a:pPr>
            <a:r>
              <a:rPr lang="en-US" dirty="0" smtClean="0"/>
              <a:t>All VPP elements/sub-elements in place for one year</a:t>
            </a:r>
          </a:p>
          <a:p>
            <a:pPr marL="457200">
              <a:spcBef>
                <a:spcPts val="1200"/>
              </a:spcBef>
              <a:spcAft>
                <a:spcPts val="1200"/>
              </a:spcAft>
            </a:pPr>
            <a:r>
              <a:rPr lang="en-US" dirty="0" smtClean="0"/>
              <a:t>Injury and illness rates below the industry average</a:t>
            </a:r>
          </a:p>
          <a:p>
            <a:pPr marL="457200">
              <a:spcBef>
                <a:spcPts val="1200"/>
              </a:spcBef>
              <a:spcAft>
                <a:spcPts val="1200"/>
              </a:spcAft>
            </a:pPr>
            <a:r>
              <a:rPr lang="en-US" dirty="0" smtClean="0"/>
              <a:t>Recertified every 3–5 years</a:t>
            </a:r>
            <a:endParaRPr lang="en-US" dirty="0"/>
          </a:p>
        </p:txBody>
      </p:sp>
    </p:spTree>
    <p:extLst>
      <p:ext uri="{BB962C8B-B14F-4D97-AF65-F5344CB8AC3E}">
        <p14:creationId xmlns:p14="http://schemas.microsoft.com/office/powerpoint/2010/main" val="3133788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OSHA VPP Approval</a:t>
            </a:r>
            <a:endParaRPr lang="en-US" dirty="0"/>
          </a:p>
        </p:txBody>
      </p:sp>
      <p:sp>
        <p:nvSpPr>
          <p:cNvPr id="7" name="Content Placeholder 6"/>
          <p:cNvSpPr>
            <a:spLocks noGrp="1"/>
          </p:cNvSpPr>
          <p:nvPr>
            <p:ph idx="1"/>
          </p:nvPr>
        </p:nvSpPr>
        <p:spPr>
          <a:xfrm>
            <a:off x="230719" y="955040"/>
            <a:ext cx="5971961" cy="5029200"/>
          </a:xfrm>
        </p:spPr>
        <p:txBody>
          <a:bodyPr/>
          <a:lstStyle/>
          <a:p>
            <a:pPr marL="114300" indent="0">
              <a:buNone/>
            </a:pPr>
            <a:endParaRPr lang="en-US" dirty="0" smtClean="0"/>
          </a:p>
          <a:p>
            <a:pPr marL="571500" indent="-457200">
              <a:buFont typeface="Wingdings" panose="05000000000000000000" pitchFamily="2" charset="2"/>
              <a:buChar char="q"/>
            </a:pPr>
            <a:r>
              <a:rPr lang="en-US" dirty="0" smtClean="0"/>
              <a:t>Annual SMS self-evaluation</a:t>
            </a:r>
          </a:p>
          <a:p>
            <a:pPr marL="571500" indent="-457200">
              <a:buFont typeface="Wingdings" panose="05000000000000000000" pitchFamily="2" charset="2"/>
              <a:buChar char="q"/>
            </a:pPr>
            <a:r>
              <a:rPr lang="en-US" dirty="0" smtClean="0"/>
              <a:t>DASHO notification</a:t>
            </a:r>
          </a:p>
          <a:p>
            <a:pPr marL="571500" indent="-457200">
              <a:buFont typeface="Wingdings" panose="05000000000000000000" pitchFamily="2" charset="2"/>
              <a:buChar char="q"/>
            </a:pPr>
            <a:r>
              <a:rPr lang="en-US" dirty="0" smtClean="0"/>
              <a:t>VPP application</a:t>
            </a:r>
          </a:p>
          <a:p>
            <a:pPr marL="571500" indent="-457200">
              <a:buFont typeface="Wingdings" panose="05000000000000000000" pitchFamily="2" charset="2"/>
              <a:buChar char="q"/>
            </a:pPr>
            <a:r>
              <a:rPr lang="en-US" dirty="0" smtClean="0"/>
              <a:t>Initial OSHA on-site evaluation</a:t>
            </a:r>
          </a:p>
          <a:p>
            <a:pPr marL="571500" indent="-457200">
              <a:buFont typeface="Wingdings" panose="05000000000000000000" pitchFamily="2" charset="2"/>
              <a:buChar char="q"/>
            </a:pPr>
            <a:r>
              <a:rPr lang="en-US" dirty="0" smtClean="0"/>
              <a:t>Formal OSHA approval</a:t>
            </a:r>
          </a:p>
          <a:p>
            <a:pPr marL="571500" indent="-457200">
              <a:buFont typeface="Wingdings" panose="05000000000000000000" pitchFamily="2" charset="2"/>
              <a:buChar char="q"/>
            </a:pPr>
            <a:r>
              <a:rPr lang="en-US" dirty="0" smtClean="0"/>
              <a:t>Recertification every 3–5 years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pic>
        <p:nvPicPr>
          <p:cNvPr id="4098" name="Picture 2" descr="Pictu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2680" y="1609098"/>
            <a:ext cx="5590364" cy="37210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61974" y="6385010"/>
            <a:ext cx="4268055" cy="215444"/>
          </a:xfrm>
          <a:prstGeom prst="rect">
            <a:avLst/>
          </a:prstGeom>
          <a:noFill/>
        </p:spPr>
        <p:txBody>
          <a:bodyPr wrap="square" rtlCol="0">
            <a:spAutoFit/>
          </a:bodyPr>
          <a:lstStyle/>
          <a:p>
            <a:pPr algn="ctr"/>
            <a:r>
              <a:rPr lang="en-US" sz="800" dirty="0">
                <a:solidFill>
                  <a:schemeClr val="bg1">
                    <a:lumMod val="50000"/>
                  </a:schemeClr>
                </a:solidFill>
              </a:rPr>
              <a:t>Image </a:t>
            </a:r>
            <a:r>
              <a:rPr lang="en-US" sz="800" dirty="0" smtClean="0">
                <a:solidFill>
                  <a:schemeClr val="bg1">
                    <a:lumMod val="50000"/>
                  </a:schemeClr>
                </a:solidFill>
              </a:rPr>
              <a:t>courtesy of Hill </a:t>
            </a:r>
            <a:r>
              <a:rPr lang="en-US" sz="800" dirty="0">
                <a:solidFill>
                  <a:schemeClr val="bg1">
                    <a:lumMod val="50000"/>
                  </a:schemeClr>
                </a:solidFill>
              </a:rPr>
              <a:t>Air Force </a:t>
            </a:r>
            <a:r>
              <a:rPr lang="en-US" sz="800" dirty="0" smtClean="0">
                <a:solidFill>
                  <a:schemeClr val="bg1">
                    <a:lumMod val="50000"/>
                  </a:schemeClr>
                </a:solidFill>
              </a:rPr>
              <a:t>Base 309 EMXG</a:t>
            </a:r>
            <a:endParaRPr lang="en-US" sz="800" dirty="0">
              <a:solidFill>
                <a:schemeClr val="bg1">
                  <a:lumMod val="50000"/>
                </a:schemeClr>
              </a:solidFill>
            </a:endParaRPr>
          </a:p>
        </p:txBody>
      </p:sp>
    </p:spTree>
    <p:extLst>
      <p:ext uri="{BB962C8B-B14F-4D97-AF65-F5344CB8AC3E}">
        <p14:creationId xmlns:p14="http://schemas.microsoft.com/office/powerpoint/2010/main" val="3487074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OSHA VPP in the DoD</a:t>
            </a:r>
            <a:endParaRPr lang="en-US" dirty="0"/>
          </a:p>
        </p:txBody>
      </p:sp>
      <p:sp>
        <p:nvSpPr>
          <p:cNvPr id="3" name="Content Placeholder 2"/>
          <p:cNvSpPr>
            <a:spLocks noGrp="1"/>
          </p:cNvSpPr>
          <p:nvPr>
            <p:ph idx="1"/>
          </p:nvPr>
        </p:nvSpPr>
        <p:spPr/>
        <p:txBody>
          <a:bodyPr/>
          <a:lstStyle/>
          <a:p>
            <a:pPr marL="0" indent="0" algn="r">
              <a:spcBef>
                <a:spcPts val="1200"/>
              </a:spcBef>
              <a:spcAft>
                <a:spcPts val="1200"/>
              </a:spcAft>
              <a:buNone/>
            </a:pPr>
            <a:r>
              <a:rPr lang="en-US" dirty="0" smtClean="0"/>
              <a:t>“Preventable </a:t>
            </a:r>
            <a:r>
              <a:rPr lang="en-US" dirty="0"/>
              <a:t>injuries and illnesses cost the DoD an estimated </a:t>
            </a:r>
            <a:r>
              <a:rPr lang="en-US" dirty="0" smtClean="0"/>
              <a:t/>
            </a:r>
            <a:br>
              <a:rPr lang="en-US" dirty="0" smtClean="0"/>
            </a:br>
            <a:r>
              <a:rPr lang="en-US" dirty="0" smtClean="0"/>
              <a:t>$</a:t>
            </a:r>
            <a:r>
              <a:rPr lang="en-US" dirty="0"/>
              <a:t>10 to $21 billion </a:t>
            </a:r>
            <a:r>
              <a:rPr lang="en-US" dirty="0" smtClean="0"/>
              <a:t>annually” </a:t>
            </a:r>
            <a:r>
              <a:rPr lang="en-US" dirty="0"/>
              <a:t/>
            </a:r>
            <a:br>
              <a:rPr lang="en-US" dirty="0"/>
            </a:br>
            <a:r>
              <a:rPr lang="en-US" sz="1800" b="1" i="1" dirty="0">
                <a:solidFill>
                  <a:schemeClr val="accent1"/>
                </a:solidFill>
              </a:rPr>
              <a:t>– </a:t>
            </a:r>
            <a:r>
              <a:rPr lang="en-US" sz="1800" i="1" dirty="0">
                <a:solidFill>
                  <a:schemeClr val="accent1"/>
                </a:solidFill>
              </a:rPr>
              <a:t>National Safety Council</a:t>
            </a:r>
          </a:p>
          <a:p>
            <a:pPr marL="0" indent="0" algn="r">
              <a:spcBef>
                <a:spcPts val="1200"/>
              </a:spcBef>
              <a:spcAft>
                <a:spcPts val="1200"/>
              </a:spcAft>
              <a:buNone/>
            </a:pPr>
            <a:r>
              <a:rPr lang="en-US" dirty="0" smtClean="0"/>
              <a:t>“Our </a:t>
            </a:r>
            <a:r>
              <a:rPr lang="en-US" dirty="0"/>
              <a:t>goal is zero preventable accidents, and I remain fully committed </a:t>
            </a:r>
            <a:r>
              <a:rPr lang="en-US" dirty="0" smtClean="0"/>
              <a:t/>
            </a:r>
            <a:br>
              <a:rPr lang="en-US" dirty="0" smtClean="0"/>
            </a:br>
            <a:r>
              <a:rPr lang="en-US" dirty="0" smtClean="0"/>
              <a:t>to </a:t>
            </a:r>
            <a:r>
              <a:rPr lang="en-US" dirty="0"/>
              <a:t>achieving the 75% accident reduction target in </a:t>
            </a:r>
            <a:r>
              <a:rPr lang="en-US" dirty="0" smtClean="0"/>
              <a:t>2008”</a:t>
            </a:r>
            <a:r>
              <a:rPr lang="en-US" sz="2400" dirty="0"/>
              <a:t/>
            </a:r>
            <a:br>
              <a:rPr lang="en-US" sz="2400" dirty="0"/>
            </a:br>
            <a:r>
              <a:rPr lang="en-US" sz="1800" b="1" i="1" dirty="0">
                <a:solidFill>
                  <a:schemeClr val="accent1"/>
                </a:solidFill>
              </a:rPr>
              <a:t>– </a:t>
            </a:r>
            <a:r>
              <a:rPr lang="en-US" sz="1800" i="1" dirty="0">
                <a:solidFill>
                  <a:schemeClr val="accent1"/>
                </a:solidFill>
              </a:rPr>
              <a:t>Secretary of Defense, 2007</a:t>
            </a:r>
            <a:endParaRPr lang="en-US" sz="2400" b="1" i="1" dirty="0">
              <a:solidFill>
                <a:schemeClr val="accent1"/>
              </a:solidFill>
            </a:endParaRPr>
          </a:p>
          <a:p>
            <a:pPr marL="0" indent="0" algn="r">
              <a:spcBef>
                <a:spcPts val="1200"/>
              </a:spcBef>
              <a:spcAft>
                <a:spcPts val="1200"/>
              </a:spcAft>
              <a:buNone/>
            </a:pPr>
            <a:r>
              <a:rPr lang="en-US" dirty="0" smtClean="0"/>
              <a:t>“All </a:t>
            </a:r>
            <a:r>
              <a:rPr lang="en-US" dirty="0"/>
              <a:t>DoD sites to implement </a:t>
            </a:r>
            <a:r>
              <a:rPr lang="en-US" dirty="0" smtClean="0"/>
              <a:t>an SMS”</a:t>
            </a:r>
            <a:r>
              <a:rPr lang="en-US" dirty="0"/>
              <a:t/>
            </a:r>
            <a:br>
              <a:rPr lang="en-US" dirty="0"/>
            </a:br>
            <a:r>
              <a:rPr lang="en-US" sz="1800" b="1" i="1" dirty="0">
                <a:solidFill>
                  <a:schemeClr val="accent1"/>
                </a:solidFill>
              </a:rPr>
              <a:t>– </a:t>
            </a:r>
            <a:r>
              <a:rPr lang="en-US" sz="1800" i="1" dirty="0">
                <a:solidFill>
                  <a:schemeClr val="accent1"/>
                </a:solidFill>
              </a:rPr>
              <a:t>DoDI 6055.01, 2014</a:t>
            </a:r>
          </a:p>
          <a:p>
            <a:pPr lvl="0"/>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28" y="3210286"/>
            <a:ext cx="2907424" cy="290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71498" y="6385010"/>
            <a:ext cx="4268055" cy="215444"/>
          </a:xfrm>
          <a:prstGeom prst="rect">
            <a:avLst/>
          </a:prstGeom>
          <a:noFill/>
        </p:spPr>
        <p:txBody>
          <a:bodyPr wrap="square" rtlCol="0">
            <a:spAutoFit/>
          </a:bodyPr>
          <a:lstStyle/>
          <a:p>
            <a:pPr algn="ctr"/>
            <a:r>
              <a:rPr lang="en-US" sz="800" dirty="0">
                <a:solidFill>
                  <a:schemeClr val="bg1">
                    <a:lumMod val="50000"/>
                  </a:schemeClr>
                </a:solidFill>
              </a:rPr>
              <a:t>Image retrieved from DoDI 6055.01</a:t>
            </a:r>
          </a:p>
        </p:txBody>
      </p:sp>
    </p:spTree>
    <p:extLst>
      <p:ext uri="{BB962C8B-B14F-4D97-AF65-F5344CB8AC3E}">
        <p14:creationId xmlns:p14="http://schemas.microsoft.com/office/powerpoint/2010/main" val="1583556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OSHA VPP </a:t>
            </a:r>
            <a:r>
              <a:rPr lang="en-US" dirty="0" smtClean="0"/>
              <a:t>Star Sites in </a:t>
            </a:r>
            <a:r>
              <a:rPr lang="en-US" dirty="0"/>
              <a:t>the DoD</a:t>
            </a:r>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sp>
        <p:nvSpPr>
          <p:cNvPr id="7" name="TextBox 6"/>
          <p:cNvSpPr txBox="1"/>
          <p:nvPr/>
        </p:nvSpPr>
        <p:spPr>
          <a:xfrm>
            <a:off x="3971498" y="6385010"/>
            <a:ext cx="4268055" cy="215444"/>
          </a:xfrm>
          <a:prstGeom prst="rect">
            <a:avLst/>
          </a:prstGeom>
          <a:noFill/>
        </p:spPr>
        <p:txBody>
          <a:bodyPr wrap="square" rtlCol="0">
            <a:spAutoFit/>
          </a:bodyPr>
          <a:lstStyle/>
          <a:p>
            <a:pPr algn="ctr"/>
            <a:r>
              <a:rPr lang="en-US" sz="800" dirty="0">
                <a:solidFill>
                  <a:schemeClr val="bg1">
                    <a:lumMod val="50000"/>
                  </a:schemeClr>
                </a:solidFill>
              </a:rPr>
              <a:t>Images created by the DoD SMCX, data as of </a:t>
            </a:r>
            <a:r>
              <a:rPr lang="en-US" sz="800" dirty="0" smtClean="0">
                <a:solidFill>
                  <a:schemeClr val="bg1">
                    <a:lumMod val="50000"/>
                  </a:schemeClr>
                </a:solidFill>
              </a:rPr>
              <a:t>March, 22 2021</a:t>
            </a:r>
            <a:endParaRPr lang="en-US" sz="800" dirty="0">
              <a:solidFill>
                <a:schemeClr val="bg1">
                  <a:lumMod val="50000"/>
                </a:schemeClr>
              </a:solidFill>
            </a:endParaRPr>
          </a:p>
        </p:txBody>
      </p:sp>
      <p:graphicFrame>
        <p:nvGraphicFramePr>
          <p:cNvPr id="8" name="Chart 7"/>
          <p:cNvGraphicFramePr/>
          <p:nvPr>
            <p:extLst>
              <p:ext uri="{D42A27DB-BD31-4B8C-83A1-F6EECF244321}">
                <p14:modId xmlns:p14="http://schemas.microsoft.com/office/powerpoint/2010/main" val="912867627"/>
              </p:ext>
            </p:extLst>
          </p:nvPr>
        </p:nvGraphicFramePr>
        <p:xfrm>
          <a:off x="510459" y="1109388"/>
          <a:ext cx="5088766" cy="46350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4205719590"/>
              </p:ext>
            </p:extLst>
          </p:nvPr>
        </p:nvGraphicFramePr>
        <p:xfrm>
          <a:off x="6119924" y="1109388"/>
          <a:ext cx="5421918" cy="46392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25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OSHA VPP Involvement</a:t>
            </a:r>
            <a:endParaRPr lang="en-US" dirty="0"/>
          </a:p>
        </p:txBody>
      </p:sp>
      <p:sp>
        <p:nvSpPr>
          <p:cNvPr id="4" name="Slide Number Placeholder 3"/>
          <p:cNvSpPr>
            <a:spLocks noGrp="1"/>
          </p:cNvSpPr>
          <p:nvPr>
            <p:ph type="sldNum" sz="quarter" idx="4"/>
          </p:nvPr>
        </p:nvSpPr>
        <p:spPr>
          <a:xfrm>
            <a:off x="242813" y="6306131"/>
            <a:ext cx="2133600" cy="365125"/>
          </a:xfrm>
        </p:spPr>
        <p:txBody>
          <a:bodyPr/>
          <a:lstStyle/>
          <a:p>
            <a:fld id="{EC6B01B9-2AD7-FF46-ADAD-E0B0ABE832D6}" type="slidenum">
              <a:rPr lang="en-US" smtClean="0"/>
              <a:pPr/>
              <a:t>8</a:t>
            </a:fld>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909569733"/>
              </p:ext>
            </p:extLst>
          </p:nvPr>
        </p:nvGraphicFramePr>
        <p:xfrm>
          <a:off x="0" y="840899"/>
          <a:ext cx="12192000" cy="5294430"/>
        </p:xfrm>
        <a:graphic>
          <a:graphicData uri="http://schemas.openxmlformats.org/drawingml/2006/table">
            <a:tbl>
              <a:tblPr firstRow="1" bandRow="1">
                <a:tableStyleId>{073A0DAA-6AF3-43AB-8588-CEC1D06C72B9}</a:tableStyleId>
              </a:tblPr>
              <a:tblGrid>
                <a:gridCol w="5795308">
                  <a:extLst>
                    <a:ext uri="{9D8B030D-6E8A-4147-A177-3AD203B41FA5}">
                      <a16:colId xmlns:a16="http://schemas.microsoft.com/office/drawing/2014/main" val="20000"/>
                    </a:ext>
                  </a:extLst>
                </a:gridCol>
                <a:gridCol w="6396692">
                  <a:extLst>
                    <a:ext uri="{9D8B030D-6E8A-4147-A177-3AD203B41FA5}">
                      <a16:colId xmlns:a16="http://schemas.microsoft.com/office/drawing/2014/main" val="20001"/>
                    </a:ext>
                  </a:extLst>
                </a:gridCol>
              </a:tblGrid>
              <a:tr h="598083">
                <a:tc gridSpan="2">
                  <a:txBody>
                    <a:bodyPr/>
                    <a:lstStyle/>
                    <a:p>
                      <a:pPr algn="ctr"/>
                      <a:r>
                        <a:rPr lang="en-US" sz="2800" dirty="0" smtClean="0">
                          <a:latin typeface="+mj-lt"/>
                        </a:rPr>
                        <a:t>Stakeholders</a:t>
                      </a:r>
                      <a:endParaRPr lang="en-US" sz="240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hMerge="1">
                  <a:txBody>
                    <a:bodyPr/>
                    <a:lstStyle/>
                    <a:p>
                      <a:pPr algn="ctr"/>
                      <a:endParaRPr lang="en-US" sz="2800" dirty="0"/>
                    </a:p>
                  </a:txBody>
                  <a:tcPr>
                    <a:solidFill>
                      <a:schemeClr val="tx2">
                        <a:lumMod val="75000"/>
                      </a:schemeClr>
                    </a:solidFill>
                  </a:tcPr>
                </a:tc>
                <a:extLst>
                  <a:ext uri="{0D108BD9-81ED-4DB2-BD59-A6C34878D82A}">
                    <a16:rowId xmlns:a16="http://schemas.microsoft.com/office/drawing/2014/main" val="10000"/>
                  </a:ext>
                </a:extLst>
              </a:tr>
              <a:tr h="4696347">
                <a:tc>
                  <a:txBody>
                    <a:bodyPr/>
                    <a:lstStyle/>
                    <a:p>
                      <a:pPr marL="574675" marR="0" lvl="0" indent="-342900" algn="l">
                        <a:lnSpc>
                          <a:spcPct val="100000"/>
                        </a:lnSpc>
                        <a:spcBef>
                          <a:spcPts val="600"/>
                        </a:spcBef>
                        <a:spcAft>
                          <a:spcPts val="600"/>
                        </a:spcAft>
                        <a:buFont typeface="Symbol"/>
                        <a:buChar char=""/>
                      </a:pPr>
                      <a:r>
                        <a:rPr lang="en-US" sz="2400" dirty="0" smtClean="0">
                          <a:effectLst/>
                          <a:latin typeface="+mj-lt"/>
                          <a:ea typeface="Calibri"/>
                          <a:cs typeface="Times New Roman"/>
                        </a:rPr>
                        <a:t>Command</a:t>
                      </a:r>
                      <a:r>
                        <a:rPr lang="en-US" sz="2400" baseline="0" dirty="0" smtClean="0">
                          <a:effectLst/>
                          <a:latin typeface="+mj-lt"/>
                          <a:ea typeface="Calibri"/>
                          <a:cs typeface="Times New Roman"/>
                        </a:rPr>
                        <a:t> </a:t>
                      </a:r>
                      <a:r>
                        <a:rPr lang="en-US" sz="2400" dirty="0" smtClean="0">
                          <a:effectLst/>
                          <a:latin typeface="+mj-lt"/>
                          <a:ea typeface="Calibri"/>
                          <a:cs typeface="Times New Roman"/>
                        </a:rPr>
                        <a:t>Leadership</a:t>
                      </a:r>
                      <a:endParaRPr lang="en-US" sz="2400" dirty="0">
                        <a:effectLst/>
                        <a:latin typeface="+mj-lt"/>
                        <a:ea typeface="Calibri"/>
                        <a:cs typeface="Times New Roman"/>
                      </a:endParaRPr>
                    </a:p>
                    <a:p>
                      <a:pPr marL="574675" marR="0" lvl="0" indent="-342900" algn="l">
                        <a:lnSpc>
                          <a:spcPct val="100000"/>
                        </a:lnSpc>
                        <a:spcBef>
                          <a:spcPts val="600"/>
                        </a:spcBef>
                        <a:spcAft>
                          <a:spcPts val="600"/>
                        </a:spcAft>
                        <a:buFont typeface="Symbol"/>
                        <a:buChar char=""/>
                      </a:pPr>
                      <a:r>
                        <a:rPr lang="en-US" sz="2400" dirty="0">
                          <a:effectLst/>
                          <a:latin typeface="+mj-lt"/>
                          <a:ea typeface="Calibri"/>
                          <a:cs typeface="Times New Roman"/>
                        </a:rPr>
                        <a:t>Senior </a:t>
                      </a:r>
                      <a:r>
                        <a:rPr lang="en-US" sz="2400" dirty="0" smtClean="0">
                          <a:effectLst/>
                          <a:latin typeface="+mj-lt"/>
                          <a:ea typeface="Calibri"/>
                          <a:cs typeface="Times New Roman"/>
                        </a:rPr>
                        <a:t>Leaders</a:t>
                      </a:r>
                      <a:endParaRPr lang="en-US" sz="2400" dirty="0">
                        <a:effectLst/>
                        <a:latin typeface="+mj-lt"/>
                        <a:ea typeface="Calibri"/>
                        <a:cs typeface="Times New Roman"/>
                      </a:endParaRPr>
                    </a:p>
                    <a:p>
                      <a:pPr marL="574675" marR="0" lvl="0" indent="-342900" algn="l">
                        <a:lnSpc>
                          <a:spcPct val="100000"/>
                        </a:lnSpc>
                        <a:spcBef>
                          <a:spcPts val="600"/>
                        </a:spcBef>
                        <a:spcAft>
                          <a:spcPts val="600"/>
                        </a:spcAft>
                        <a:buFont typeface="Symbol"/>
                        <a:buChar char=""/>
                      </a:pPr>
                      <a:r>
                        <a:rPr lang="en-US" sz="2400" dirty="0">
                          <a:effectLst/>
                          <a:latin typeface="+mj-lt"/>
                          <a:ea typeface="Calibri"/>
                          <a:cs typeface="Times New Roman"/>
                        </a:rPr>
                        <a:t>Union </a:t>
                      </a:r>
                      <a:r>
                        <a:rPr lang="en-US" sz="2400" dirty="0" smtClean="0">
                          <a:effectLst/>
                          <a:latin typeface="+mj-lt"/>
                          <a:ea typeface="Calibri"/>
                          <a:cs typeface="Times New Roman"/>
                        </a:rPr>
                        <a:t>Leaders/Representatives </a:t>
                      </a:r>
                    </a:p>
                    <a:p>
                      <a:pPr marL="574675" marR="0" lvl="0" indent="-342900" algn="l">
                        <a:lnSpc>
                          <a:spcPct val="100000"/>
                        </a:lnSpc>
                        <a:spcBef>
                          <a:spcPts val="600"/>
                        </a:spcBef>
                        <a:spcAft>
                          <a:spcPts val="600"/>
                        </a:spcAft>
                        <a:buFont typeface="Symbol"/>
                        <a:buChar char=""/>
                      </a:pPr>
                      <a:r>
                        <a:rPr lang="en-US" sz="2400" dirty="0" smtClean="0">
                          <a:effectLst/>
                          <a:latin typeface="+mj-lt"/>
                          <a:ea typeface="Calibri"/>
                          <a:cs typeface="Times New Roman"/>
                        </a:rPr>
                        <a:t>Supervisors</a:t>
                      </a:r>
                    </a:p>
                    <a:p>
                      <a:pPr marL="574675" marR="0" lvl="0" indent="-342900" algn="l">
                        <a:lnSpc>
                          <a:spcPct val="100000"/>
                        </a:lnSpc>
                        <a:spcBef>
                          <a:spcPts val="600"/>
                        </a:spcBef>
                        <a:spcAft>
                          <a:spcPts val="600"/>
                        </a:spcAft>
                        <a:buFont typeface="Symbol"/>
                        <a:buChar char=""/>
                      </a:pPr>
                      <a:r>
                        <a:rPr lang="en-US" sz="2400" dirty="0" smtClean="0">
                          <a:effectLst/>
                          <a:latin typeface="+mj-lt"/>
                          <a:ea typeface="Calibri"/>
                          <a:cs typeface="Times New Roman"/>
                        </a:rPr>
                        <a:t>Employees</a:t>
                      </a:r>
                    </a:p>
                    <a:p>
                      <a:pPr marL="574675" marR="0" lvl="0" indent="-342900" algn="l">
                        <a:lnSpc>
                          <a:spcPct val="100000"/>
                        </a:lnSpc>
                        <a:spcBef>
                          <a:spcPts val="600"/>
                        </a:spcBef>
                        <a:spcAft>
                          <a:spcPts val="600"/>
                        </a:spcAft>
                        <a:buFont typeface="Symbol"/>
                        <a:buChar char=""/>
                      </a:pPr>
                      <a:r>
                        <a:rPr lang="en-US" sz="2400" dirty="0" smtClean="0">
                          <a:effectLst/>
                          <a:latin typeface="+mj-lt"/>
                          <a:ea typeface="Calibri"/>
                          <a:cs typeface="Times New Roman"/>
                        </a:rPr>
                        <a:t>Contracting Officer(s)</a:t>
                      </a:r>
                    </a:p>
                    <a:p>
                      <a:pPr marL="574675" marR="0" lvl="0" indent="-342900" algn="l">
                        <a:lnSpc>
                          <a:spcPct val="100000"/>
                        </a:lnSpc>
                        <a:spcBef>
                          <a:spcPts val="600"/>
                        </a:spcBef>
                        <a:spcAft>
                          <a:spcPts val="600"/>
                        </a:spcAft>
                        <a:buFont typeface="Symbol"/>
                        <a:buChar char=""/>
                      </a:pPr>
                      <a:r>
                        <a:rPr lang="en-US" sz="2400" dirty="0" smtClean="0">
                          <a:effectLst/>
                          <a:latin typeface="+mj-lt"/>
                          <a:ea typeface="Calibri"/>
                          <a:cs typeface="Times New Roman"/>
                        </a:rPr>
                        <a:t>Human Resources Staff</a:t>
                      </a:r>
                    </a:p>
                    <a:p>
                      <a:pPr marL="574675" marR="0" lvl="0" indent="-342900" algn="l" defTabSz="457200" rtl="0" eaLnBrk="1" fontAlgn="auto" latinLnBrk="0" hangingPunct="1">
                        <a:lnSpc>
                          <a:spcPct val="100000"/>
                        </a:lnSpc>
                        <a:spcBef>
                          <a:spcPts val="600"/>
                        </a:spcBef>
                        <a:spcAft>
                          <a:spcPts val="600"/>
                        </a:spcAft>
                        <a:buClrTx/>
                        <a:buSzTx/>
                        <a:buFont typeface="Symbol"/>
                        <a:buChar char=""/>
                        <a:tabLst/>
                        <a:defRPr/>
                      </a:pPr>
                      <a:r>
                        <a:rPr lang="en-US" sz="2400" dirty="0" smtClean="0">
                          <a:effectLst/>
                          <a:latin typeface="+mj-lt"/>
                          <a:ea typeface="Calibri"/>
                          <a:cs typeface="Times New Roman"/>
                        </a:rPr>
                        <a:t>Public</a:t>
                      </a:r>
                      <a:r>
                        <a:rPr lang="en-US" sz="2400" baseline="0" dirty="0" smtClean="0">
                          <a:effectLst/>
                          <a:latin typeface="+mj-lt"/>
                          <a:ea typeface="Calibri"/>
                          <a:cs typeface="Times New Roman"/>
                        </a:rPr>
                        <a:t> Affairs Representatives</a:t>
                      </a:r>
                      <a:endParaRPr lang="en-US" sz="2400" dirty="0" smtClean="0">
                        <a:effectLst/>
                        <a:latin typeface="+mj-lt"/>
                        <a:ea typeface="Calibri"/>
                        <a:cs typeface="Times New Roman"/>
                      </a:endParaRPr>
                    </a:p>
                    <a:p>
                      <a:pPr marL="574675" marR="0" lvl="0" indent="-342900" algn="l" defTabSz="457200" rtl="0" eaLnBrk="1" fontAlgn="auto" latinLnBrk="0" hangingPunct="1">
                        <a:lnSpc>
                          <a:spcPct val="100000"/>
                        </a:lnSpc>
                        <a:spcBef>
                          <a:spcPts val="600"/>
                        </a:spcBef>
                        <a:spcAft>
                          <a:spcPts val="600"/>
                        </a:spcAft>
                        <a:buClrTx/>
                        <a:buSzTx/>
                        <a:buFont typeface="Symbol"/>
                        <a:buChar char=""/>
                        <a:tabLst/>
                        <a:defRPr/>
                      </a:pPr>
                      <a:r>
                        <a:rPr lang="en-US" sz="2400" kern="1200" dirty="0" smtClean="0">
                          <a:solidFill>
                            <a:schemeClr val="dk1"/>
                          </a:solidFill>
                          <a:effectLst/>
                          <a:latin typeface="+mn-lt"/>
                          <a:ea typeface="Calibri"/>
                          <a:cs typeface="Times New Roman"/>
                        </a:rPr>
                        <a:t>Budget and Resourcing</a:t>
                      </a:r>
                      <a:r>
                        <a:rPr lang="en-US" sz="2400" kern="1200" baseline="0" dirty="0" smtClean="0">
                          <a:solidFill>
                            <a:schemeClr val="dk1"/>
                          </a:solidFill>
                          <a:effectLst/>
                          <a:latin typeface="+mn-lt"/>
                          <a:ea typeface="Calibri"/>
                          <a:cs typeface="Times New Roman"/>
                        </a:rPr>
                        <a:t> Staff</a:t>
                      </a:r>
                      <a:endParaRPr lang="en-US" sz="2400" kern="1200" dirty="0" smtClean="0">
                        <a:solidFill>
                          <a:schemeClr val="dk1"/>
                        </a:solidFill>
                        <a:effectLst/>
                        <a:latin typeface="+mn-lt"/>
                        <a:ea typeface="Calibri"/>
                        <a:cs typeface="Times New Roman"/>
                      </a:endParaRPr>
                    </a:p>
                  </a:txBody>
                  <a:tcPr marL="68580" marR="68580" marT="0" marB="0"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574675" marR="0" lvl="0" indent="-342900" algn="l" defTabSz="457200" rtl="0" eaLnBrk="1" fontAlgn="auto" latinLnBrk="0" hangingPunct="1">
                        <a:lnSpc>
                          <a:spcPct val="100000"/>
                        </a:lnSpc>
                        <a:spcBef>
                          <a:spcPts val="600"/>
                        </a:spcBef>
                        <a:spcAft>
                          <a:spcPts val="600"/>
                        </a:spcAft>
                        <a:buClrTx/>
                        <a:buSzTx/>
                        <a:buFont typeface="Symbol"/>
                        <a:buChar char=""/>
                        <a:tabLst/>
                        <a:defRPr/>
                      </a:pPr>
                      <a:r>
                        <a:rPr lang="en-US" sz="2400" dirty="0" smtClean="0">
                          <a:effectLst/>
                          <a:latin typeface="+mj-lt"/>
                          <a:ea typeface="Calibri"/>
                          <a:cs typeface="Times New Roman"/>
                        </a:rPr>
                        <a:t>Safety Professionals</a:t>
                      </a:r>
                    </a:p>
                    <a:p>
                      <a:pPr marL="574675" marR="0" lvl="0" indent="-342900" algn="l" defTabSz="457200" rtl="0" eaLnBrk="1" fontAlgn="auto" latinLnBrk="0" hangingPunct="1">
                        <a:lnSpc>
                          <a:spcPct val="100000"/>
                        </a:lnSpc>
                        <a:spcBef>
                          <a:spcPts val="600"/>
                        </a:spcBef>
                        <a:spcAft>
                          <a:spcPts val="600"/>
                        </a:spcAft>
                        <a:buClrTx/>
                        <a:buSzTx/>
                        <a:buFont typeface="Symbol"/>
                        <a:buChar char=""/>
                        <a:tabLst/>
                        <a:defRPr/>
                      </a:pPr>
                      <a:r>
                        <a:rPr lang="en-US" sz="2400" dirty="0" smtClean="0">
                          <a:effectLst/>
                          <a:latin typeface="+mj-lt"/>
                          <a:ea typeface="Calibri"/>
                          <a:cs typeface="Times New Roman"/>
                        </a:rPr>
                        <a:t>Occupational Health Professionals</a:t>
                      </a:r>
                    </a:p>
                    <a:p>
                      <a:pPr marL="574675" marR="0" lvl="0" indent="-342900" algn="l" defTabSz="457200" rtl="0" eaLnBrk="1" fontAlgn="auto" latinLnBrk="0" hangingPunct="1">
                        <a:lnSpc>
                          <a:spcPct val="100000"/>
                        </a:lnSpc>
                        <a:spcBef>
                          <a:spcPts val="600"/>
                        </a:spcBef>
                        <a:spcAft>
                          <a:spcPts val="600"/>
                        </a:spcAft>
                        <a:buClrTx/>
                        <a:buSzTx/>
                        <a:buFont typeface="Symbol"/>
                        <a:buChar char=""/>
                        <a:tabLst/>
                        <a:defRPr/>
                      </a:pPr>
                      <a:r>
                        <a:rPr lang="en-US" sz="2400" kern="1200" dirty="0" smtClean="0">
                          <a:solidFill>
                            <a:schemeClr val="dk1"/>
                          </a:solidFill>
                          <a:effectLst/>
                          <a:latin typeface="+mn-lt"/>
                          <a:ea typeface="Calibri"/>
                          <a:cs typeface="Times New Roman"/>
                        </a:rPr>
                        <a:t>Industrial Hygienists</a:t>
                      </a:r>
                      <a:endParaRPr lang="en-US" sz="2400" dirty="0" smtClean="0">
                        <a:effectLst/>
                        <a:latin typeface="+mj-lt"/>
                        <a:ea typeface="Calibri"/>
                        <a:cs typeface="Times New Roman"/>
                      </a:endParaRPr>
                    </a:p>
                    <a:p>
                      <a:pPr marL="574675" marR="0" lvl="0" indent="-342900" algn="l">
                        <a:lnSpc>
                          <a:spcPct val="100000"/>
                        </a:lnSpc>
                        <a:spcBef>
                          <a:spcPts val="600"/>
                        </a:spcBef>
                        <a:spcAft>
                          <a:spcPts val="600"/>
                        </a:spcAft>
                        <a:buFont typeface="Symbol"/>
                        <a:buChar char=""/>
                      </a:pPr>
                      <a:r>
                        <a:rPr lang="en-US" sz="2400" dirty="0" smtClean="0">
                          <a:effectLst/>
                          <a:latin typeface="+mj-lt"/>
                          <a:ea typeface="Calibri"/>
                          <a:cs typeface="Times New Roman"/>
                        </a:rPr>
                        <a:t>Hazard Control Program Managers</a:t>
                      </a:r>
                    </a:p>
                    <a:p>
                      <a:pPr marL="574675" marR="0" lvl="0" indent="-342900" algn="l">
                        <a:lnSpc>
                          <a:spcPct val="100000"/>
                        </a:lnSpc>
                        <a:spcBef>
                          <a:spcPts val="600"/>
                        </a:spcBef>
                        <a:spcAft>
                          <a:spcPts val="600"/>
                        </a:spcAft>
                        <a:buFont typeface="Symbol"/>
                        <a:buChar char=""/>
                      </a:pPr>
                      <a:r>
                        <a:rPr lang="en-US" sz="2400" dirty="0" smtClean="0">
                          <a:effectLst/>
                          <a:latin typeface="+mj-lt"/>
                          <a:ea typeface="Calibri"/>
                          <a:cs typeface="Times New Roman"/>
                        </a:rPr>
                        <a:t>Emergency Managers</a:t>
                      </a:r>
                    </a:p>
                    <a:p>
                      <a:pPr marL="574675" marR="0" lvl="0" indent="-342900" algn="l">
                        <a:lnSpc>
                          <a:spcPct val="100000"/>
                        </a:lnSpc>
                        <a:spcBef>
                          <a:spcPts val="600"/>
                        </a:spcBef>
                        <a:spcAft>
                          <a:spcPts val="600"/>
                        </a:spcAft>
                        <a:buFont typeface="Symbol"/>
                        <a:buChar char=""/>
                      </a:pPr>
                      <a:r>
                        <a:rPr lang="en-US" sz="2400" dirty="0" smtClean="0">
                          <a:effectLst/>
                          <a:latin typeface="+mj-lt"/>
                          <a:ea typeface="Calibri"/>
                          <a:cs typeface="Times New Roman"/>
                        </a:rPr>
                        <a:t>Fire Chief</a:t>
                      </a:r>
                    </a:p>
                    <a:p>
                      <a:pPr marL="574675" marR="0" lvl="0" indent="-342900" algn="l" defTabSz="457200" rtl="0" eaLnBrk="1" fontAlgn="auto" latinLnBrk="0" hangingPunct="1">
                        <a:lnSpc>
                          <a:spcPct val="100000"/>
                        </a:lnSpc>
                        <a:spcBef>
                          <a:spcPts val="600"/>
                        </a:spcBef>
                        <a:spcAft>
                          <a:spcPts val="600"/>
                        </a:spcAft>
                        <a:buClrTx/>
                        <a:buSzTx/>
                        <a:buFont typeface="Symbol"/>
                        <a:buChar char=""/>
                        <a:tabLst/>
                        <a:defRPr/>
                      </a:pPr>
                      <a:r>
                        <a:rPr lang="en-US" sz="2400" dirty="0" smtClean="0">
                          <a:effectLst/>
                          <a:latin typeface="+mj-lt"/>
                          <a:ea typeface="Calibri"/>
                          <a:cs typeface="Times New Roman"/>
                        </a:rPr>
                        <a:t>Maintenance Staff</a:t>
                      </a:r>
                    </a:p>
                    <a:p>
                      <a:pPr marL="574675" marR="0" lvl="0" indent="-342900" algn="l" defTabSz="457200" rtl="0" eaLnBrk="1" fontAlgn="auto" latinLnBrk="0" hangingPunct="1">
                        <a:lnSpc>
                          <a:spcPct val="100000"/>
                        </a:lnSpc>
                        <a:spcBef>
                          <a:spcPts val="600"/>
                        </a:spcBef>
                        <a:spcAft>
                          <a:spcPts val="600"/>
                        </a:spcAft>
                        <a:buClrTx/>
                        <a:buSzTx/>
                        <a:buFont typeface="Symbol"/>
                        <a:buChar char=""/>
                        <a:tabLst/>
                        <a:defRPr/>
                      </a:pPr>
                      <a:r>
                        <a:rPr lang="en-US" sz="2400" dirty="0" smtClean="0">
                          <a:effectLst/>
                          <a:latin typeface="+mj-lt"/>
                          <a:ea typeface="Calibri"/>
                          <a:cs typeface="Times New Roman"/>
                        </a:rPr>
                        <a:t>OSHA Recordkeeper</a:t>
                      </a:r>
                    </a:p>
                    <a:p>
                      <a:pPr marL="574675" marR="0" lvl="0" indent="-342900" algn="l">
                        <a:lnSpc>
                          <a:spcPct val="100000"/>
                        </a:lnSpc>
                        <a:spcBef>
                          <a:spcPts val="600"/>
                        </a:spcBef>
                        <a:spcAft>
                          <a:spcPts val="600"/>
                        </a:spcAft>
                        <a:buFont typeface="Symbol"/>
                        <a:buChar char=""/>
                      </a:pPr>
                      <a:r>
                        <a:rPr lang="en-US" sz="2400" dirty="0" smtClean="0">
                          <a:effectLst/>
                          <a:latin typeface="+mj-lt"/>
                          <a:ea typeface="Calibri"/>
                          <a:cs typeface="Times New Roman"/>
                        </a:rPr>
                        <a:t>Training Managers</a:t>
                      </a:r>
                      <a:r>
                        <a:rPr lang="en-US" sz="2400" baseline="0" dirty="0" smtClean="0">
                          <a:effectLst/>
                          <a:latin typeface="+mj-lt"/>
                          <a:ea typeface="Calibri"/>
                          <a:cs typeface="Times New Roman"/>
                        </a:rPr>
                        <a:t> </a:t>
                      </a:r>
                      <a:r>
                        <a:rPr lang="en-US" sz="2400" dirty="0" smtClean="0">
                          <a:effectLst/>
                          <a:latin typeface="+mj-lt"/>
                          <a:ea typeface="Calibri"/>
                          <a:cs typeface="Times New Roman"/>
                        </a:rPr>
                        <a:t>and Instructors</a:t>
                      </a:r>
                    </a:p>
                  </a:txBody>
                  <a:tcPr marL="68580" marR="6858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29841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OSHA VPP Elements</a:t>
            </a:r>
            <a:endParaRPr lang="en-US" dirty="0"/>
          </a:p>
        </p:txBody>
      </p:sp>
      <p:sp>
        <p:nvSpPr>
          <p:cNvPr id="4" name="Slide Number Placeholder 3"/>
          <p:cNvSpPr>
            <a:spLocks noGrp="1"/>
          </p:cNvSpPr>
          <p:nvPr>
            <p:ph type="sldNum" sz="quarter" idx="4"/>
          </p:nvPr>
        </p:nvSpPr>
        <p:spPr>
          <a:xfrm>
            <a:off x="242813" y="6310169"/>
            <a:ext cx="2133600" cy="365125"/>
          </a:xfrm>
        </p:spPr>
        <p:txBody>
          <a:bodyPr/>
          <a:lstStyle/>
          <a:p>
            <a:fld id="{EC6B01B9-2AD7-FF46-ADAD-E0B0ABE832D6}" type="slidenum">
              <a:rPr lang="en-US" smtClean="0"/>
              <a:pPr/>
              <a:t>9</a:t>
            </a:fld>
            <a:endParaRPr lang="en-US" dirty="0"/>
          </a:p>
        </p:txBody>
      </p:sp>
      <p:sp>
        <p:nvSpPr>
          <p:cNvPr id="5" name="Freeform 4"/>
          <p:cNvSpPr/>
          <p:nvPr/>
        </p:nvSpPr>
        <p:spPr>
          <a:xfrm>
            <a:off x="390297" y="1204849"/>
            <a:ext cx="5608154" cy="2202179"/>
          </a:xfrm>
          <a:custGeom>
            <a:avLst/>
            <a:gdLst>
              <a:gd name="connsiteX0" fmla="*/ 0 w 3670299"/>
              <a:gd name="connsiteY0" fmla="*/ 0 h 2202179"/>
              <a:gd name="connsiteX1" fmla="*/ 3670299 w 3670299"/>
              <a:gd name="connsiteY1" fmla="*/ 0 h 2202179"/>
              <a:gd name="connsiteX2" fmla="*/ 3670299 w 3670299"/>
              <a:gd name="connsiteY2" fmla="*/ 2202179 h 2202179"/>
              <a:gd name="connsiteX3" fmla="*/ 0 w 3670299"/>
              <a:gd name="connsiteY3" fmla="*/ 2202179 h 2202179"/>
              <a:gd name="connsiteX4" fmla="*/ 0 w 3670299"/>
              <a:gd name="connsiteY4" fmla="*/ 0 h 2202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99" h="2202179">
                <a:moveTo>
                  <a:pt x="0" y="0"/>
                </a:moveTo>
                <a:lnTo>
                  <a:pt x="3670299" y="0"/>
                </a:lnTo>
                <a:lnTo>
                  <a:pt x="3670299" y="2202179"/>
                </a:lnTo>
                <a:lnTo>
                  <a:pt x="0" y="220217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Management Leadership &amp; Employee Involvement</a:t>
            </a:r>
            <a:endParaRPr lang="en-US" sz="3600" kern="1200" dirty="0"/>
          </a:p>
        </p:txBody>
      </p:sp>
      <p:sp>
        <p:nvSpPr>
          <p:cNvPr id="7" name="Freeform 6"/>
          <p:cNvSpPr/>
          <p:nvPr/>
        </p:nvSpPr>
        <p:spPr>
          <a:xfrm>
            <a:off x="6154181" y="1194414"/>
            <a:ext cx="5608154" cy="2202179"/>
          </a:xfrm>
          <a:custGeom>
            <a:avLst/>
            <a:gdLst>
              <a:gd name="connsiteX0" fmla="*/ 0 w 3670299"/>
              <a:gd name="connsiteY0" fmla="*/ 0 h 2202179"/>
              <a:gd name="connsiteX1" fmla="*/ 3670299 w 3670299"/>
              <a:gd name="connsiteY1" fmla="*/ 0 h 2202179"/>
              <a:gd name="connsiteX2" fmla="*/ 3670299 w 3670299"/>
              <a:gd name="connsiteY2" fmla="*/ 2202179 h 2202179"/>
              <a:gd name="connsiteX3" fmla="*/ 0 w 3670299"/>
              <a:gd name="connsiteY3" fmla="*/ 2202179 h 2202179"/>
              <a:gd name="connsiteX4" fmla="*/ 0 w 3670299"/>
              <a:gd name="connsiteY4" fmla="*/ 0 h 2202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99" h="2202179">
                <a:moveTo>
                  <a:pt x="0" y="0"/>
                </a:moveTo>
                <a:lnTo>
                  <a:pt x="3670299" y="0"/>
                </a:lnTo>
                <a:lnTo>
                  <a:pt x="3670299" y="2202179"/>
                </a:lnTo>
                <a:lnTo>
                  <a:pt x="0" y="220217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Worksite Analysis</a:t>
            </a:r>
            <a:endParaRPr lang="en-US" sz="3600" kern="1200" dirty="0"/>
          </a:p>
        </p:txBody>
      </p:sp>
      <p:sp>
        <p:nvSpPr>
          <p:cNvPr id="8" name="Freeform 7"/>
          <p:cNvSpPr/>
          <p:nvPr/>
        </p:nvSpPr>
        <p:spPr>
          <a:xfrm>
            <a:off x="390297" y="3586643"/>
            <a:ext cx="5608154" cy="2202179"/>
          </a:xfrm>
          <a:custGeom>
            <a:avLst/>
            <a:gdLst>
              <a:gd name="connsiteX0" fmla="*/ 0 w 3670299"/>
              <a:gd name="connsiteY0" fmla="*/ 0 h 2202179"/>
              <a:gd name="connsiteX1" fmla="*/ 3670299 w 3670299"/>
              <a:gd name="connsiteY1" fmla="*/ 0 h 2202179"/>
              <a:gd name="connsiteX2" fmla="*/ 3670299 w 3670299"/>
              <a:gd name="connsiteY2" fmla="*/ 2202179 h 2202179"/>
              <a:gd name="connsiteX3" fmla="*/ 0 w 3670299"/>
              <a:gd name="connsiteY3" fmla="*/ 2202179 h 2202179"/>
              <a:gd name="connsiteX4" fmla="*/ 0 w 3670299"/>
              <a:gd name="connsiteY4" fmla="*/ 0 h 2202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99" h="2202179">
                <a:moveTo>
                  <a:pt x="0" y="0"/>
                </a:moveTo>
                <a:lnTo>
                  <a:pt x="3670299" y="0"/>
                </a:lnTo>
                <a:lnTo>
                  <a:pt x="3670299" y="2202179"/>
                </a:lnTo>
                <a:lnTo>
                  <a:pt x="0" y="220217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Hazard Prevention &amp; Control</a:t>
            </a:r>
            <a:endParaRPr lang="en-US" sz="3600" kern="1200" dirty="0"/>
          </a:p>
        </p:txBody>
      </p:sp>
      <p:sp>
        <p:nvSpPr>
          <p:cNvPr id="9" name="Freeform 8"/>
          <p:cNvSpPr/>
          <p:nvPr/>
        </p:nvSpPr>
        <p:spPr>
          <a:xfrm>
            <a:off x="6154181" y="3583309"/>
            <a:ext cx="5608154" cy="2202179"/>
          </a:xfrm>
          <a:custGeom>
            <a:avLst/>
            <a:gdLst>
              <a:gd name="connsiteX0" fmla="*/ 0 w 3670299"/>
              <a:gd name="connsiteY0" fmla="*/ 0 h 2202179"/>
              <a:gd name="connsiteX1" fmla="*/ 3670299 w 3670299"/>
              <a:gd name="connsiteY1" fmla="*/ 0 h 2202179"/>
              <a:gd name="connsiteX2" fmla="*/ 3670299 w 3670299"/>
              <a:gd name="connsiteY2" fmla="*/ 2202179 h 2202179"/>
              <a:gd name="connsiteX3" fmla="*/ 0 w 3670299"/>
              <a:gd name="connsiteY3" fmla="*/ 2202179 h 2202179"/>
              <a:gd name="connsiteX4" fmla="*/ 0 w 3670299"/>
              <a:gd name="connsiteY4" fmla="*/ 0 h 2202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99" h="2202179">
                <a:moveTo>
                  <a:pt x="0" y="0"/>
                </a:moveTo>
                <a:lnTo>
                  <a:pt x="3670299" y="0"/>
                </a:lnTo>
                <a:lnTo>
                  <a:pt x="3670299" y="2202179"/>
                </a:lnTo>
                <a:lnTo>
                  <a:pt x="0" y="220217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Safety &amp; Health Training</a:t>
            </a:r>
            <a:endParaRPr lang="en-US" sz="3600" kern="1200" dirty="0"/>
          </a:p>
        </p:txBody>
      </p:sp>
    </p:spTree>
    <p:extLst>
      <p:ext uri="{BB962C8B-B14F-4D97-AF65-F5344CB8AC3E}">
        <p14:creationId xmlns:p14="http://schemas.microsoft.com/office/powerpoint/2010/main" val="4082341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CCB0F2-6CCB-456A-B16C-95CCC8E4F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55CDCED-95E4-482B-B4DD-6679AB938AA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865A09F-9C90-449A-BF58-BD4262864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30000</TotalTime>
  <Words>3954</Words>
  <Application>Microsoft Office PowerPoint</Application>
  <PresentationFormat>Widescreen</PresentationFormat>
  <Paragraphs>361</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Swiss 721 BT</vt:lpstr>
      <vt:lpstr>Symbol</vt:lpstr>
      <vt:lpstr>Times New Roman</vt:lpstr>
      <vt:lpstr>Wingdings</vt:lpstr>
      <vt:lpstr>Office Theme</vt:lpstr>
      <vt:lpstr>Introduction to OSHA VPP</vt:lpstr>
      <vt:lpstr>Objectives</vt:lpstr>
      <vt:lpstr>What is OSHA VPP?</vt:lpstr>
      <vt:lpstr>OSHA VPP Approval</vt:lpstr>
      <vt:lpstr>Requirements for OSHA VPP Approval</vt:lpstr>
      <vt:lpstr>OSHA VPP in the DoD</vt:lpstr>
      <vt:lpstr>OSHA VPP Star Sites in the DoD</vt:lpstr>
      <vt:lpstr>OSHA VPP Involvement</vt:lpstr>
      <vt:lpstr>OSHA VPP Elements</vt:lpstr>
      <vt:lpstr>Management Leadership &amp; Employee Involvement</vt:lpstr>
      <vt:lpstr>Management Leadership &amp; Employee Involvement</vt:lpstr>
      <vt:lpstr>Worksite Analysis</vt:lpstr>
      <vt:lpstr>Worksite Analysis</vt:lpstr>
      <vt:lpstr>Hazard Prevention &amp; Control</vt:lpstr>
      <vt:lpstr>Hazard Prevention &amp; Control</vt:lpstr>
      <vt:lpstr>Safety &amp; Health Training</vt:lpstr>
      <vt:lpstr>Safety &amp; Health Training</vt:lpstr>
      <vt:lpstr>OSHA VPP Benefits</vt:lpstr>
      <vt:lpstr>Keys to VPP Success</vt:lpstr>
      <vt:lpstr>Keys to VPP Success</vt:lpstr>
      <vt:lpstr>Keys to VPP Success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Hody, Brandon</dc:creator>
  <cp:lastModifiedBy>Sinosky, John, III</cp:lastModifiedBy>
  <cp:revision>144</cp:revision>
  <cp:lastPrinted>2015-05-08T19:29:59Z</cp:lastPrinted>
  <dcterms:created xsi:type="dcterms:W3CDTF">2013-07-03T14:40:41Z</dcterms:created>
  <dcterms:modified xsi:type="dcterms:W3CDTF">2021-03-23T19:28:27Z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